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E7D661-1836-44F7-8FAF-35E8F866ECD3}"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E8079A4-7AA8-4A4F-87E2-7781EC5097DD}"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2CF1CA-F464-4B29-B867-EAF8A9B936E3}"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6B357-51B9-47D2-A71D-0D06CB03185D}"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8CB827-F132-4DF6-9FB9-4035A4C798EF}" type="datetime1">
              <a:rPr lang="en-US" smtClean="0"/>
              <a:pPr/>
              <a:t>11/9/15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92A601-7D32-4ED7-AD1A-974B6DDBDCDC}"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7B41-4A0C-4639-A132-E5C8F99A4BE8}" type="datetime1">
              <a:rPr lang="en-US" smtClean="0"/>
              <a:pPr/>
              <a:t>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B988B47-74BA-4873-ADAE-EB0120124E83}" type="datetime1">
              <a:rPr lang="en-US" smtClean="0"/>
              <a:pPr/>
              <a:t>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F52C1-9A39-494C-9977-BBEFAB872C1F}"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CD1EACE2-EA00-4376-9A66-47ABB8B02CF5}" type="datetime1">
              <a:rPr lang="en-US" smtClean="0"/>
              <a:pPr/>
              <a:t>11/9/15</a:t>
            </a:fld>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A47DADC-55EA-4839-91C8-5BCC0EC06F5C}" type="datetime1">
              <a:rPr lang="en-US" smtClean="0"/>
              <a:pPr/>
              <a:t>11/9/15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E8079A4-7AA8-4A4F-87E2-7781EC5097DD}"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 American Societies</a:t>
            </a:r>
            <a:endParaRPr lang="en-US" dirty="0"/>
          </a:p>
        </p:txBody>
      </p:sp>
    </p:spTree>
    <p:extLst>
      <p:ext uri="{BB962C8B-B14F-4D97-AF65-F5344CB8AC3E}">
        <p14:creationId xmlns:p14="http://schemas.microsoft.com/office/powerpoint/2010/main" val="98887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Northeastern Alliances</a:t>
            </a:r>
            <a:endParaRPr lang="en-US" dirty="0"/>
          </a:p>
        </p:txBody>
      </p:sp>
      <p:sp>
        <p:nvSpPr>
          <p:cNvPr id="3" name="Content Placeholder 2"/>
          <p:cNvSpPr>
            <a:spLocks noGrp="1"/>
          </p:cNvSpPr>
          <p:nvPr>
            <p:ph idx="1"/>
          </p:nvPr>
        </p:nvSpPr>
        <p:spPr/>
        <p:txBody>
          <a:bodyPr/>
          <a:lstStyle/>
          <a:p>
            <a:r>
              <a:rPr lang="en-US" dirty="0" smtClean="0"/>
              <a:t>Form to ensure protection of tribal lands</a:t>
            </a:r>
          </a:p>
          <a:p>
            <a:r>
              <a:rPr lang="en-US" dirty="0" smtClean="0"/>
              <a:t>Iroquois- political alliance of Mohawk, Oneida, Onondaga, Cayuga and Seneca</a:t>
            </a:r>
          </a:p>
          <a:p>
            <a:pPr lvl="1"/>
            <a:r>
              <a:rPr lang="en-US" dirty="0" smtClean="0"/>
              <a:t>Joint protection and cooperation among the tribes</a:t>
            </a:r>
            <a:endParaRPr lang="en-US" dirty="0"/>
          </a:p>
        </p:txBody>
      </p:sp>
      <p:pic>
        <p:nvPicPr>
          <p:cNvPr id="4" name="Picture 3"/>
          <p:cNvPicPr>
            <a:picLocks noChangeAspect="1"/>
          </p:cNvPicPr>
          <p:nvPr/>
        </p:nvPicPr>
        <p:blipFill>
          <a:blip r:embed="rId2"/>
          <a:stretch>
            <a:fillRect/>
          </a:stretch>
        </p:blipFill>
        <p:spPr>
          <a:xfrm>
            <a:off x="1778220" y="3418825"/>
            <a:ext cx="5587561" cy="3310404"/>
          </a:xfrm>
          <a:prstGeom prst="rect">
            <a:avLst/>
          </a:prstGeom>
        </p:spPr>
      </p:pic>
    </p:spTree>
    <p:extLst>
      <p:ext uri="{BB962C8B-B14F-4D97-AF65-F5344CB8AC3E}">
        <p14:creationId xmlns:p14="http://schemas.microsoft.com/office/powerpoint/2010/main" val="150598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Connections</a:t>
            </a:r>
            <a:endParaRPr lang="en-US" dirty="0"/>
          </a:p>
        </p:txBody>
      </p:sp>
      <p:sp>
        <p:nvSpPr>
          <p:cNvPr id="3" name="Content Placeholder 2"/>
          <p:cNvSpPr>
            <a:spLocks noGrp="1"/>
          </p:cNvSpPr>
          <p:nvPr>
            <p:ph idx="1"/>
          </p:nvPr>
        </p:nvSpPr>
        <p:spPr/>
        <p:txBody>
          <a:bodyPr>
            <a:normAutofit/>
          </a:bodyPr>
          <a:lstStyle/>
          <a:p>
            <a:r>
              <a:rPr lang="en-US" dirty="0" smtClean="0"/>
              <a:t>Huge trade networks</a:t>
            </a:r>
          </a:p>
          <a:p>
            <a:r>
              <a:rPr lang="en-US" dirty="0" smtClean="0"/>
              <a:t>Religion- most believed in nature spirits and sacred spirits</a:t>
            </a:r>
          </a:p>
          <a:p>
            <a:pPr lvl="1"/>
            <a:r>
              <a:rPr lang="en-US" dirty="0" smtClean="0"/>
              <a:t>Great respect for the land as source of life- sacred, couldn’t be bought and sold</a:t>
            </a:r>
          </a:p>
          <a:p>
            <a:r>
              <a:rPr lang="en-US" dirty="0" smtClean="0"/>
              <a:t>Social patterns- family was basis for social organization</a:t>
            </a:r>
          </a:p>
          <a:p>
            <a:pPr lvl="1"/>
            <a:r>
              <a:rPr lang="en-US" dirty="0" smtClean="0"/>
              <a:t>Parents, children, grandparents and other close relatives</a:t>
            </a:r>
          </a:p>
          <a:p>
            <a:pPr lvl="1"/>
            <a:r>
              <a:rPr lang="en-US" dirty="0" smtClean="0"/>
              <a:t>Clans- groups descended from common ancestor who lived together</a:t>
            </a:r>
          </a:p>
          <a:p>
            <a:pPr lvl="1"/>
            <a:r>
              <a:rPr lang="en-US" dirty="0" smtClean="0"/>
              <a:t>Totems- natural object to symbolize the unity of a clan</a:t>
            </a:r>
          </a:p>
        </p:txBody>
      </p:sp>
    </p:spTree>
    <p:extLst>
      <p:ext uri="{BB962C8B-B14F-4D97-AF65-F5344CB8AC3E}">
        <p14:creationId xmlns:p14="http://schemas.microsoft.com/office/powerpoint/2010/main" val="67532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Between 40,000 and 12,000 years ago, hunter-gatherers migrated across the Bering Strait land bridge from Asia and began to populate the Americas.  Migrating southward, those first Americans reached the southern tip of South America by somewhere between 12,000 and 7000 B.C.  At the same time, they began to spread out east and west across North America.  Over the centuries, the early North American peoples adapted to their environment, creating a very diverse set of cultures.</a:t>
            </a:r>
            <a:endParaRPr lang="en-US" dirty="0"/>
          </a:p>
        </p:txBody>
      </p:sp>
    </p:spTree>
    <p:extLst>
      <p:ext uri="{BB962C8B-B14F-4D97-AF65-F5344CB8AC3E}">
        <p14:creationId xmlns:p14="http://schemas.microsoft.com/office/powerpoint/2010/main" val="248239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 Northwest</a:t>
            </a:r>
            <a:endParaRPr lang="en-US" dirty="0"/>
          </a:p>
        </p:txBody>
      </p:sp>
      <p:sp>
        <p:nvSpPr>
          <p:cNvPr id="3" name="Content Placeholder 2"/>
          <p:cNvSpPr>
            <a:spLocks noGrp="1"/>
          </p:cNvSpPr>
          <p:nvPr>
            <p:ph idx="1"/>
          </p:nvPr>
        </p:nvSpPr>
        <p:spPr>
          <a:xfrm>
            <a:off x="-1" y="1752600"/>
            <a:ext cx="9019855" cy="4971089"/>
          </a:xfrm>
        </p:spPr>
        <p:txBody>
          <a:bodyPr>
            <a:normAutofit lnSpcReduction="10000"/>
          </a:bodyPr>
          <a:lstStyle/>
          <a:p>
            <a:r>
              <a:rPr lang="en-US" sz="2800" dirty="0"/>
              <a:t>Kwakiutl, Nootka and </a:t>
            </a:r>
            <a:r>
              <a:rPr lang="en-US" sz="2800" dirty="0" smtClean="0"/>
              <a:t>                                      </a:t>
            </a:r>
            <a:r>
              <a:rPr lang="en-US" sz="2800" dirty="0" err="1" smtClean="0"/>
              <a:t>Haida</a:t>
            </a:r>
            <a:r>
              <a:rPr lang="en-US" sz="2800" dirty="0" smtClean="0"/>
              <a:t> </a:t>
            </a:r>
            <a:r>
              <a:rPr lang="en-US" sz="2800" dirty="0"/>
              <a:t>peoples</a:t>
            </a:r>
          </a:p>
          <a:p>
            <a:r>
              <a:rPr lang="en-US" sz="2800" dirty="0"/>
              <a:t>Developed canoes to </a:t>
            </a:r>
            <a:r>
              <a:rPr lang="en-US" sz="2800" dirty="0" smtClean="0"/>
              <a:t>                                        hold </a:t>
            </a:r>
            <a:r>
              <a:rPr lang="en-US" sz="2800" dirty="0"/>
              <a:t>15 people- hunted </a:t>
            </a:r>
            <a:r>
              <a:rPr lang="en-US" sz="2800" dirty="0" smtClean="0"/>
              <a:t>                                whales</a:t>
            </a:r>
            <a:endParaRPr lang="en-US" sz="2800" dirty="0"/>
          </a:p>
          <a:p>
            <a:r>
              <a:rPr lang="en-US" sz="2800" dirty="0"/>
              <a:t>Coastal forest provided </a:t>
            </a:r>
            <a:r>
              <a:rPr lang="en-US" sz="2800" dirty="0" smtClean="0"/>
              <a:t>                                    food</a:t>
            </a:r>
            <a:endParaRPr lang="en-US" sz="2800" dirty="0"/>
          </a:p>
          <a:p>
            <a:r>
              <a:rPr lang="en-US" sz="2800" dirty="0"/>
              <a:t>With abundance, differences in wealth created social classes</a:t>
            </a:r>
          </a:p>
          <a:p>
            <a:pPr lvl="1"/>
            <a:r>
              <a:rPr lang="en-US" sz="2400" dirty="0"/>
              <a:t>Displayed their rank in a potlatch- gave food, drink and gifts to the community</a:t>
            </a:r>
          </a:p>
          <a:p>
            <a:endParaRPr lang="en-US" dirty="0"/>
          </a:p>
        </p:txBody>
      </p:sp>
      <p:pic>
        <p:nvPicPr>
          <p:cNvPr id="4" name="Picture 3"/>
          <p:cNvPicPr>
            <a:picLocks noChangeAspect="1"/>
          </p:cNvPicPr>
          <p:nvPr/>
        </p:nvPicPr>
        <p:blipFill>
          <a:blip r:embed="rId2"/>
          <a:stretch>
            <a:fillRect/>
          </a:stretch>
        </p:blipFill>
        <p:spPr>
          <a:xfrm>
            <a:off x="4737866" y="1752599"/>
            <a:ext cx="4281988" cy="2930783"/>
          </a:xfrm>
          <a:prstGeom prst="rect">
            <a:avLst/>
          </a:prstGeom>
        </p:spPr>
      </p:pic>
    </p:spTree>
    <p:extLst>
      <p:ext uri="{BB962C8B-B14F-4D97-AF65-F5344CB8AC3E}">
        <p14:creationId xmlns:p14="http://schemas.microsoft.com/office/powerpoint/2010/main" val="227248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Southwest</a:t>
            </a:r>
            <a:endParaRPr lang="en-US" dirty="0"/>
          </a:p>
        </p:txBody>
      </p:sp>
      <p:sp>
        <p:nvSpPr>
          <p:cNvPr id="3" name="Content Placeholder 2"/>
          <p:cNvSpPr>
            <a:spLocks noGrp="1"/>
          </p:cNvSpPr>
          <p:nvPr>
            <p:ph idx="1"/>
          </p:nvPr>
        </p:nvSpPr>
        <p:spPr>
          <a:xfrm>
            <a:off x="113969" y="1752600"/>
            <a:ext cx="8905885" cy="4987369"/>
          </a:xfrm>
        </p:spPr>
        <p:txBody>
          <a:bodyPr/>
          <a:lstStyle/>
          <a:p>
            <a:r>
              <a:rPr lang="en-US" dirty="0" smtClean="0"/>
              <a:t>Dry, desert lands</a:t>
            </a:r>
          </a:p>
          <a:p>
            <a:endParaRPr lang="en-US" dirty="0" smtClean="0"/>
          </a:p>
          <a:p>
            <a:endParaRPr lang="en-US" dirty="0" smtClean="0"/>
          </a:p>
          <a:p>
            <a:r>
              <a:rPr lang="en-US" dirty="0" smtClean="0"/>
              <a:t>Hohokam- used irrigation                                                     to produce corn, beans                                                   and squash</a:t>
            </a:r>
          </a:p>
          <a:p>
            <a:endParaRPr lang="en-US" dirty="0" smtClean="0"/>
          </a:p>
          <a:p>
            <a:endParaRPr lang="en-US" dirty="0" smtClean="0"/>
          </a:p>
          <a:p>
            <a:r>
              <a:rPr lang="en-US" dirty="0" smtClean="0"/>
              <a:t>Used pottery rather than baskets- showed contact with Mesoamerican people to the south</a:t>
            </a:r>
          </a:p>
        </p:txBody>
      </p:sp>
      <p:pic>
        <p:nvPicPr>
          <p:cNvPr id="4" name="Picture 3"/>
          <p:cNvPicPr>
            <a:picLocks noChangeAspect="1"/>
          </p:cNvPicPr>
          <p:nvPr/>
        </p:nvPicPr>
        <p:blipFill>
          <a:blip r:embed="rId2"/>
          <a:stretch>
            <a:fillRect/>
          </a:stretch>
        </p:blipFill>
        <p:spPr>
          <a:xfrm>
            <a:off x="4347114" y="1752601"/>
            <a:ext cx="4508263" cy="3044404"/>
          </a:xfrm>
          <a:prstGeom prst="rect">
            <a:avLst/>
          </a:prstGeom>
        </p:spPr>
      </p:pic>
    </p:spTree>
    <p:extLst>
      <p:ext uri="{BB962C8B-B14F-4D97-AF65-F5344CB8AC3E}">
        <p14:creationId xmlns:p14="http://schemas.microsoft.com/office/powerpoint/2010/main" val="65995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Southwest</a:t>
            </a:r>
            <a:endParaRPr lang="en-US" dirty="0"/>
          </a:p>
        </p:txBody>
      </p:sp>
      <p:sp>
        <p:nvSpPr>
          <p:cNvPr id="3" name="Content Placeholder 2"/>
          <p:cNvSpPr>
            <a:spLocks noGrp="1"/>
          </p:cNvSpPr>
          <p:nvPr>
            <p:ph idx="1"/>
          </p:nvPr>
        </p:nvSpPr>
        <p:spPr>
          <a:xfrm>
            <a:off x="32564" y="1687480"/>
            <a:ext cx="5545485" cy="5105400"/>
          </a:xfrm>
        </p:spPr>
        <p:txBody>
          <a:bodyPr>
            <a:normAutofit/>
          </a:bodyPr>
          <a:lstStyle/>
          <a:p>
            <a:r>
              <a:rPr lang="en-US" dirty="0" smtClean="0"/>
              <a:t>The Anasazi- lived in four corners region</a:t>
            </a:r>
          </a:p>
          <a:p>
            <a:r>
              <a:rPr lang="en-US" dirty="0" smtClean="0"/>
              <a:t>Built cliff dwellings</a:t>
            </a:r>
          </a:p>
          <a:p>
            <a:r>
              <a:rPr lang="en-US" dirty="0" smtClean="0"/>
              <a:t>By 900s- lived in pueblos- villages of large, apartment-style compounds made of stone and adobe</a:t>
            </a:r>
          </a:p>
          <a:p>
            <a:pPr lvl="1"/>
            <a:r>
              <a:rPr lang="en-US" dirty="0" smtClean="0"/>
              <a:t>Pueblo Bonito (beautiful village)- 5 stories high, housed over 1,000 people, over 600 rooms</a:t>
            </a:r>
          </a:p>
          <a:p>
            <a:pPr lvl="1"/>
            <a:r>
              <a:rPr lang="en-US" dirty="0" smtClean="0"/>
              <a:t>Kivas- underground or partly underground ceremonial      chambers used for religious      practices</a:t>
            </a:r>
            <a:endParaRPr lang="en-US" dirty="0"/>
          </a:p>
        </p:txBody>
      </p:sp>
      <p:pic>
        <p:nvPicPr>
          <p:cNvPr id="4" name="Picture 3"/>
          <p:cNvPicPr>
            <a:picLocks noChangeAspect="1"/>
          </p:cNvPicPr>
          <p:nvPr/>
        </p:nvPicPr>
        <p:blipFill>
          <a:blip r:embed="rId2"/>
          <a:stretch>
            <a:fillRect/>
          </a:stretch>
        </p:blipFill>
        <p:spPr>
          <a:xfrm>
            <a:off x="5112336" y="4117815"/>
            <a:ext cx="3940079" cy="2619734"/>
          </a:xfrm>
          <a:prstGeom prst="rect">
            <a:avLst/>
          </a:prstGeom>
        </p:spPr>
      </p:pic>
      <p:pic>
        <p:nvPicPr>
          <p:cNvPr id="5" name="Picture 4"/>
          <p:cNvPicPr>
            <a:picLocks noChangeAspect="1"/>
          </p:cNvPicPr>
          <p:nvPr/>
        </p:nvPicPr>
        <p:blipFill>
          <a:blip r:embed="rId3"/>
          <a:stretch>
            <a:fillRect/>
          </a:stretch>
        </p:blipFill>
        <p:spPr>
          <a:xfrm>
            <a:off x="5349181" y="1758253"/>
            <a:ext cx="3703234" cy="2260516"/>
          </a:xfrm>
          <a:prstGeom prst="rect">
            <a:avLst/>
          </a:prstGeom>
        </p:spPr>
      </p:pic>
    </p:spTree>
    <p:extLst>
      <p:ext uri="{BB962C8B-B14F-4D97-AF65-F5344CB8AC3E}">
        <p14:creationId xmlns:p14="http://schemas.microsoft.com/office/powerpoint/2010/main" val="87305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Southwest</a:t>
            </a:r>
            <a:endParaRPr lang="en-US" dirty="0"/>
          </a:p>
        </p:txBody>
      </p:sp>
      <p:sp>
        <p:nvSpPr>
          <p:cNvPr id="3" name="Content Placeholder 2"/>
          <p:cNvSpPr>
            <a:spLocks noGrp="1"/>
          </p:cNvSpPr>
          <p:nvPr>
            <p:ph idx="1"/>
          </p:nvPr>
        </p:nvSpPr>
        <p:spPr/>
        <p:txBody>
          <a:bodyPr/>
          <a:lstStyle/>
          <a:p>
            <a:r>
              <a:rPr lang="en-US" dirty="0" smtClean="0"/>
              <a:t>Many pueblos were abandoned around 1200</a:t>
            </a:r>
          </a:p>
          <a:p>
            <a:pPr lvl="1"/>
            <a:r>
              <a:rPr lang="en-US" dirty="0" smtClean="0"/>
              <a:t>Maybe because of prolonged drought</a:t>
            </a:r>
          </a:p>
          <a:p>
            <a:pPr lvl="1"/>
            <a:r>
              <a:rPr lang="en-US" dirty="0" smtClean="0"/>
              <a:t>Pueblo groups like Hopi and Zuni continued their practices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23898" y="3443932"/>
            <a:ext cx="4354240" cy="2902826"/>
          </a:xfrm>
          <a:prstGeom prst="rect">
            <a:avLst/>
          </a:prstGeom>
        </p:spPr>
      </p:pic>
      <p:pic>
        <p:nvPicPr>
          <p:cNvPr id="5" name="Picture 4"/>
          <p:cNvPicPr>
            <a:picLocks noChangeAspect="1"/>
          </p:cNvPicPr>
          <p:nvPr/>
        </p:nvPicPr>
        <p:blipFill>
          <a:blip r:embed="rId3"/>
          <a:stretch>
            <a:fillRect/>
          </a:stretch>
        </p:blipFill>
        <p:spPr>
          <a:xfrm>
            <a:off x="162814" y="3442514"/>
            <a:ext cx="4354240" cy="2904244"/>
          </a:xfrm>
          <a:prstGeom prst="rect">
            <a:avLst/>
          </a:prstGeom>
        </p:spPr>
      </p:pic>
    </p:spTree>
    <p:extLst>
      <p:ext uri="{BB962C8B-B14F-4D97-AF65-F5344CB8AC3E}">
        <p14:creationId xmlns:p14="http://schemas.microsoft.com/office/powerpoint/2010/main" val="122046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Nomadic Plains Tribes</a:t>
            </a:r>
            <a:endParaRPr lang="en-US" dirty="0"/>
          </a:p>
        </p:txBody>
      </p:sp>
      <p:sp>
        <p:nvSpPr>
          <p:cNvPr id="3" name="Content Placeholder 2"/>
          <p:cNvSpPr>
            <a:spLocks noGrp="1"/>
          </p:cNvSpPr>
          <p:nvPr>
            <p:ph idx="1"/>
          </p:nvPr>
        </p:nvSpPr>
        <p:spPr>
          <a:xfrm>
            <a:off x="162813" y="1899120"/>
            <a:ext cx="4240447" cy="4373563"/>
          </a:xfrm>
        </p:spPr>
        <p:txBody>
          <a:bodyPr/>
          <a:lstStyle/>
          <a:p>
            <a:r>
              <a:rPr lang="en-US" dirty="0" smtClean="0"/>
              <a:t>Comanche, Kiowa and Apache</a:t>
            </a:r>
          </a:p>
          <a:p>
            <a:endParaRPr lang="en-US" dirty="0" smtClean="0"/>
          </a:p>
          <a:p>
            <a:r>
              <a:rPr lang="en-US" dirty="0" smtClean="0"/>
              <a:t>Bison</a:t>
            </a:r>
          </a:p>
          <a:p>
            <a:endParaRPr lang="en-US" dirty="0" smtClean="0"/>
          </a:p>
          <a:p>
            <a:r>
              <a:rPr lang="en-US" dirty="0" smtClean="0"/>
              <a:t>Planted, hunted and had trade networks</a:t>
            </a:r>
            <a:endParaRPr lang="en-US" dirty="0"/>
          </a:p>
        </p:txBody>
      </p:sp>
      <p:pic>
        <p:nvPicPr>
          <p:cNvPr id="4" name="Picture 3"/>
          <p:cNvPicPr>
            <a:picLocks noChangeAspect="1"/>
          </p:cNvPicPr>
          <p:nvPr/>
        </p:nvPicPr>
        <p:blipFill>
          <a:blip r:embed="rId2"/>
          <a:stretch>
            <a:fillRect/>
          </a:stretch>
        </p:blipFill>
        <p:spPr>
          <a:xfrm>
            <a:off x="4403260" y="1899120"/>
            <a:ext cx="4502626" cy="3294237"/>
          </a:xfrm>
          <a:prstGeom prst="rect">
            <a:avLst/>
          </a:prstGeom>
        </p:spPr>
      </p:pic>
    </p:spTree>
    <p:extLst>
      <p:ext uri="{BB962C8B-B14F-4D97-AF65-F5344CB8AC3E}">
        <p14:creationId xmlns:p14="http://schemas.microsoft.com/office/powerpoint/2010/main" val="42768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Woodlands</a:t>
            </a:r>
            <a:endParaRPr lang="en-US" dirty="0"/>
          </a:p>
        </p:txBody>
      </p:sp>
      <p:sp>
        <p:nvSpPr>
          <p:cNvPr id="3" name="Content Placeholder 2"/>
          <p:cNvSpPr>
            <a:spLocks noGrp="1"/>
          </p:cNvSpPr>
          <p:nvPr>
            <p:ph idx="1"/>
          </p:nvPr>
        </p:nvSpPr>
        <p:spPr>
          <a:xfrm>
            <a:off x="0" y="1752600"/>
            <a:ext cx="9144000" cy="4373563"/>
          </a:xfrm>
        </p:spPr>
        <p:txBody>
          <a:bodyPr/>
          <a:lstStyle/>
          <a:p>
            <a:r>
              <a:rPr lang="en-US" dirty="0" smtClean="0"/>
              <a:t>East of Mississippi River</a:t>
            </a:r>
          </a:p>
          <a:p>
            <a:r>
              <a:rPr lang="en-US" dirty="0" smtClean="0"/>
              <a:t>The Mound Builders- the </a:t>
            </a:r>
            <a:r>
              <a:rPr lang="en-US" dirty="0" err="1" smtClean="0"/>
              <a:t>Adena</a:t>
            </a:r>
            <a:endParaRPr lang="en-US" dirty="0" smtClean="0"/>
          </a:p>
          <a:p>
            <a:r>
              <a:rPr lang="en-US" dirty="0" smtClean="0"/>
              <a:t>700 B.C.- build huge earthen mounds- buried their dead</a:t>
            </a:r>
          </a:p>
          <a:p>
            <a:r>
              <a:rPr lang="en-US" dirty="0" smtClean="0"/>
              <a:t>500 years later, Hopewell do the same thing</a:t>
            </a:r>
          </a:p>
          <a:p>
            <a:pPr lvl="1"/>
            <a:r>
              <a:rPr lang="en-US" dirty="0" smtClean="0"/>
              <a:t>Make much larger mounds, and use for a variety of reasons</a:t>
            </a:r>
          </a:p>
        </p:txBody>
      </p:sp>
      <p:pic>
        <p:nvPicPr>
          <p:cNvPr id="4" name="Picture 3"/>
          <p:cNvPicPr>
            <a:picLocks noChangeAspect="1"/>
          </p:cNvPicPr>
          <p:nvPr/>
        </p:nvPicPr>
        <p:blipFill>
          <a:blip r:embed="rId2"/>
          <a:stretch>
            <a:fillRect/>
          </a:stretch>
        </p:blipFill>
        <p:spPr>
          <a:xfrm>
            <a:off x="328442" y="3925307"/>
            <a:ext cx="4241270" cy="2814661"/>
          </a:xfrm>
          <a:prstGeom prst="rect">
            <a:avLst/>
          </a:prstGeom>
        </p:spPr>
      </p:pic>
      <p:pic>
        <p:nvPicPr>
          <p:cNvPr id="5" name="Picture 4"/>
          <p:cNvPicPr>
            <a:picLocks noChangeAspect="1"/>
          </p:cNvPicPr>
          <p:nvPr/>
        </p:nvPicPr>
        <p:blipFill>
          <a:blip r:embed="rId3"/>
          <a:stretch>
            <a:fillRect/>
          </a:stretch>
        </p:blipFill>
        <p:spPr>
          <a:xfrm>
            <a:off x="5063494" y="3923892"/>
            <a:ext cx="3754768" cy="2816076"/>
          </a:xfrm>
          <a:prstGeom prst="rect">
            <a:avLst/>
          </a:prstGeom>
        </p:spPr>
      </p:pic>
    </p:spTree>
    <p:extLst>
      <p:ext uri="{BB962C8B-B14F-4D97-AF65-F5344CB8AC3E}">
        <p14:creationId xmlns:p14="http://schemas.microsoft.com/office/powerpoint/2010/main" val="147928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Woodland</a:t>
            </a:r>
            <a:endParaRPr lang="en-US" dirty="0"/>
          </a:p>
        </p:txBody>
      </p:sp>
      <p:sp>
        <p:nvSpPr>
          <p:cNvPr id="3" name="Content Placeholder 2"/>
          <p:cNvSpPr>
            <a:spLocks noGrp="1"/>
          </p:cNvSpPr>
          <p:nvPr>
            <p:ph idx="1"/>
          </p:nvPr>
        </p:nvSpPr>
        <p:spPr>
          <a:xfrm>
            <a:off x="0" y="1589800"/>
            <a:ext cx="9144000" cy="4373563"/>
          </a:xfrm>
        </p:spPr>
        <p:txBody>
          <a:bodyPr/>
          <a:lstStyle/>
          <a:p>
            <a:r>
              <a:rPr lang="en-US" dirty="0" smtClean="0"/>
              <a:t>Last of the Mound Builders were the Mississippians- 800 A.D. to European arrival</a:t>
            </a:r>
          </a:p>
          <a:p>
            <a:r>
              <a:rPr lang="en-US" dirty="0" smtClean="0"/>
              <a:t>Thriving villages on farming and trade</a:t>
            </a:r>
          </a:p>
          <a:p>
            <a:pPr lvl="1"/>
            <a:r>
              <a:rPr lang="en-US" dirty="0" smtClean="0"/>
              <a:t>Cahokia- 30,000 people</a:t>
            </a:r>
          </a:p>
          <a:p>
            <a:pPr lvl="1"/>
            <a:r>
              <a:rPr lang="en-US" dirty="0" smtClean="0"/>
              <a:t>Led by priest-rulers</a:t>
            </a:r>
          </a:p>
          <a:p>
            <a:pPr lvl="1"/>
            <a:r>
              <a:rPr lang="en-US" dirty="0" smtClean="0"/>
              <a:t>100 foot high, earthen pyramid with a wooden temple on top</a:t>
            </a:r>
            <a:endParaRPr lang="en-US" dirty="0"/>
          </a:p>
        </p:txBody>
      </p:sp>
      <p:pic>
        <p:nvPicPr>
          <p:cNvPr id="4" name="Picture 3"/>
          <p:cNvPicPr>
            <a:picLocks noChangeAspect="1"/>
          </p:cNvPicPr>
          <p:nvPr/>
        </p:nvPicPr>
        <p:blipFill>
          <a:blip r:embed="rId2"/>
          <a:stretch>
            <a:fillRect/>
          </a:stretch>
        </p:blipFill>
        <p:spPr>
          <a:xfrm>
            <a:off x="155681" y="4171630"/>
            <a:ext cx="3768110" cy="2512073"/>
          </a:xfrm>
          <a:prstGeom prst="rect">
            <a:avLst/>
          </a:prstGeom>
        </p:spPr>
      </p:pic>
      <p:pic>
        <p:nvPicPr>
          <p:cNvPr id="5" name="Picture 4"/>
          <p:cNvPicPr>
            <a:picLocks noChangeAspect="1"/>
          </p:cNvPicPr>
          <p:nvPr/>
        </p:nvPicPr>
        <p:blipFill>
          <a:blip r:embed="rId3"/>
          <a:stretch>
            <a:fillRect/>
          </a:stretch>
        </p:blipFill>
        <p:spPr>
          <a:xfrm>
            <a:off x="4070333" y="4170026"/>
            <a:ext cx="4909524" cy="2513677"/>
          </a:xfrm>
          <a:prstGeom prst="rect">
            <a:avLst/>
          </a:prstGeom>
        </p:spPr>
      </p:pic>
    </p:spTree>
    <p:extLst>
      <p:ext uri="{BB962C8B-B14F-4D97-AF65-F5344CB8AC3E}">
        <p14:creationId xmlns:p14="http://schemas.microsoft.com/office/powerpoint/2010/main" val="1367761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67</TotalTime>
  <Words>462</Words>
  <Application>Microsoft Macintosh PowerPoint</Application>
  <PresentationFormat>On-screen Show (4:3)</PresentationFormat>
  <Paragraphs>57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Apothecary</vt:lpstr>
      <vt:lpstr>North American Societies</vt:lpstr>
      <vt:lpstr>Setting the Stage</vt:lpstr>
      <vt:lpstr>The Pacific Northwest</vt:lpstr>
      <vt:lpstr>The Southwest</vt:lpstr>
      <vt:lpstr>The Southwest</vt:lpstr>
      <vt:lpstr>The Southwest</vt:lpstr>
      <vt:lpstr>Nomadic Plains Tribes</vt:lpstr>
      <vt:lpstr>Eastern Woodlands</vt:lpstr>
      <vt:lpstr>Eastern Woodland</vt:lpstr>
      <vt:lpstr>Northeastern Alliances</vt:lpstr>
      <vt:lpstr>Cultural Connections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American Societies</dc:title>
  <dc:creator>Greg Sederberg</dc:creator>
  <cp:lastModifiedBy>Greg Sederberg</cp:lastModifiedBy>
  <cp:revision>15</cp:revision>
  <dcterms:created xsi:type="dcterms:W3CDTF">2015-05-18T14:57:35Z</dcterms:created>
  <dcterms:modified xsi:type="dcterms:W3CDTF">2015-11-09T18:46:14Z</dcterms:modified>
</cp:coreProperties>
</file>