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sldIdLst>
    <p:sldId id="256" r:id="rId2"/>
    <p:sldId id="258" r:id="rId3"/>
    <p:sldId id="257" r:id="rId4"/>
    <p:sldId id="259" r:id="rId5"/>
    <p:sldId id="260" r:id="rId6"/>
    <p:sldId id="271"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3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cstate="print">
            <a:extLst>
              <a:ext uri="{28A0092B-C50C-407E-A947-70E740481C1C}">
                <a14:useLocalDpi xmlns:a14="http://schemas.microsoft.com/office/drawing/2010/main"/>
              </a:ext>
            </a:extLst>
          </a:blip>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1/13/16</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1/13/16</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cstate="print">
            <a:extLst>
              <a:ext uri="{28A0092B-C50C-407E-A947-70E740481C1C}">
                <a14:useLocalDpi xmlns:a14="http://schemas.microsoft.com/office/drawing/2010/main"/>
              </a:ext>
            </a:extLst>
          </a:blip>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1/13/16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1/13/16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1/13/16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1/13/16</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cstate="print">
            <a:extLst>
              <a:ext uri="{28A0092B-C50C-407E-A947-70E740481C1C}">
                <a14:useLocalDpi xmlns:a14="http://schemas.microsoft.com/office/drawing/2010/main"/>
              </a:ext>
            </a:extLst>
          </a:blip>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1/13/16</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Spain Builds An American Empire</a:t>
            </a:r>
            <a:endParaRPr lang="en-US" dirty="0"/>
          </a:p>
        </p:txBody>
      </p:sp>
    </p:spTree>
    <p:extLst>
      <p:ext uri="{BB962C8B-B14F-4D97-AF65-F5344CB8AC3E}">
        <p14:creationId xmlns:p14="http://schemas.microsoft.com/office/powerpoint/2010/main" val="1866160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Cortes Conquers the Aztecs</a:t>
            </a:r>
            <a:endParaRPr lang="en-US" dirty="0"/>
          </a:p>
        </p:txBody>
      </p:sp>
      <p:sp>
        <p:nvSpPr>
          <p:cNvPr id="3" name="Content Placeholder 2"/>
          <p:cNvSpPr>
            <a:spLocks noGrp="1"/>
          </p:cNvSpPr>
          <p:nvPr>
            <p:ph idx="1"/>
          </p:nvPr>
        </p:nvSpPr>
        <p:spPr>
          <a:xfrm>
            <a:off x="32562" y="1774532"/>
            <a:ext cx="4731946" cy="4465591"/>
          </a:xfrm>
        </p:spPr>
        <p:txBody>
          <a:bodyPr/>
          <a:lstStyle/>
          <a:p>
            <a:r>
              <a:rPr lang="en-US" dirty="0" smtClean="0"/>
              <a:t>Cortes strikes back and conquers the Aztecs in 1521</a:t>
            </a:r>
          </a:p>
          <a:p>
            <a:pPr lvl="1"/>
            <a:r>
              <a:rPr lang="en-US" dirty="0" smtClean="0"/>
              <a:t>Superior weaponry- arrows vs. muskets and cannons</a:t>
            </a:r>
          </a:p>
          <a:p>
            <a:pPr lvl="1"/>
            <a:r>
              <a:rPr lang="en-US" dirty="0" smtClean="0"/>
              <a:t>Enlisted various native groups- hated Aztec’s harsh practices (human sacrifice)</a:t>
            </a:r>
          </a:p>
          <a:p>
            <a:pPr lvl="1"/>
            <a:r>
              <a:rPr lang="en-US" dirty="0" smtClean="0"/>
              <a:t>Disease spread rapidly- measles, mumps, smallpox and typhus</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31946" y="1839652"/>
            <a:ext cx="4239065" cy="3597906"/>
          </a:xfrm>
          <a:prstGeom prst="rect">
            <a:avLst/>
          </a:prstGeom>
        </p:spPr>
      </p:pic>
    </p:spTree>
    <p:extLst>
      <p:ext uri="{BB962C8B-B14F-4D97-AF65-F5344CB8AC3E}">
        <p14:creationId xmlns:p14="http://schemas.microsoft.com/office/powerpoint/2010/main" val="237006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Conquests in Peru</a:t>
            </a:r>
            <a:endParaRPr lang="en-US" dirty="0"/>
          </a:p>
        </p:txBody>
      </p:sp>
      <p:sp>
        <p:nvSpPr>
          <p:cNvPr id="3" name="Content Placeholder 2"/>
          <p:cNvSpPr>
            <a:spLocks noGrp="1"/>
          </p:cNvSpPr>
          <p:nvPr>
            <p:ph idx="1"/>
          </p:nvPr>
        </p:nvSpPr>
        <p:spPr>
          <a:xfrm>
            <a:off x="146533" y="1619848"/>
            <a:ext cx="7101128" cy="5070822"/>
          </a:xfrm>
        </p:spPr>
        <p:txBody>
          <a:bodyPr/>
          <a:lstStyle/>
          <a:p>
            <a:r>
              <a:rPr lang="en-US" dirty="0" smtClean="0"/>
              <a:t>1532- Francisco Pizarro marched into South America and conquered the Incans</a:t>
            </a:r>
          </a:p>
          <a:p>
            <a:pPr lvl="1"/>
            <a:r>
              <a:rPr lang="en-US" dirty="0" smtClean="0"/>
              <a:t>Army of 200 met Incan ruler Atahualpa</a:t>
            </a:r>
          </a:p>
          <a:p>
            <a:pPr lvl="1"/>
            <a:r>
              <a:rPr lang="en-US" dirty="0" smtClean="0"/>
              <a:t>Spanish ambushed and kidnapped him</a:t>
            </a:r>
          </a:p>
          <a:p>
            <a:pPr lvl="1"/>
            <a:r>
              <a:rPr lang="en-US" dirty="0" smtClean="0"/>
              <a:t>Gives them gold and silver for his release, but the Spanish strangle him after receiving the ransom</a:t>
            </a:r>
          </a:p>
          <a:p>
            <a:pPr lvl="1"/>
            <a:r>
              <a:rPr lang="en-US" dirty="0" smtClean="0"/>
              <a:t>Pizarro marched on Cuzco,                                       the Incan capital</a:t>
            </a:r>
            <a:endParaRPr lang="en-US" dirty="0"/>
          </a:p>
        </p:txBody>
      </p:sp>
      <p:pic>
        <p:nvPicPr>
          <p:cNvPr id="4" name="Picture 3"/>
          <p:cNvPicPr>
            <a:picLocks noChangeAspect="1"/>
          </p:cNvPicPr>
          <p:nvPr/>
        </p:nvPicPr>
        <p:blipFill>
          <a:blip r:embed="rId2"/>
          <a:stretch>
            <a:fillRect/>
          </a:stretch>
        </p:blipFill>
        <p:spPr>
          <a:xfrm>
            <a:off x="7247660" y="1619848"/>
            <a:ext cx="1707069" cy="25478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66175" y="4249111"/>
            <a:ext cx="4488554" cy="2522959"/>
          </a:xfrm>
          <a:prstGeom prst="rect">
            <a:avLst/>
          </a:prstGeom>
        </p:spPr>
      </p:pic>
    </p:spTree>
    <p:extLst>
      <p:ext uri="{BB962C8B-B14F-4D97-AF65-F5344CB8AC3E}">
        <p14:creationId xmlns:p14="http://schemas.microsoft.com/office/powerpoint/2010/main" val="229074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Spain’s Pattern of Conquest</a:t>
            </a:r>
            <a:endParaRPr lang="en-US" dirty="0"/>
          </a:p>
        </p:txBody>
      </p:sp>
      <p:sp>
        <p:nvSpPr>
          <p:cNvPr id="3" name="Content Placeholder 2"/>
          <p:cNvSpPr>
            <a:spLocks noGrp="1"/>
          </p:cNvSpPr>
          <p:nvPr>
            <p:ph idx="1"/>
          </p:nvPr>
        </p:nvSpPr>
        <p:spPr>
          <a:xfrm>
            <a:off x="113969" y="1828800"/>
            <a:ext cx="8881174" cy="4297363"/>
          </a:xfrm>
        </p:spPr>
        <p:txBody>
          <a:bodyPr/>
          <a:lstStyle/>
          <a:p>
            <a:r>
              <a:rPr lang="en-US" dirty="0" smtClean="0"/>
              <a:t>Lived among the people</a:t>
            </a:r>
          </a:p>
          <a:p>
            <a:pPr lvl="1"/>
            <a:r>
              <a:rPr lang="en-US" dirty="0" smtClean="0"/>
              <a:t>Most Spanish settlers were men- relationships with native women were common</a:t>
            </a:r>
          </a:p>
          <a:p>
            <a:pPr lvl="1"/>
            <a:r>
              <a:rPr lang="en-US" dirty="0" smtClean="0"/>
              <a:t>Mestizo- mixed Spanish and Native American families</a:t>
            </a:r>
          </a:p>
          <a:p>
            <a:r>
              <a:rPr lang="en-US" dirty="0" err="1" smtClean="0"/>
              <a:t>Encomienda</a:t>
            </a:r>
            <a:r>
              <a:rPr lang="en-US" dirty="0" smtClean="0"/>
              <a:t>- natives farmed,                                               ranched or mined for Spanish                                            landlords</a:t>
            </a:r>
          </a:p>
          <a:p>
            <a:pPr lvl="1"/>
            <a:r>
              <a:rPr lang="en-US" dirty="0" smtClean="0"/>
              <a:t>Many landlords abused the                                                          natives and worked them to                                                            death</a:t>
            </a:r>
          </a:p>
        </p:txBody>
      </p:sp>
      <p:pic>
        <p:nvPicPr>
          <p:cNvPr id="4" name="Picture 3"/>
          <p:cNvPicPr>
            <a:picLocks noChangeAspect="1"/>
          </p:cNvPicPr>
          <p:nvPr/>
        </p:nvPicPr>
        <p:blipFill>
          <a:blip r:embed="rId2"/>
          <a:stretch>
            <a:fillRect/>
          </a:stretch>
        </p:blipFill>
        <p:spPr>
          <a:xfrm>
            <a:off x="4461083" y="3490765"/>
            <a:ext cx="4599184" cy="2873199"/>
          </a:xfrm>
          <a:prstGeom prst="rect">
            <a:avLst/>
          </a:prstGeom>
        </p:spPr>
      </p:pic>
    </p:spTree>
    <p:extLst>
      <p:ext uri="{BB962C8B-B14F-4D97-AF65-F5344CB8AC3E}">
        <p14:creationId xmlns:p14="http://schemas.microsoft.com/office/powerpoint/2010/main" val="2582397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Portuguese in Brazil</a:t>
            </a:r>
            <a:endParaRPr lang="en-US" dirty="0"/>
          </a:p>
        </p:txBody>
      </p:sp>
      <p:sp>
        <p:nvSpPr>
          <p:cNvPr id="3" name="Content Placeholder 2"/>
          <p:cNvSpPr>
            <a:spLocks noGrp="1"/>
          </p:cNvSpPr>
          <p:nvPr>
            <p:ph idx="1"/>
          </p:nvPr>
        </p:nvSpPr>
        <p:spPr/>
        <p:txBody>
          <a:bodyPr/>
          <a:lstStyle/>
          <a:p>
            <a:r>
              <a:rPr lang="en-US" dirty="0" smtClean="0"/>
              <a:t>Finding no gold or silver, settlers start moving in</a:t>
            </a:r>
          </a:p>
          <a:p>
            <a:r>
              <a:rPr lang="en-US" dirty="0" smtClean="0"/>
              <a:t>Begin growing sugar</a:t>
            </a:r>
          </a:p>
          <a:p>
            <a:r>
              <a:rPr lang="en-US" dirty="0" smtClean="0"/>
              <a:t>Clear huge areas and build huge sugar plantations</a:t>
            </a:r>
          </a:p>
          <a:p>
            <a:pPr lvl="1"/>
            <a:r>
              <a:rPr lang="en-US" dirty="0" smtClean="0"/>
              <a:t>Demand for sugar huge in Europe- makes Portugal lots of money</a:t>
            </a:r>
            <a:endParaRPr lang="en-US" dirty="0"/>
          </a:p>
        </p:txBody>
      </p:sp>
    </p:spTree>
    <p:extLst>
      <p:ext uri="{BB962C8B-B14F-4D97-AF65-F5344CB8AC3E}">
        <p14:creationId xmlns:p14="http://schemas.microsoft.com/office/powerpoint/2010/main" val="1181713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Spain’s Influence Expands</a:t>
            </a:r>
            <a:endParaRPr lang="en-US" dirty="0"/>
          </a:p>
        </p:txBody>
      </p:sp>
      <p:sp>
        <p:nvSpPr>
          <p:cNvPr id="3" name="Content Placeholder 2"/>
          <p:cNvSpPr>
            <a:spLocks noGrp="1"/>
          </p:cNvSpPr>
          <p:nvPr>
            <p:ph idx="1"/>
          </p:nvPr>
        </p:nvSpPr>
        <p:spPr/>
        <p:txBody>
          <a:bodyPr/>
          <a:lstStyle/>
          <a:p>
            <a:r>
              <a:rPr lang="en-US" dirty="0" smtClean="0"/>
              <a:t>Builds wealth with treasures from the new world</a:t>
            </a:r>
          </a:p>
          <a:p>
            <a:r>
              <a:rPr lang="en-US" dirty="0" smtClean="0"/>
              <a:t>Builds largest navy and military in the world</a:t>
            </a:r>
            <a:endParaRPr lang="en-US" dirty="0"/>
          </a:p>
        </p:txBody>
      </p:sp>
    </p:spTree>
    <p:extLst>
      <p:ext uri="{BB962C8B-B14F-4D97-AF65-F5344CB8AC3E}">
        <p14:creationId xmlns:p14="http://schemas.microsoft.com/office/powerpoint/2010/main" val="1987405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Conquistadors push North</a:t>
            </a:r>
            <a:endParaRPr lang="en-US" dirty="0"/>
          </a:p>
        </p:txBody>
      </p:sp>
      <p:sp>
        <p:nvSpPr>
          <p:cNvPr id="3" name="Content Placeholder 2"/>
          <p:cNvSpPr>
            <a:spLocks noGrp="1"/>
          </p:cNvSpPr>
          <p:nvPr>
            <p:ph idx="1"/>
          </p:nvPr>
        </p:nvSpPr>
        <p:spPr>
          <a:xfrm>
            <a:off x="179095" y="1828800"/>
            <a:ext cx="6698683" cy="4297363"/>
          </a:xfrm>
        </p:spPr>
        <p:txBody>
          <a:bodyPr/>
          <a:lstStyle/>
          <a:p>
            <a:r>
              <a:rPr lang="en-US" dirty="0" smtClean="0"/>
              <a:t>1513- Juan Ponce de Leon landed in Florida and claimed it for Spain</a:t>
            </a:r>
          </a:p>
          <a:p>
            <a:r>
              <a:rPr lang="en-US" dirty="0" smtClean="0"/>
              <a:t>1541- Francisco Vasquez de Coronado led expedition throughout much of present-day Arizona, New Mexico, Texas, Oklahoma and Kansas</a:t>
            </a:r>
          </a:p>
          <a:p>
            <a:pPr lvl="1"/>
            <a:r>
              <a:rPr lang="en-US" dirty="0" smtClean="0"/>
              <a:t>Found little gold- Spanish assign priests to </a:t>
            </a:r>
            <a:r>
              <a:rPr lang="en-US" dirty="0"/>
              <a:t> </a:t>
            </a:r>
            <a:r>
              <a:rPr lang="en-US" dirty="0" smtClean="0"/>
              <a:t>explore and colonize the area</a:t>
            </a:r>
            <a:endParaRPr lang="en-US" dirty="0"/>
          </a:p>
        </p:txBody>
      </p:sp>
      <p:pic>
        <p:nvPicPr>
          <p:cNvPr id="4" name="Picture 3"/>
          <p:cNvPicPr>
            <a:picLocks noChangeAspect="1"/>
          </p:cNvPicPr>
          <p:nvPr/>
        </p:nvPicPr>
        <p:blipFill>
          <a:blip r:embed="rId2"/>
          <a:stretch>
            <a:fillRect/>
          </a:stretch>
        </p:blipFill>
        <p:spPr>
          <a:xfrm>
            <a:off x="6738456" y="1568320"/>
            <a:ext cx="2249790" cy="2876152"/>
          </a:xfrm>
          <a:prstGeom prst="rect">
            <a:avLst/>
          </a:prstGeom>
        </p:spPr>
      </p:pic>
      <p:pic>
        <p:nvPicPr>
          <p:cNvPr id="5" name="Picture 4"/>
          <p:cNvPicPr>
            <a:picLocks noChangeAspect="1"/>
          </p:cNvPicPr>
          <p:nvPr/>
        </p:nvPicPr>
        <p:blipFill>
          <a:blip r:embed="rId3"/>
          <a:stretch>
            <a:fillRect/>
          </a:stretch>
        </p:blipFill>
        <p:spPr>
          <a:xfrm>
            <a:off x="6317155" y="4525872"/>
            <a:ext cx="2671090" cy="2225909"/>
          </a:xfrm>
          <a:prstGeom prst="rect">
            <a:avLst/>
          </a:prstGeom>
        </p:spPr>
      </p:pic>
    </p:spTree>
    <p:extLst>
      <p:ext uri="{BB962C8B-B14F-4D97-AF65-F5344CB8AC3E}">
        <p14:creationId xmlns:p14="http://schemas.microsoft.com/office/powerpoint/2010/main" val="627973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Opposition to Spanish Rule</a:t>
            </a:r>
            <a:endParaRPr lang="en-US" dirty="0"/>
          </a:p>
        </p:txBody>
      </p:sp>
      <p:sp>
        <p:nvSpPr>
          <p:cNvPr id="3" name="Content Placeholder 2"/>
          <p:cNvSpPr>
            <a:spLocks noGrp="1"/>
          </p:cNvSpPr>
          <p:nvPr>
            <p:ph idx="1"/>
          </p:nvPr>
        </p:nvSpPr>
        <p:spPr>
          <a:xfrm>
            <a:off x="146532" y="1828800"/>
            <a:ext cx="8805258" cy="4297363"/>
          </a:xfrm>
        </p:spPr>
        <p:txBody>
          <a:bodyPr/>
          <a:lstStyle/>
          <a:p>
            <a:r>
              <a:rPr lang="en-US" dirty="0" smtClean="0"/>
              <a:t>Spanish priests protested the                                         </a:t>
            </a:r>
            <a:r>
              <a:rPr lang="en-US" dirty="0" err="1" smtClean="0"/>
              <a:t>encomienda</a:t>
            </a:r>
            <a:r>
              <a:rPr lang="en-US" dirty="0" smtClean="0"/>
              <a:t> system</a:t>
            </a:r>
          </a:p>
          <a:p>
            <a:r>
              <a:rPr lang="en-US" dirty="0" smtClean="0"/>
              <a:t>Natives led numerous rebellions</a:t>
            </a:r>
          </a:p>
          <a:p>
            <a:pPr lvl="1"/>
            <a:r>
              <a:rPr lang="en-US" dirty="0" smtClean="0"/>
              <a:t>1680- Pope, a Pueblo ruler, led 8,000                                       warriors</a:t>
            </a:r>
          </a:p>
          <a:p>
            <a:pPr lvl="1"/>
            <a:r>
              <a:rPr lang="en-US" dirty="0" smtClean="0"/>
              <a:t>Drove Spanish out of New Mexico and                                         back into New Spain</a:t>
            </a:r>
          </a:p>
          <a:p>
            <a:pPr lvl="1"/>
            <a:r>
              <a:rPr lang="en-US" dirty="0" smtClean="0"/>
              <a:t>Kept them out for the next 12 years</a:t>
            </a:r>
          </a:p>
          <a:p>
            <a:pPr lvl="1"/>
            <a:r>
              <a:rPr lang="en-US" dirty="0" smtClean="0"/>
              <a:t>By then, other European nations had begun to establish their own colonies in the Americas</a:t>
            </a:r>
            <a:endParaRPr lang="en-US" dirty="0"/>
          </a:p>
        </p:txBody>
      </p:sp>
      <p:pic>
        <p:nvPicPr>
          <p:cNvPr id="4" name="Picture 3"/>
          <p:cNvPicPr>
            <a:picLocks noChangeAspect="1"/>
          </p:cNvPicPr>
          <p:nvPr/>
        </p:nvPicPr>
        <p:blipFill>
          <a:blip r:embed="rId2"/>
          <a:stretch>
            <a:fillRect/>
          </a:stretch>
        </p:blipFill>
        <p:spPr>
          <a:xfrm>
            <a:off x="5566085" y="1910200"/>
            <a:ext cx="3418267" cy="3315718"/>
          </a:xfrm>
          <a:prstGeom prst="rect">
            <a:avLst/>
          </a:prstGeom>
        </p:spPr>
      </p:pic>
    </p:spTree>
    <p:extLst>
      <p:ext uri="{BB962C8B-B14F-4D97-AF65-F5344CB8AC3E}">
        <p14:creationId xmlns:p14="http://schemas.microsoft.com/office/powerpoint/2010/main" val="1059867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p:txBody>
          <a:bodyPr/>
          <a:lstStyle/>
          <a:p>
            <a:r>
              <a:rPr lang="en-US" dirty="0" smtClean="0"/>
              <a:t>Competition for wealth in Asia among European nations was fierce.  This competition prompted a sea captain named Christopher Columbus to make a daring voyage from Spain in 1492.  Instead of sailing south around Africa and then east, Columbus sailed west across the Atlantic in search of an alternate trade route to Asia and its riches.  Columbus never reached Asia.  Instead, he stepped onto an island in the Caribbean.  That event would bring together the peoples of Europe, Africa and the Americas.</a:t>
            </a:r>
            <a:endParaRPr lang="en-US" dirty="0"/>
          </a:p>
        </p:txBody>
      </p:sp>
    </p:spTree>
    <p:extLst>
      <p:ext uri="{BB962C8B-B14F-4D97-AF65-F5344CB8AC3E}">
        <p14:creationId xmlns:p14="http://schemas.microsoft.com/office/powerpoint/2010/main" val="16322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Voyages of Columbus</a:t>
            </a:r>
            <a:endParaRPr lang="en-US" dirty="0"/>
          </a:p>
        </p:txBody>
      </p:sp>
      <p:sp>
        <p:nvSpPr>
          <p:cNvPr id="3" name="Content Placeholder 2"/>
          <p:cNvSpPr>
            <a:spLocks noGrp="1"/>
          </p:cNvSpPr>
          <p:nvPr>
            <p:ph idx="1"/>
          </p:nvPr>
        </p:nvSpPr>
        <p:spPr>
          <a:xfrm>
            <a:off x="65125" y="1828800"/>
            <a:ext cx="8841071" cy="4297363"/>
          </a:xfrm>
        </p:spPr>
        <p:txBody>
          <a:bodyPr/>
          <a:lstStyle/>
          <a:p>
            <a:r>
              <a:rPr lang="en-US" dirty="0" smtClean="0"/>
              <a:t>The Nina, </a:t>
            </a:r>
            <a:r>
              <a:rPr lang="en-US" dirty="0" err="1" smtClean="0"/>
              <a:t>Pinta</a:t>
            </a:r>
            <a:r>
              <a:rPr lang="en-US" dirty="0" smtClean="0"/>
              <a:t> and Santa                                                      Maria leave August 3, 1492</a:t>
            </a:r>
          </a:p>
          <a:p>
            <a:r>
              <a:rPr lang="en-US" dirty="0" smtClean="0"/>
              <a:t>October 12- land in America,                                                       but thought it was the East                                                      Indies</a:t>
            </a:r>
          </a:p>
          <a:p>
            <a:pPr lvl="1"/>
            <a:r>
              <a:rPr lang="en-US" dirty="0" smtClean="0"/>
              <a:t>Probably actually on an island                                                             in the Bahamas</a:t>
            </a:r>
            <a:endParaRPr lang="en-US" dirty="0"/>
          </a:p>
          <a:p>
            <a:r>
              <a:rPr lang="en-US" dirty="0" smtClean="0"/>
              <a:t>Claimed the land for Spain and called it San Salvador, or “Holy Savior”</a:t>
            </a:r>
          </a:p>
        </p:txBody>
      </p:sp>
      <p:pic>
        <p:nvPicPr>
          <p:cNvPr id="4" name="Picture 3"/>
          <p:cNvPicPr>
            <a:picLocks noChangeAspect="1"/>
          </p:cNvPicPr>
          <p:nvPr/>
        </p:nvPicPr>
        <p:blipFill>
          <a:blip r:embed="rId2"/>
          <a:stretch>
            <a:fillRect/>
          </a:stretch>
        </p:blipFill>
        <p:spPr>
          <a:xfrm>
            <a:off x="4363394" y="1926481"/>
            <a:ext cx="4656768" cy="2867589"/>
          </a:xfrm>
          <a:prstGeom prst="rect">
            <a:avLst/>
          </a:prstGeom>
        </p:spPr>
      </p:pic>
    </p:spTree>
    <p:extLst>
      <p:ext uri="{BB962C8B-B14F-4D97-AF65-F5344CB8AC3E}">
        <p14:creationId xmlns:p14="http://schemas.microsoft.com/office/powerpoint/2010/main" val="3541692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Empire Building</a:t>
            </a:r>
            <a:endParaRPr lang="en-US" dirty="0"/>
          </a:p>
        </p:txBody>
      </p:sp>
      <p:sp>
        <p:nvSpPr>
          <p:cNvPr id="3" name="Content Placeholder 2"/>
          <p:cNvSpPr>
            <a:spLocks noGrp="1"/>
          </p:cNvSpPr>
          <p:nvPr>
            <p:ph idx="1"/>
          </p:nvPr>
        </p:nvSpPr>
        <p:spPr>
          <a:xfrm>
            <a:off x="162812" y="1828800"/>
            <a:ext cx="8824817" cy="4297363"/>
          </a:xfrm>
        </p:spPr>
        <p:txBody>
          <a:bodyPr/>
          <a:lstStyle/>
          <a:p>
            <a:r>
              <a:rPr lang="en-US" dirty="0" smtClean="0"/>
              <a:t>Columbus was looking for gold</a:t>
            </a:r>
          </a:p>
          <a:p>
            <a:r>
              <a:rPr lang="en-US" dirty="0" smtClean="0"/>
              <a:t>Found none, explored other islands, claimed each one</a:t>
            </a:r>
          </a:p>
          <a:p>
            <a:r>
              <a:rPr lang="en-US" dirty="0" smtClean="0"/>
              <a:t>Takes second voyage in                                                             1493</a:t>
            </a:r>
          </a:p>
          <a:p>
            <a:pPr lvl="1"/>
            <a:r>
              <a:rPr lang="en-US" dirty="0" smtClean="0"/>
              <a:t>Fleet of 17 ships and over                                                              1,000 people</a:t>
            </a:r>
          </a:p>
          <a:p>
            <a:pPr lvl="1"/>
            <a:r>
              <a:rPr lang="en-US" dirty="0" smtClean="0"/>
              <a:t>Intended to form colonies</a:t>
            </a:r>
            <a:endParaRPr lang="en-US" dirty="0"/>
          </a:p>
        </p:txBody>
      </p:sp>
      <p:pic>
        <p:nvPicPr>
          <p:cNvPr id="4" name="Picture 3"/>
          <p:cNvPicPr>
            <a:picLocks noChangeAspect="1"/>
          </p:cNvPicPr>
          <p:nvPr/>
        </p:nvPicPr>
        <p:blipFill>
          <a:blip r:embed="rId2"/>
          <a:stretch>
            <a:fillRect/>
          </a:stretch>
        </p:blipFill>
        <p:spPr>
          <a:xfrm>
            <a:off x="4119177" y="3093379"/>
            <a:ext cx="4819610" cy="3614707"/>
          </a:xfrm>
          <a:prstGeom prst="rect">
            <a:avLst/>
          </a:prstGeom>
        </p:spPr>
      </p:pic>
    </p:spTree>
    <p:extLst>
      <p:ext uri="{BB962C8B-B14F-4D97-AF65-F5344CB8AC3E}">
        <p14:creationId xmlns:p14="http://schemas.microsoft.com/office/powerpoint/2010/main" val="170116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Other Explorers Take Off</a:t>
            </a:r>
            <a:endParaRPr lang="en-US" dirty="0"/>
          </a:p>
        </p:txBody>
      </p:sp>
      <p:sp>
        <p:nvSpPr>
          <p:cNvPr id="3" name="Content Placeholder 2"/>
          <p:cNvSpPr>
            <a:spLocks noGrp="1"/>
          </p:cNvSpPr>
          <p:nvPr>
            <p:ph idx="1"/>
          </p:nvPr>
        </p:nvSpPr>
        <p:spPr>
          <a:xfrm>
            <a:off x="2481572" y="1586712"/>
            <a:ext cx="6538283" cy="5271288"/>
          </a:xfrm>
        </p:spPr>
        <p:txBody>
          <a:bodyPr>
            <a:normAutofit/>
          </a:bodyPr>
          <a:lstStyle/>
          <a:p>
            <a:r>
              <a:rPr lang="en-US" dirty="0" smtClean="0"/>
              <a:t>1500- Portuguese Pedro </a:t>
            </a:r>
            <a:r>
              <a:rPr lang="en-US" dirty="0" err="1" smtClean="0"/>
              <a:t>Alvares</a:t>
            </a:r>
            <a:r>
              <a:rPr lang="en-US" dirty="0" smtClean="0"/>
              <a:t> Cabral reaches Brazil</a:t>
            </a:r>
          </a:p>
          <a:p>
            <a:endParaRPr lang="en-US" dirty="0" smtClean="0"/>
          </a:p>
          <a:p>
            <a:r>
              <a:rPr lang="en-US" dirty="0" smtClean="0"/>
              <a:t>1501- Italian </a:t>
            </a:r>
            <a:r>
              <a:rPr lang="en-US" dirty="0" err="1" smtClean="0"/>
              <a:t>Amerigo</a:t>
            </a:r>
            <a:r>
              <a:rPr lang="en-US" dirty="0" smtClean="0"/>
              <a:t> Vespucci, in service to Portugal, sailed eastern coast of South America</a:t>
            </a:r>
          </a:p>
          <a:p>
            <a:pPr lvl="1"/>
            <a:r>
              <a:rPr lang="en-US" dirty="0" smtClean="0"/>
              <a:t>Went back to Europe and said it wasn’t India, but a “new” world</a:t>
            </a:r>
          </a:p>
          <a:p>
            <a:pPr lvl="1"/>
            <a:r>
              <a:rPr lang="en-US" dirty="0" smtClean="0"/>
              <a:t>Mapmaker named it America after the explorer</a:t>
            </a:r>
          </a:p>
        </p:txBody>
      </p:sp>
      <p:pic>
        <p:nvPicPr>
          <p:cNvPr id="4" name="Picture 3"/>
          <p:cNvPicPr>
            <a:picLocks noChangeAspect="1"/>
          </p:cNvPicPr>
          <p:nvPr/>
        </p:nvPicPr>
        <p:blipFill>
          <a:blip r:embed="rId2"/>
          <a:stretch>
            <a:fillRect/>
          </a:stretch>
        </p:blipFill>
        <p:spPr>
          <a:xfrm>
            <a:off x="124799" y="1586711"/>
            <a:ext cx="2354852" cy="2532159"/>
          </a:xfrm>
          <a:prstGeom prst="rect">
            <a:avLst/>
          </a:prstGeom>
        </p:spPr>
      </p:pic>
      <p:pic>
        <p:nvPicPr>
          <p:cNvPr id="5" name="Picture 4"/>
          <p:cNvPicPr>
            <a:picLocks noChangeAspect="1"/>
          </p:cNvPicPr>
          <p:nvPr/>
        </p:nvPicPr>
        <p:blipFill>
          <a:blip r:embed="rId3"/>
          <a:stretch>
            <a:fillRect/>
          </a:stretch>
        </p:blipFill>
        <p:spPr>
          <a:xfrm>
            <a:off x="124799" y="4305866"/>
            <a:ext cx="2356774" cy="2356774"/>
          </a:xfrm>
          <a:prstGeom prst="rect">
            <a:avLst/>
          </a:prstGeom>
        </p:spPr>
      </p:pic>
    </p:spTree>
    <p:extLst>
      <p:ext uri="{BB962C8B-B14F-4D97-AF65-F5344CB8AC3E}">
        <p14:creationId xmlns:p14="http://schemas.microsoft.com/office/powerpoint/2010/main" val="104922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Other Explorers Take Off</a:t>
            </a:r>
            <a:endParaRPr lang="en-US" dirty="0"/>
          </a:p>
        </p:txBody>
      </p:sp>
      <p:sp>
        <p:nvSpPr>
          <p:cNvPr id="3" name="Content Placeholder 2"/>
          <p:cNvSpPr>
            <a:spLocks noGrp="1"/>
          </p:cNvSpPr>
          <p:nvPr>
            <p:ph idx="1"/>
          </p:nvPr>
        </p:nvSpPr>
        <p:spPr>
          <a:xfrm>
            <a:off x="179095" y="1790812"/>
            <a:ext cx="6733545" cy="4335351"/>
          </a:xfrm>
        </p:spPr>
        <p:txBody>
          <a:bodyPr>
            <a:normAutofit/>
          </a:bodyPr>
          <a:lstStyle/>
          <a:p>
            <a:r>
              <a:rPr lang="en-US" dirty="0" smtClean="0"/>
              <a:t>Vasco Nunez de Balboa marches through Panama to the Pacific</a:t>
            </a:r>
          </a:p>
          <a:p>
            <a:endParaRPr lang="en-US" dirty="0" smtClean="0"/>
          </a:p>
          <a:p>
            <a:r>
              <a:rPr lang="en-US" dirty="0" smtClean="0"/>
              <a:t>1519- Ferdinand Magellan sails around the southern tip of South America</a:t>
            </a:r>
            <a:endParaRPr lang="en-US" dirty="0"/>
          </a:p>
        </p:txBody>
      </p:sp>
      <p:pic>
        <p:nvPicPr>
          <p:cNvPr id="4" name="Picture 3"/>
          <p:cNvPicPr>
            <a:picLocks noChangeAspect="1"/>
          </p:cNvPicPr>
          <p:nvPr/>
        </p:nvPicPr>
        <p:blipFill>
          <a:blip r:embed="rId2"/>
          <a:stretch>
            <a:fillRect/>
          </a:stretch>
        </p:blipFill>
        <p:spPr>
          <a:xfrm>
            <a:off x="6912640" y="1508721"/>
            <a:ext cx="2073857" cy="3036126"/>
          </a:xfrm>
          <a:prstGeom prst="rect">
            <a:avLst/>
          </a:prstGeom>
        </p:spPr>
      </p:pic>
      <p:pic>
        <p:nvPicPr>
          <p:cNvPr id="5" name="Picture 4"/>
          <p:cNvPicPr>
            <a:picLocks noChangeAspect="1"/>
          </p:cNvPicPr>
          <p:nvPr/>
        </p:nvPicPr>
        <p:blipFill>
          <a:blip r:embed="rId3"/>
          <a:stretch>
            <a:fillRect/>
          </a:stretch>
        </p:blipFill>
        <p:spPr>
          <a:xfrm>
            <a:off x="6912640" y="4663155"/>
            <a:ext cx="2073858" cy="2073858"/>
          </a:xfrm>
          <a:prstGeom prst="rect">
            <a:avLst/>
          </a:prstGeom>
        </p:spPr>
      </p:pic>
    </p:spTree>
    <p:extLst>
      <p:ext uri="{BB962C8B-B14F-4D97-AF65-F5344CB8AC3E}">
        <p14:creationId xmlns:p14="http://schemas.microsoft.com/office/powerpoint/2010/main" val="959329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Magellan’s Voyage</a:t>
            </a:r>
            <a:endParaRPr lang="en-US" dirty="0"/>
          </a:p>
        </p:txBody>
      </p:sp>
      <p:sp>
        <p:nvSpPr>
          <p:cNvPr id="3" name="Content Placeholder 2"/>
          <p:cNvSpPr>
            <a:spLocks noGrp="1"/>
          </p:cNvSpPr>
          <p:nvPr>
            <p:ph idx="1"/>
          </p:nvPr>
        </p:nvSpPr>
        <p:spPr>
          <a:xfrm>
            <a:off x="0" y="1611732"/>
            <a:ext cx="6887001" cy="5122762"/>
          </a:xfrm>
        </p:spPr>
        <p:txBody>
          <a:bodyPr/>
          <a:lstStyle/>
          <a:p>
            <a:r>
              <a:rPr lang="en-US" dirty="0" smtClean="0"/>
              <a:t>Sailed for months and eventually ran out of food</a:t>
            </a:r>
          </a:p>
          <a:p>
            <a:r>
              <a:rPr lang="en-US" dirty="0" smtClean="0"/>
              <a:t>Explored Guam, then reached the Philippines</a:t>
            </a:r>
          </a:p>
          <a:p>
            <a:pPr lvl="1"/>
            <a:r>
              <a:rPr lang="en-US" dirty="0" smtClean="0"/>
              <a:t>Magellan was killed in a local war</a:t>
            </a:r>
          </a:p>
          <a:p>
            <a:r>
              <a:rPr lang="en-US" dirty="0" smtClean="0"/>
              <a:t>His crew continued sailing</a:t>
            </a:r>
          </a:p>
          <a:p>
            <a:pPr lvl="1"/>
            <a:r>
              <a:rPr lang="en-US" dirty="0" smtClean="0"/>
              <a:t>Hit hard by disease and starvation</a:t>
            </a:r>
          </a:p>
          <a:p>
            <a:pPr lvl="1"/>
            <a:r>
              <a:rPr lang="en-US" dirty="0" smtClean="0"/>
              <a:t>1522- only 18 men and 1                                      ship, out of an original                                           250 and 5 ships, made it                                       back to Spain</a:t>
            </a:r>
          </a:p>
          <a:p>
            <a:pPr lvl="1"/>
            <a:r>
              <a:rPr lang="en-US" dirty="0" smtClean="0"/>
              <a:t>First group to                                       circumnavigate the world</a:t>
            </a:r>
            <a:endParaRPr lang="en-US" dirty="0"/>
          </a:p>
        </p:txBody>
      </p:sp>
      <p:pic>
        <p:nvPicPr>
          <p:cNvPr id="4" name="Picture 3"/>
          <p:cNvPicPr>
            <a:picLocks noChangeAspect="1"/>
          </p:cNvPicPr>
          <p:nvPr/>
        </p:nvPicPr>
        <p:blipFill>
          <a:blip r:embed="rId2"/>
          <a:stretch>
            <a:fillRect/>
          </a:stretch>
        </p:blipFill>
        <p:spPr>
          <a:xfrm>
            <a:off x="3826111" y="4281671"/>
            <a:ext cx="5177462" cy="2452823"/>
          </a:xfrm>
          <a:prstGeom prst="rect">
            <a:avLst/>
          </a:prstGeom>
        </p:spPr>
      </p:pic>
      <p:pic>
        <p:nvPicPr>
          <p:cNvPr id="5" name="Picture 4"/>
          <p:cNvPicPr>
            <a:picLocks noChangeAspect="1"/>
          </p:cNvPicPr>
          <p:nvPr/>
        </p:nvPicPr>
        <p:blipFill>
          <a:blip r:embed="rId3"/>
          <a:stretch>
            <a:fillRect/>
          </a:stretch>
        </p:blipFill>
        <p:spPr>
          <a:xfrm>
            <a:off x="6935844" y="1611732"/>
            <a:ext cx="2067729" cy="2543306"/>
          </a:xfrm>
          <a:prstGeom prst="rect">
            <a:avLst/>
          </a:prstGeom>
        </p:spPr>
      </p:pic>
    </p:spTree>
    <p:extLst>
      <p:ext uri="{BB962C8B-B14F-4D97-AF65-F5344CB8AC3E}">
        <p14:creationId xmlns:p14="http://schemas.microsoft.com/office/powerpoint/2010/main" val="3260169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Conquests in Mexico</a:t>
            </a:r>
            <a:endParaRPr lang="en-US" dirty="0"/>
          </a:p>
        </p:txBody>
      </p:sp>
      <p:sp>
        <p:nvSpPr>
          <p:cNvPr id="3" name="Content Placeholder 2"/>
          <p:cNvSpPr>
            <a:spLocks noGrp="1"/>
          </p:cNvSpPr>
          <p:nvPr>
            <p:ph idx="1"/>
          </p:nvPr>
        </p:nvSpPr>
        <p:spPr>
          <a:xfrm>
            <a:off x="2702700" y="1828800"/>
            <a:ext cx="6441299" cy="4297363"/>
          </a:xfrm>
        </p:spPr>
        <p:txBody>
          <a:bodyPr/>
          <a:lstStyle/>
          <a:p>
            <a:r>
              <a:rPr lang="en-US" dirty="0" smtClean="0"/>
              <a:t>1519- Hernando Cortes landed in Mexico</a:t>
            </a:r>
          </a:p>
          <a:p>
            <a:pPr lvl="1"/>
            <a:r>
              <a:rPr lang="en-US" dirty="0" smtClean="0"/>
              <a:t>Known as conquistadors, or conquerors</a:t>
            </a:r>
          </a:p>
          <a:p>
            <a:pPr lvl="1"/>
            <a:r>
              <a:rPr lang="en-US" dirty="0" smtClean="0"/>
              <a:t>Lured by rumors of gold and silver</a:t>
            </a:r>
          </a:p>
          <a:p>
            <a:pPr lvl="1"/>
            <a:r>
              <a:rPr lang="en-US" dirty="0" smtClean="0"/>
              <a:t>Carved out colonies in Mexico, South American and the United States</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5376" y="1682280"/>
            <a:ext cx="2201599" cy="2778474"/>
          </a:xfrm>
          <a:prstGeom prst="rect">
            <a:avLst/>
          </a:prstGeom>
        </p:spPr>
      </p:pic>
      <p:pic>
        <p:nvPicPr>
          <p:cNvPr id="5" name="Picture 4"/>
          <p:cNvPicPr>
            <a:picLocks noChangeAspect="1"/>
          </p:cNvPicPr>
          <p:nvPr/>
        </p:nvPicPr>
        <p:blipFill>
          <a:blip r:embed="rId3"/>
          <a:stretch>
            <a:fillRect/>
          </a:stretch>
        </p:blipFill>
        <p:spPr>
          <a:xfrm>
            <a:off x="859494" y="3809548"/>
            <a:ext cx="2192743" cy="2885650"/>
          </a:xfrm>
          <a:prstGeom prst="rect">
            <a:avLst/>
          </a:prstGeom>
        </p:spPr>
      </p:pic>
    </p:spTree>
    <p:extLst>
      <p:ext uri="{BB962C8B-B14F-4D97-AF65-F5344CB8AC3E}">
        <p14:creationId xmlns:p14="http://schemas.microsoft.com/office/powerpoint/2010/main" val="2226309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Cortes Conquers the Aztecs</a:t>
            </a:r>
            <a:endParaRPr lang="en-US" dirty="0"/>
          </a:p>
        </p:txBody>
      </p:sp>
      <p:sp>
        <p:nvSpPr>
          <p:cNvPr id="3" name="Content Placeholder 2"/>
          <p:cNvSpPr>
            <a:spLocks noGrp="1"/>
          </p:cNvSpPr>
          <p:nvPr>
            <p:ph idx="1"/>
          </p:nvPr>
        </p:nvSpPr>
        <p:spPr>
          <a:xfrm>
            <a:off x="118532" y="1524001"/>
            <a:ext cx="9025467" cy="5190956"/>
          </a:xfrm>
        </p:spPr>
        <p:txBody>
          <a:bodyPr/>
          <a:lstStyle/>
          <a:p>
            <a:r>
              <a:rPr lang="en-US" dirty="0" smtClean="0"/>
              <a:t>Force of 600 men march for weeks and reach capital of Tenochtitlan</a:t>
            </a:r>
          </a:p>
          <a:p>
            <a:r>
              <a:rPr lang="en-US" dirty="0" smtClean="0"/>
              <a:t>Aztec emperor Montezuma II thought Cortes was a god wearing armor</a:t>
            </a:r>
          </a:p>
          <a:p>
            <a:pPr lvl="1"/>
            <a:r>
              <a:rPr lang="en-US" dirty="0" smtClean="0"/>
              <a:t>Agreed to give Cortes a share of the empire’s gold</a:t>
            </a:r>
          </a:p>
          <a:p>
            <a:r>
              <a:rPr lang="en-US" dirty="0" smtClean="0"/>
              <a:t>Spring 1520- Cortes’s men killed                                               Aztec warriors and chiefs during                                                       a religious festival</a:t>
            </a:r>
          </a:p>
          <a:p>
            <a:r>
              <a:rPr lang="en-US" dirty="0" smtClean="0"/>
              <a:t>June 1520- Aztecs rebelled and                                                  drove out Cortes’s forces</a:t>
            </a:r>
            <a:endParaRPr lang="en-US" dirty="0"/>
          </a:p>
        </p:txBody>
      </p:sp>
      <p:pic>
        <p:nvPicPr>
          <p:cNvPr id="4" name="Picture 3"/>
          <p:cNvPicPr>
            <a:picLocks noChangeAspect="1"/>
          </p:cNvPicPr>
          <p:nvPr/>
        </p:nvPicPr>
        <p:blipFill>
          <a:blip r:embed="rId2"/>
          <a:stretch>
            <a:fillRect/>
          </a:stretch>
        </p:blipFill>
        <p:spPr>
          <a:xfrm>
            <a:off x="4775200" y="3846966"/>
            <a:ext cx="4246453" cy="2867989"/>
          </a:xfrm>
          <a:prstGeom prst="rect">
            <a:avLst/>
          </a:prstGeom>
        </p:spPr>
      </p:pic>
    </p:spTree>
    <p:extLst>
      <p:ext uri="{BB962C8B-B14F-4D97-AF65-F5344CB8AC3E}">
        <p14:creationId xmlns:p14="http://schemas.microsoft.com/office/powerpoint/2010/main" val="1775267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127</TotalTime>
  <Words>744</Words>
  <Application>Microsoft Macintosh PowerPoint</Application>
  <PresentationFormat>On-screen Show (4:3)</PresentationFormat>
  <Paragraphs>79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Precedent</vt:lpstr>
      <vt:lpstr>Spain Builds An American Empire</vt:lpstr>
      <vt:lpstr>Setting the Stage</vt:lpstr>
      <vt:lpstr>The Voyages of Columbus</vt:lpstr>
      <vt:lpstr>Empire Building</vt:lpstr>
      <vt:lpstr>Other Explorers Take Off</vt:lpstr>
      <vt:lpstr>Other Explorers Take Off</vt:lpstr>
      <vt:lpstr>Magellan’s Voyage</vt:lpstr>
      <vt:lpstr>Spanish Conquests in Mexico</vt:lpstr>
      <vt:lpstr>Cortes Conquers the Aztecs</vt:lpstr>
      <vt:lpstr>Cortes Conquers the Aztecs</vt:lpstr>
      <vt:lpstr>Spanish Conquests in Peru</vt:lpstr>
      <vt:lpstr>Spain’s Pattern of Conquest</vt:lpstr>
      <vt:lpstr>The Portuguese in Brazil</vt:lpstr>
      <vt:lpstr>Spain’s Influence Expands</vt:lpstr>
      <vt:lpstr>Conquistadors push North</vt:lpstr>
      <vt:lpstr>Opposition to Spanish Rule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Spain Builds An American Empire</dc:title>
  <dc:creator>Greg Sederberg</dc:creator>
  <cp:lastModifiedBy>Greg Sederberg</cp:lastModifiedBy>
  <cp:revision>28</cp:revision>
  <dcterms:created xsi:type="dcterms:W3CDTF">2015-05-21T01:12:49Z</dcterms:created>
  <dcterms:modified xsi:type="dcterms:W3CDTF">2016-01-13T19:36:52Z</dcterms:modified>
</cp:coreProperties>
</file>