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9"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251665B-C24A-4702-B522-6A4334602E03}" type="datetimeFigureOut">
              <a:rPr lang="en-US" smtClean="0"/>
              <a:t>4/3/16</a:t>
            </a:fld>
            <a:endParaRPr lang="en-US"/>
          </a:p>
        </p:txBody>
      </p:sp>
      <p:sp>
        <p:nvSpPr>
          <p:cNvPr id="8" name="Slide Number Placeholder 7"/>
          <p:cNvSpPr>
            <a:spLocks noGrp="1"/>
          </p:cNvSpPr>
          <p:nvPr>
            <p:ph type="sldNum" sz="quarter" idx="11"/>
          </p:nvPr>
        </p:nvSpPr>
        <p:spPr/>
        <p:txBody>
          <a:bodyPr/>
          <a:lstStyle/>
          <a:p>
            <a:fld id="{5FD889E0-CAB2-4699-909D-B9A88D47AC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1665B-C24A-4702-B522-6A4334602E03}"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51665B-C24A-4702-B522-6A4334602E03}" type="datetimeFigureOut">
              <a:rPr lang="en-US" smtClean="0"/>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251665B-C24A-4702-B522-6A4334602E03}" type="datetimeFigureOut">
              <a:rPr lang="en-US" smtClean="0"/>
              <a:t>4/3/16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1665B-C24A-4702-B522-6A4334602E03}" type="datetimeFigureOut">
              <a:rPr lang="en-US" smtClean="0"/>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251665B-C24A-4702-B522-6A4334602E03}" type="datetimeFigureOut">
              <a:rPr lang="en-US" smtClean="0"/>
              <a:t>4/3/16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FD889E0-CAB2-4699-909D-B9A88D47ACB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Spain’s Empire and European Absolutism</a:t>
            </a:r>
            <a:endParaRPr lang="en-US" dirty="0"/>
          </a:p>
        </p:txBody>
      </p:sp>
    </p:spTree>
    <p:extLst>
      <p:ext uri="{BB962C8B-B14F-4D97-AF65-F5344CB8AC3E}">
        <p14:creationId xmlns:p14="http://schemas.microsoft.com/office/powerpoint/2010/main" val="363730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Dutch Revolt</a:t>
            </a:r>
            <a:endParaRPr lang="en-US" dirty="0"/>
          </a:p>
        </p:txBody>
      </p:sp>
      <p:sp>
        <p:nvSpPr>
          <p:cNvPr id="3" name="Content Placeholder 2"/>
          <p:cNvSpPr>
            <a:spLocks noGrp="1"/>
          </p:cNvSpPr>
          <p:nvPr>
            <p:ph idx="1"/>
          </p:nvPr>
        </p:nvSpPr>
        <p:spPr>
          <a:xfrm>
            <a:off x="144696" y="1494976"/>
            <a:ext cx="8999304" cy="5240452"/>
          </a:xfrm>
        </p:spPr>
        <p:txBody>
          <a:bodyPr>
            <a:noAutofit/>
          </a:bodyPr>
          <a:lstStyle/>
          <a:p>
            <a:r>
              <a:rPr lang="en-US" sz="2400" dirty="0" smtClean="0"/>
              <a:t>Spain = Catholic, Dutch = Calvinist</a:t>
            </a:r>
          </a:p>
          <a:p>
            <a:r>
              <a:rPr lang="en-US" sz="2400" dirty="0" smtClean="0"/>
              <a:t>Spain = economic problems, Dutch = prosperous middle class</a:t>
            </a:r>
          </a:p>
          <a:p>
            <a:r>
              <a:rPr lang="en-US" sz="2400" dirty="0" smtClean="0"/>
              <a:t>Philip tries to crush Protestantism</a:t>
            </a:r>
          </a:p>
          <a:p>
            <a:pPr lvl="1"/>
            <a:r>
              <a:rPr lang="en-US" sz="2000" dirty="0" smtClean="0"/>
              <a:t>Protestants revolt and sweep through Catholic                             Churches</a:t>
            </a:r>
          </a:p>
          <a:p>
            <a:pPr lvl="1"/>
            <a:r>
              <a:rPr lang="en-US" sz="2000" dirty="0" smtClean="0"/>
              <a:t>Philip sends in Duke of Alva to punish rebels</a:t>
            </a:r>
          </a:p>
          <a:p>
            <a:pPr lvl="1"/>
            <a:r>
              <a:rPr lang="en-US" sz="2000" dirty="0" smtClean="0"/>
              <a:t>Duke executed 1500 Protestants</a:t>
            </a:r>
          </a:p>
          <a:p>
            <a:r>
              <a:rPr lang="en-US" sz="2400" dirty="0" smtClean="0"/>
              <a:t>Dutch fight on for 11 years</a:t>
            </a:r>
          </a:p>
          <a:p>
            <a:pPr lvl="1"/>
            <a:r>
              <a:rPr lang="en-US" sz="2000" dirty="0" smtClean="0"/>
              <a:t>1579- 7 northern provinces unite and become                          independent</a:t>
            </a:r>
          </a:p>
          <a:p>
            <a:pPr lvl="1"/>
            <a:r>
              <a:rPr lang="en-US" sz="2000" dirty="0" smtClean="0"/>
              <a:t>10 southern provinces stayed under Spanish                                         rule (today make up Belgium)</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8591" y="2475551"/>
            <a:ext cx="2924722" cy="3930560"/>
          </a:xfrm>
          <a:prstGeom prst="rect">
            <a:avLst/>
          </a:prstGeom>
        </p:spPr>
      </p:pic>
    </p:spTree>
    <p:extLst>
      <p:ext uri="{BB962C8B-B14F-4D97-AF65-F5344CB8AC3E}">
        <p14:creationId xmlns:p14="http://schemas.microsoft.com/office/powerpoint/2010/main" val="235363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Independent Dutch</a:t>
            </a:r>
            <a:endParaRPr lang="en-US" dirty="0"/>
          </a:p>
        </p:txBody>
      </p:sp>
      <p:sp>
        <p:nvSpPr>
          <p:cNvPr id="3" name="Content Placeholder 2"/>
          <p:cNvSpPr>
            <a:spLocks noGrp="1"/>
          </p:cNvSpPr>
          <p:nvPr>
            <p:ph idx="1"/>
          </p:nvPr>
        </p:nvSpPr>
        <p:spPr>
          <a:xfrm>
            <a:off x="2600503" y="1655725"/>
            <a:ext cx="6366650" cy="4605410"/>
          </a:xfrm>
        </p:spPr>
        <p:txBody>
          <a:bodyPr>
            <a:normAutofit/>
          </a:bodyPr>
          <a:lstStyle/>
          <a:p>
            <a:r>
              <a:rPr lang="en-US" sz="2400" dirty="0" smtClean="0"/>
              <a:t>Republic- had governors from each republic</a:t>
            </a:r>
          </a:p>
          <a:p>
            <a:endParaRPr lang="en-US" sz="2400" dirty="0" smtClean="0"/>
          </a:p>
          <a:p>
            <a:r>
              <a:rPr lang="en-US" sz="2400" dirty="0" smtClean="0"/>
              <a:t>Practiced religious tolerance</a:t>
            </a:r>
          </a:p>
          <a:p>
            <a:endParaRPr lang="en-US" sz="2400" dirty="0" smtClean="0"/>
          </a:p>
          <a:p>
            <a:r>
              <a:rPr lang="en-US" sz="2400" dirty="0" smtClean="0"/>
              <a:t>Great art-</a:t>
            </a:r>
          </a:p>
          <a:p>
            <a:pPr lvl="1"/>
            <a:r>
              <a:rPr lang="en-US" sz="2000" dirty="0" smtClean="0"/>
              <a:t>Rembrandt van Rijn- painted portraits of wealthy middle-class merchants and groups</a:t>
            </a:r>
          </a:p>
          <a:p>
            <a:pPr lvl="1"/>
            <a:r>
              <a:rPr lang="en-US" sz="2000" dirty="0" smtClean="0"/>
              <a:t>Jan Vermeer- painted domestic, indoor scenes</a:t>
            </a:r>
          </a:p>
          <a:p>
            <a:pPr lvl="1"/>
            <a:r>
              <a:rPr lang="en-US" sz="2000" dirty="0" smtClean="0"/>
              <a:t>Showed how important merchants and middle class were in Dutch society</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2928" y="1703950"/>
            <a:ext cx="2073095" cy="26845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858" y="3947992"/>
            <a:ext cx="1975492" cy="2747168"/>
          </a:xfrm>
          <a:prstGeom prst="rect">
            <a:avLst/>
          </a:prstGeom>
        </p:spPr>
      </p:pic>
    </p:spTree>
    <p:extLst>
      <p:ext uri="{BB962C8B-B14F-4D97-AF65-F5344CB8AC3E}">
        <p14:creationId xmlns:p14="http://schemas.microsoft.com/office/powerpoint/2010/main" val="383264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Absolutism in Europe</a:t>
            </a:r>
            <a:endParaRPr lang="en-US" dirty="0"/>
          </a:p>
        </p:txBody>
      </p:sp>
      <p:sp>
        <p:nvSpPr>
          <p:cNvPr id="3" name="Content Placeholder 2"/>
          <p:cNvSpPr>
            <a:spLocks noGrp="1"/>
          </p:cNvSpPr>
          <p:nvPr>
            <p:ph idx="1"/>
          </p:nvPr>
        </p:nvSpPr>
        <p:spPr>
          <a:xfrm>
            <a:off x="3794258" y="1686087"/>
            <a:ext cx="5192988" cy="4623274"/>
          </a:xfrm>
        </p:spPr>
        <p:txBody>
          <a:bodyPr>
            <a:normAutofit/>
          </a:bodyPr>
          <a:lstStyle/>
          <a:p>
            <a:r>
              <a:rPr lang="en-US" sz="2400" dirty="0" smtClean="0"/>
              <a:t>Absolute monarchs- leaders ruled without limits on their power- want to control every aspect of society</a:t>
            </a:r>
          </a:p>
          <a:p>
            <a:endParaRPr lang="en-US" sz="2400" dirty="0" smtClean="0"/>
          </a:p>
          <a:p>
            <a:r>
              <a:rPr lang="en-US" sz="2400" dirty="0" smtClean="0"/>
              <a:t>Believe in divine right- idea God gave them power to rule</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1706" y="1766461"/>
            <a:ext cx="3278178" cy="4159188"/>
          </a:xfrm>
          <a:prstGeom prst="rect">
            <a:avLst/>
          </a:prstGeom>
        </p:spPr>
      </p:pic>
    </p:spTree>
    <p:extLst>
      <p:ext uri="{BB962C8B-B14F-4D97-AF65-F5344CB8AC3E}">
        <p14:creationId xmlns:p14="http://schemas.microsoft.com/office/powerpoint/2010/main" val="163029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Power</a:t>
            </a:r>
            <a:endParaRPr lang="en-US" dirty="0"/>
          </a:p>
        </p:txBody>
      </p:sp>
      <p:sp>
        <p:nvSpPr>
          <p:cNvPr id="3" name="Content Placeholder 2"/>
          <p:cNvSpPr>
            <a:spLocks noGrp="1"/>
          </p:cNvSpPr>
          <p:nvPr>
            <p:ph idx="1"/>
          </p:nvPr>
        </p:nvSpPr>
        <p:spPr/>
        <p:txBody>
          <a:bodyPr>
            <a:normAutofit/>
          </a:bodyPr>
          <a:lstStyle/>
          <a:p>
            <a:r>
              <a:rPr lang="en-US" sz="2400" dirty="0" smtClean="0"/>
              <a:t>Church authority broke down- allowed monarchs to take more power</a:t>
            </a:r>
          </a:p>
          <a:p>
            <a:r>
              <a:rPr lang="en-US" sz="2400" dirty="0" smtClean="0"/>
              <a:t>Growing middle class supported monarchs- promised peaceful, supportive economic climate</a:t>
            </a:r>
          </a:p>
          <a:p>
            <a:pPr lvl="1"/>
            <a:r>
              <a:rPr lang="en-US" sz="2000" dirty="0" smtClean="0"/>
              <a:t>Use wealth from colonies to follow through with these promises</a:t>
            </a:r>
          </a:p>
        </p:txBody>
      </p:sp>
    </p:spTree>
    <p:extLst>
      <p:ext uri="{BB962C8B-B14F-4D97-AF65-F5344CB8AC3E}">
        <p14:creationId xmlns:p14="http://schemas.microsoft.com/office/powerpoint/2010/main" val="158597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Crises Lead to Absolutism</a:t>
            </a:r>
            <a:endParaRPr lang="en-US" dirty="0"/>
          </a:p>
        </p:txBody>
      </p:sp>
      <p:sp>
        <p:nvSpPr>
          <p:cNvPr id="3" name="Content Placeholder 2"/>
          <p:cNvSpPr>
            <a:spLocks noGrp="1"/>
          </p:cNvSpPr>
          <p:nvPr>
            <p:ph idx="1"/>
          </p:nvPr>
        </p:nvSpPr>
        <p:spPr/>
        <p:txBody>
          <a:bodyPr>
            <a:normAutofit/>
          </a:bodyPr>
          <a:lstStyle/>
          <a:p>
            <a:r>
              <a:rPr lang="en-US" sz="2400" dirty="0" smtClean="0"/>
              <a:t>17</a:t>
            </a:r>
            <a:r>
              <a:rPr lang="en-US" sz="2400" baseline="30000" dirty="0" smtClean="0"/>
              <a:t>th</a:t>
            </a:r>
            <a:r>
              <a:rPr lang="en-US" sz="2400" dirty="0" smtClean="0"/>
              <a:t> century = constant conflict</a:t>
            </a:r>
          </a:p>
          <a:p>
            <a:r>
              <a:rPr lang="en-US" sz="2400" dirty="0" smtClean="0"/>
              <a:t>Governments build huge armies and put in high taxes</a:t>
            </a:r>
          </a:p>
          <a:p>
            <a:r>
              <a:rPr lang="en-US" sz="2400" dirty="0" smtClean="0"/>
              <a:t>Brought widespread unrest</a:t>
            </a:r>
          </a:p>
          <a:p>
            <a:r>
              <a:rPr lang="en-US" sz="2400" dirty="0" smtClean="0"/>
              <a:t>Monarchs respond by increasing their own power</a:t>
            </a:r>
            <a:endParaRPr lang="en-US" sz="2400" dirty="0"/>
          </a:p>
        </p:txBody>
      </p:sp>
    </p:spTree>
    <p:extLst>
      <p:ext uri="{BB962C8B-B14F-4D97-AF65-F5344CB8AC3E}">
        <p14:creationId xmlns:p14="http://schemas.microsoft.com/office/powerpoint/2010/main" val="353796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Autofit/>
          </a:bodyPr>
          <a:lstStyle/>
          <a:p>
            <a:r>
              <a:rPr lang="en-US" sz="2400" dirty="0" smtClean="0"/>
              <a:t>From 1520 to 1566, </a:t>
            </a:r>
            <a:r>
              <a:rPr lang="en-US" sz="2400" dirty="0" err="1" smtClean="0"/>
              <a:t>Suleyman</a:t>
            </a:r>
            <a:r>
              <a:rPr lang="en-US" sz="2400" dirty="0" smtClean="0"/>
              <a:t> I exercised great power as sultan of the Ottoman Empire.  A European monarch of the same period, Charles V, came close to matching </a:t>
            </a:r>
            <a:r>
              <a:rPr lang="en-US" sz="2400" dirty="0" err="1" smtClean="0"/>
              <a:t>Suleyman’s</a:t>
            </a:r>
            <a:r>
              <a:rPr lang="en-US" sz="2400" dirty="0" smtClean="0"/>
              <a:t> power.  As the Hapsburg king, Charles inherited Spain, Spain’s American colonies, parts of Italy, and lands in Austria and the Netherlands.  As the elected Holy Roman emperor, he ruled much of Germany.  It was the first time since Charlemagne that a European ruler controlled so much territory.</a:t>
            </a:r>
            <a:endParaRPr lang="en-US" sz="2400" dirty="0"/>
          </a:p>
        </p:txBody>
      </p:sp>
    </p:spTree>
    <p:extLst>
      <p:ext uri="{BB962C8B-B14F-4D97-AF65-F5344CB8AC3E}">
        <p14:creationId xmlns:p14="http://schemas.microsoft.com/office/powerpoint/2010/main" val="30505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Charles V</a:t>
            </a:r>
            <a:endParaRPr lang="en-US" dirty="0"/>
          </a:p>
        </p:txBody>
      </p:sp>
      <p:sp>
        <p:nvSpPr>
          <p:cNvPr id="3" name="Content Placeholder 2"/>
          <p:cNvSpPr>
            <a:spLocks noGrp="1"/>
          </p:cNvSpPr>
          <p:nvPr>
            <p:ph idx="1"/>
          </p:nvPr>
        </p:nvSpPr>
        <p:spPr>
          <a:xfrm>
            <a:off x="2891916" y="1527126"/>
            <a:ext cx="6111407" cy="4790352"/>
          </a:xfrm>
        </p:spPr>
        <p:txBody>
          <a:bodyPr>
            <a:normAutofit/>
          </a:bodyPr>
          <a:lstStyle/>
          <a:p>
            <a:r>
              <a:rPr lang="en-US" sz="2400" dirty="0" smtClean="0"/>
              <a:t>Devout Catholic- fought Muslims and opposed Lutherans</a:t>
            </a:r>
          </a:p>
          <a:p>
            <a:r>
              <a:rPr lang="en-US" sz="2400" dirty="0" smtClean="0"/>
              <a:t>Unwillingly agrees to the Peace at Augsburg</a:t>
            </a:r>
          </a:p>
          <a:p>
            <a:r>
              <a:rPr lang="en-US" sz="2400" dirty="0" smtClean="0"/>
              <a:t>The next year, the divides his empire and retreats to a monastery</a:t>
            </a:r>
          </a:p>
          <a:p>
            <a:pPr lvl="1"/>
            <a:r>
              <a:rPr lang="en-US" sz="2000" dirty="0" smtClean="0"/>
              <a:t>Gave Austria and the Holy Roman Empire to his brother, Ferdinand</a:t>
            </a:r>
          </a:p>
          <a:p>
            <a:pPr lvl="1"/>
            <a:r>
              <a:rPr lang="en-US" sz="2000" dirty="0" smtClean="0"/>
              <a:t>Gave Spain, the Spanish Netherlands and the American colonies to his son, Philip II</a:t>
            </a:r>
            <a:endParaRPr lang="en-US" sz="2000" dirty="0"/>
          </a:p>
        </p:txBody>
      </p:sp>
      <p:pic>
        <p:nvPicPr>
          <p:cNvPr id="4" name="Picture 3"/>
          <p:cNvPicPr>
            <a:picLocks noChangeAspect="1"/>
          </p:cNvPicPr>
          <p:nvPr/>
        </p:nvPicPr>
        <p:blipFill>
          <a:blip r:embed="rId2"/>
          <a:stretch>
            <a:fillRect/>
          </a:stretch>
        </p:blipFill>
        <p:spPr>
          <a:xfrm>
            <a:off x="206998" y="1655726"/>
            <a:ext cx="2620610" cy="4019211"/>
          </a:xfrm>
          <a:prstGeom prst="rect">
            <a:avLst/>
          </a:prstGeom>
        </p:spPr>
      </p:pic>
    </p:spTree>
    <p:extLst>
      <p:ext uri="{BB962C8B-B14F-4D97-AF65-F5344CB8AC3E}">
        <p14:creationId xmlns:p14="http://schemas.microsoft.com/office/powerpoint/2010/main" val="66403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Philip II’s Empire</a:t>
            </a:r>
            <a:endParaRPr lang="en-US" dirty="0"/>
          </a:p>
        </p:txBody>
      </p:sp>
      <p:sp>
        <p:nvSpPr>
          <p:cNvPr id="3" name="Content Placeholder 2"/>
          <p:cNvSpPr>
            <a:spLocks noGrp="1"/>
          </p:cNvSpPr>
          <p:nvPr>
            <p:ph idx="1"/>
          </p:nvPr>
        </p:nvSpPr>
        <p:spPr>
          <a:xfrm>
            <a:off x="257237" y="1484961"/>
            <a:ext cx="5579710" cy="4953000"/>
          </a:xfrm>
        </p:spPr>
        <p:txBody>
          <a:bodyPr>
            <a:normAutofit/>
          </a:bodyPr>
          <a:lstStyle/>
          <a:p>
            <a:r>
              <a:rPr lang="en-US" sz="2400" dirty="0" smtClean="0"/>
              <a:t>Shy, serious, deeply religious, hard working</a:t>
            </a:r>
          </a:p>
          <a:p>
            <a:r>
              <a:rPr lang="en-US" sz="2400" dirty="0" smtClean="0"/>
              <a:t>Trusted no one</a:t>
            </a:r>
          </a:p>
          <a:p>
            <a:r>
              <a:rPr lang="en-US" sz="2400" dirty="0" smtClean="0"/>
              <a:t>Took over Portuguese empire after their king died</a:t>
            </a:r>
          </a:p>
          <a:p>
            <a:pPr lvl="1"/>
            <a:r>
              <a:rPr lang="en-US" sz="2000" dirty="0" smtClean="0"/>
              <a:t>Philip was the king’s nephew</a:t>
            </a:r>
          </a:p>
          <a:p>
            <a:pPr lvl="1"/>
            <a:r>
              <a:rPr lang="en-US" sz="2000" dirty="0" smtClean="0"/>
              <a:t>Expanded his empire with Portuguese strongholds in India, Africa and the East Indies</a:t>
            </a:r>
            <a:endParaRPr lang="en-US" sz="2000" dirty="0"/>
          </a:p>
        </p:txBody>
      </p:sp>
      <p:pic>
        <p:nvPicPr>
          <p:cNvPr id="4" name="Picture 3"/>
          <p:cNvPicPr>
            <a:picLocks noChangeAspect="1"/>
          </p:cNvPicPr>
          <p:nvPr/>
        </p:nvPicPr>
        <p:blipFill>
          <a:blip r:embed="rId2"/>
          <a:stretch>
            <a:fillRect/>
          </a:stretch>
        </p:blipFill>
        <p:spPr>
          <a:xfrm>
            <a:off x="5756561" y="1468885"/>
            <a:ext cx="3105455" cy="4768218"/>
          </a:xfrm>
          <a:prstGeom prst="rect">
            <a:avLst/>
          </a:prstGeom>
        </p:spPr>
      </p:pic>
    </p:spTree>
    <p:extLst>
      <p:ext uri="{BB962C8B-B14F-4D97-AF65-F5344CB8AC3E}">
        <p14:creationId xmlns:p14="http://schemas.microsoft.com/office/powerpoint/2010/main" val="347732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Philip II’s Empire</a:t>
            </a:r>
            <a:endParaRPr lang="en-US" dirty="0"/>
          </a:p>
        </p:txBody>
      </p:sp>
      <p:sp>
        <p:nvSpPr>
          <p:cNvPr id="3" name="Content Placeholder 2"/>
          <p:cNvSpPr>
            <a:spLocks noGrp="1"/>
          </p:cNvSpPr>
          <p:nvPr>
            <p:ph idx="1"/>
          </p:nvPr>
        </p:nvSpPr>
        <p:spPr>
          <a:xfrm>
            <a:off x="209006" y="1347331"/>
            <a:ext cx="8762162" cy="3539527"/>
          </a:xfrm>
        </p:spPr>
        <p:txBody>
          <a:bodyPr>
            <a:normAutofit/>
          </a:bodyPr>
          <a:lstStyle/>
          <a:p>
            <a:r>
              <a:rPr lang="en-US" sz="2400" dirty="0" smtClean="0"/>
              <a:t>Empire provided great wealth</a:t>
            </a:r>
          </a:p>
          <a:p>
            <a:pPr lvl="1"/>
            <a:r>
              <a:rPr lang="en-US" sz="2000" dirty="0" smtClean="0"/>
              <a:t>Got over 339,000 pounds of gold and over 16,000 tons of silver from the colonies</a:t>
            </a:r>
          </a:p>
          <a:p>
            <a:r>
              <a:rPr lang="en-US" sz="2400" dirty="0" smtClean="0"/>
              <a:t>Believed it was his duty to defend Catholicism</a:t>
            </a:r>
          </a:p>
          <a:p>
            <a:pPr lvl="1"/>
            <a:r>
              <a:rPr lang="en-US" sz="2000" dirty="0" smtClean="0"/>
              <a:t>Joined attacks against Ottoman Empire at the pope’s request</a:t>
            </a:r>
          </a:p>
          <a:p>
            <a:pPr lvl="1"/>
            <a:r>
              <a:rPr lang="en-US" sz="2000" dirty="0" smtClean="0"/>
              <a:t>Launched attacks against English and Queen Elizabeth I- was defeated in this attack</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87715" y="4000181"/>
            <a:ext cx="6768570" cy="2745294"/>
          </a:xfrm>
          <a:prstGeom prst="rect">
            <a:avLst/>
          </a:prstGeom>
        </p:spPr>
      </p:pic>
    </p:spTree>
    <p:extLst>
      <p:ext uri="{BB962C8B-B14F-4D97-AF65-F5344CB8AC3E}">
        <p14:creationId xmlns:p14="http://schemas.microsoft.com/office/powerpoint/2010/main" val="253251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normAutofit/>
          </a:bodyPr>
          <a:lstStyle/>
          <a:p>
            <a:r>
              <a:rPr lang="en-US" dirty="0" smtClean="0"/>
              <a:t>Golden Age of Spanish Art</a:t>
            </a:r>
            <a:endParaRPr lang="en-US" dirty="0"/>
          </a:p>
        </p:txBody>
      </p:sp>
      <p:sp>
        <p:nvSpPr>
          <p:cNvPr id="3" name="Content Placeholder 2"/>
          <p:cNvSpPr>
            <a:spLocks noGrp="1"/>
          </p:cNvSpPr>
          <p:nvPr>
            <p:ph idx="1"/>
          </p:nvPr>
        </p:nvSpPr>
        <p:spPr>
          <a:xfrm>
            <a:off x="418005" y="1443447"/>
            <a:ext cx="8746084" cy="3539527"/>
          </a:xfrm>
        </p:spPr>
        <p:txBody>
          <a:bodyPr>
            <a:normAutofit/>
          </a:bodyPr>
          <a:lstStyle/>
          <a:p>
            <a:r>
              <a:rPr lang="en-US" sz="2400" dirty="0" smtClean="0"/>
              <a:t>El Greco (The Greek)- </a:t>
            </a:r>
            <a:r>
              <a:rPr lang="en-US" sz="2400" dirty="0" err="1" smtClean="0"/>
              <a:t>Domenikos</a:t>
            </a:r>
            <a:r>
              <a:rPr lang="en-US" sz="2400" dirty="0" smtClean="0"/>
              <a:t> </a:t>
            </a:r>
            <a:r>
              <a:rPr lang="en-US" sz="2400" dirty="0" err="1" smtClean="0"/>
              <a:t>Theotokopoulos</a:t>
            </a:r>
            <a:endParaRPr lang="en-US" sz="2400" dirty="0" smtClean="0"/>
          </a:p>
          <a:p>
            <a:pPr lvl="1"/>
            <a:r>
              <a:rPr lang="en-US" sz="2000" dirty="0" smtClean="0"/>
              <a:t>Clashing colors, distorted human figure, expressed emotion symbolically</a:t>
            </a:r>
          </a:p>
          <a:p>
            <a:pPr lvl="1"/>
            <a:r>
              <a:rPr lang="en-US" sz="2000" dirty="0" smtClean="0"/>
              <a:t>Showed the deep Catholic faith of Spain</a:t>
            </a:r>
          </a:p>
        </p:txBody>
      </p:sp>
    </p:spTree>
    <p:extLst>
      <p:ext uri="{BB962C8B-B14F-4D97-AF65-F5344CB8AC3E}">
        <p14:creationId xmlns:p14="http://schemas.microsoft.com/office/powerpoint/2010/main" val="156573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225"/>
            <a:ext cx="7315200" cy="1154097"/>
          </a:xfrm>
        </p:spPr>
        <p:txBody>
          <a:bodyPr>
            <a:normAutofit/>
          </a:bodyPr>
          <a:lstStyle/>
          <a:p>
            <a:r>
              <a:rPr lang="en-US" dirty="0" smtClean="0"/>
              <a:t>Golden Age of Spanish Art</a:t>
            </a:r>
            <a:endParaRPr lang="en-US" dirty="0"/>
          </a:p>
        </p:txBody>
      </p:sp>
      <p:sp>
        <p:nvSpPr>
          <p:cNvPr id="3" name="Content Placeholder 2"/>
          <p:cNvSpPr>
            <a:spLocks noGrp="1"/>
          </p:cNvSpPr>
          <p:nvPr>
            <p:ph idx="1"/>
          </p:nvPr>
        </p:nvSpPr>
        <p:spPr>
          <a:xfrm>
            <a:off x="880084" y="1742076"/>
            <a:ext cx="7349516" cy="3539527"/>
          </a:xfrm>
        </p:spPr>
        <p:txBody>
          <a:bodyPr>
            <a:normAutofit/>
          </a:bodyPr>
          <a:lstStyle/>
          <a:p>
            <a:r>
              <a:rPr lang="en-US" sz="2400" dirty="0" smtClean="0"/>
              <a:t>Diego Velazquez- </a:t>
            </a:r>
          </a:p>
          <a:p>
            <a:pPr lvl="1"/>
            <a:r>
              <a:rPr lang="en-US" sz="2000" dirty="0" smtClean="0"/>
              <a:t>Reflected the pride of the empire</a:t>
            </a:r>
          </a:p>
          <a:p>
            <a:pPr lvl="1"/>
            <a:r>
              <a:rPr lang="en-US" sz="2000" dirty="0" smtClean="0"/>
              <a:t>Used rich colors</a:t>
            </a:r>
            <a:endParaRPr lang="en-US" sz="2000" dirty="0"/>
          </a:p>
        </p:txBody>
      </p:sp>
    </p:spTree>
    <p:extLst>
      <p:ext uri="{BB962C8B-B14F-4D97-AF65-F5344CB8AC3E}">
        <p14:creationId xmlns:p14="http://schemas.microsoft.com/office/powerpoint/2010/main" val="17670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Literature</a:t>
            </a:r>
            <a:endParaRPr lang="en-US" dirty="0"/>
          </a:p>
        </p:txBody>
      </p:sp>
      <p:sp>
        <p:nvSpPr>
          <p:cNvPr id="3" name="Content Placeholder 2"/>
          <p:cNvSpPr>
            <a:spLocks noGrp="1"/>
          </p:cNvSpPr>
          <p:nvPr>
            <p:ph idx="1"/>
          </p:nvPr>
        </p:nvSpPr>
        <p:spPr>
          <a:xfrm>
            <a:off x="3472710" y="1780917"/>
            <a:ext cx="5514536" cy="4528443"/>
          </a:xfrm>
        </p:spPr>
        <p:txBody>
          <a:bodyPr>
            <a:normAutofit/>
          </a:bodyPr>
          <a:lstStyle/>
          <a:p>
            <a:r>
              <a:rPr lang="en-US" sz="2400" dirty="0" smtClean="0"/>
              <a:t>Don Quixote de la Mancha by Miguel de Cervantes-</a:t>
            </a:r>
          </a:p>
          <a:p>
            <a:pPr lvl="1"/>
            <a:r>
              <a:rPr lang="en-US" sz="2000" dirty="0" smtClean="0"/>
              <a:t>1605</a:t>
            </a:r>
          </a:p>
          <a:p>
            <a:pPr lvl="1"/>
            <a:r>
              <a:rPr lang="en-US" sz="2000" dirty="0" smtClean="0"/>
              <a:t>Birth of the modern European novel</a:t>
            </a:r>
          </a:p>
          <a:p>
            <a:pPr lvl="1"/>
            <a:r>
              <a:rPr lang="en-US" sz="2000" dirty="0" smtClean="0"/>
              <a:t>Some argue he was mocking chivalry</a:t>
            </a:r>
          </a:p>
          <a:p>
            <a:pPr lvl="1"/>
            <a:r>
              <a:rPr lang="en-US" sz="2000" dirty="0" smtClean="0"/>
              <a:t>Others argue it was about an idealistic person who longed for the romantic past because of frustrations with his materialistic world</a:t>
            </a:r>
            <a:endParaRPr lang="en-US" sz="2000" dirty="0"/>
          </a:p>
        </p:txBody>
      </p:sp>
      <p:pic>
        <p:nvPicPr>
          <p:cNvPr id="4" name="Picture 3"/>
          <p:cNvPicPr>
            <a:picLocks noChangeAspect="1"/>
          </p:cNvPicPr>
          <p:nvPr/>
        </p:nvPicPr>
        <p:blipFill>
          <a:blip r:embed="rId2"/>
          <a:stretch>
            <a:fillRect/>
          </a:stretch>
        </p:blipFill>
        <p:spPr>
          <a:xfrm>
            <a:off x="256540" y="1813067"/>
            <a:ext cx="3086100" cy="3810000"/>
          </a:xfrm>
          <a:prstGeom prst="rect">
            <a:avLst/>
          </a:prstGeom>
        </p:spPr>
      </p:pic>
    </p:spTree>
    <p:extLst>
      <p:ext uri="{BB962C8B-B14F-4D97-AF65-F5344CB8AC3E}">
        <p14:creationId xmlns:p14="http://schemas.microsoft.com/office/powerpoint/2010/main" val="374069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Empire Weakens</a:t>
            </a:r>
            <a:endParaRPr lang="en-US" dirty="0"/>
          </a:p>
        </p:txBody>
      </p:sp>
      <p:sp>
        <p:nvSpPr>
          <p:cNvPr id="3" name="Content Placeholder 2"/>
          <p:cNvSpPr>
            <a:spLocks noGrp="1"/>
          </p:cNvSpPr>
          <p:nvPr>
            <p:ph idx="1"/>
          </p:nvPr>
        </p:nvSpPr>
        <p:spPr/>
        <p:txBody>
          <a:bodyPr>
            <a:normAutofit/>
          </a:bodyPr>
          <a:lstStyle/>
          <a:p>
            <a:r>
              <a:rPr lang="en-US" sz="2400" dirty="0" smtClean="0"/>
              <a:t>Inflation- decline in value of money, increase in prices</a:t>
            </a:r>
          </a:p>
          <a:p>
            <a:r>
              <a:rPr lang="en-US" sz="2400" dirty="0" smtClean="0"/>
              <a:t>Economic problems develop- no middle class</a:t>
            </a:r>
          </a:p>
          <a:p>
            <a:r>
              <a:rPr lang="en-US" sz="2400" dirty="0" smtClean="0"/>
              <a:t>Still used old methods to make goods = more expensive</a:t>
            </a:r>
          </a:p>
          <a:p>
            <a:pPr lvl="1"/>
            <a:r>
              <a:rPr lang="en-US" sz="2000" dirty="0" smtClean="0"/>
              <a:t>People bought goods produced outside of Spain, from countries who were mostly enemies of Spain</a:t>
            </a:r>
          </a:p>
          <a:p>
            <a:r>
              <a:rPr lang="en-US" sz="2400" dirty="0" smtClean="0"/>
              <a:t>Philip declared Spain bankrupt 3 times</a:t>
            </a:r>
            <a:endParaRPr lang="en-US" sz="2400" dirty="0"/>
          </a:p>
        </p:txBody>
      </p:sp>
    </p:spTree>
    <p:extLst>
      <p:ext uri="{BB962C8B-B14F-4D97-AF65-F5344CB8AC3E}">
        <p14:creationId xmlns:p14="http://schemas.microsoft.com/office/powerpoint/2010/main" val="3242096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112</TotalTime>
  <Words>614</Words>
  <Application>Microsoft Macintosh PowerPoint</Application>
  <PresentationFormat>On-screen Show (4:3)</PresentationFormat>
  <Paragraphs>73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Perspective</vt:lpstr>
      <vt:lpstr>Spain’s Empire and European Absolutism</vt:lpstr>
      <vt:lpstr>Setting the Stage</vt:lpstr>
      <vt:lpstr>Charles V</vt:lpstr>
      <vt:lpstr>Philip II’s Empire</vt:lpstr>
      <vt:lpstr>Philip II’s Empire</vt:lpstr>
      <vt:lpstr>Golden Age of Spanish Art</vt:lpstr>
      <vt:lpstr>Golden Age of Spanish Art</vt:lpstr>
      <vt:lpstr>Literature</vt:lpstr>
      <vt:lpstr>The Empire Weakens</vt:lpstr>
      <vt:lpstr>The Dutch Revolt</vt:lpstr>
      <vt:lpstr>The Independent Dutch</vt:lpstr>
      <vt:lpstr>Absolutism in Europe</vt:lpstr>
      <vt:lpstr>Growing Power</vt:lpstr>
      <vt:lpstr>Crises Lead to Absolutism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Spain’s Empire and European Absolutism</dc:title>
  <dc:creator>Greg Sederberg</dc:creator>
  <cp:lastModifiedBy>Greg Sederberg</cp:lastModifiedBy>
  <cp:revision>23</cp:revision>
  <dcterms:created xsi:type="dcterms:W3CDTF">2015-05-21T16:08:33Z</dcterms:created>
  <dcterms:modified xsi:type="dcterms:W3CDTF">2016-04-04T02:16:11Z</dcterms:modified>
</cp:coreProperties>
</file>