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148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3EA78C-F351-BC4D-99B5-ADCCD2C482F4}" type="datetimeFigureOut">
              <a:rPr lang="en-US" smtClean="0"/>
              <a:t>9/22/15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F6FD91-E8F7-F44A-A1CE-D0628813DD36}" type="slidenum">
              <a:rPr lang="en-US" smtClean="0"/>
              <a:t>‹#›</a:t>
            </a:fld>
            <a:endParaRPr lang="en-US"/>
          </a:p>
        </p:txBody>
      </p:sp>
    </p:spTree>
    <p:extLst>
      <p:ext uri="{BB962C8B-B14F-4D97-AF65-F5344CB8AC3E}">
        <p14:creationId xmlns:p14="http://schemas.microsoft.com/office/powerpoint/2010/main" val="27865071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F6FD91-E8F7-F44A-A1CE-D0628813DD36}" type="slidenum">
              <a:rPr lang="en-US" smtClean="0"/>
              <a:t>3</a:t>
            </a:fld>
            <a:endParaRPr lang="en-US" dirty="0"/>
          </a:p>
        </p:txBody>
      </p:sp>
    </p:spTree>
    <p:extLst>
      <p:ext uri="{BB962C8B-B14F-4D97-AF65-F5344CB8AC3E}">
        <p14:creationId xmlns:p14="http://schemas.microsoft.com/office/powerpoint/2010/main" val="2435186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FE7D661-1836-44F7-8FAF-35E8F866ECD3}" type="datetime1">
              <a:rPr lang="en-US" smtClean="0"/>
              <a:pPr/>
              <a:t>9/22/15</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F71CE-B899-4B2B-848D-9F12F0C901B6}" type="datetimeFigureOut">
              <a:rPr lang="en-US" smtClean="0"/>
              <a:t>9/22/15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CF1CA-F464-4B29-B867-EAF8A9B936E3}" type="datetime1">
              <a:rPr lang="en-US" smtClean="0"/>
              <a:pPr/>
              <a:t>9/22/15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9/22/15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pPr/>
              <a:t>9/22/15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pPr/>
              <a:t>9/22/15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3A17B41-4A0C-4639-A132-E5C8F99A4BE8}" type="datetime1">
              <a:rPr lang="en-US" smtClean="0"/>
              <a:pPr/>
              <a:t>9/22/15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9967FD-6084-4075-993E-77EC8038773F}" type="datetime1">
              <a:rPr lang="en-US" smtClean="0"/>
              <a:pPr/>
              <a:t>9/22/15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9/22/15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F52C1-9A39-494C-9977-BBEFAB872C1F}" type="datetime1">
              <a:rPr lang="en-US" smtClean="0"/>
              <a:pPr/>
              <a:t>9/22/15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pPr/>
              <a:t>9/22/15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A47DADC-55EA-4839-91C8-5BCC0EC06F5C}" type="datetime1">
              <a:rPr lang="en-US" smtClean="0"/>
              <a:pPr/>
              <a:t>9/22/15</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Tang and Song China</a:t>
            </a:r>
            <a:endParaRPr lang="en-US" dirty="0"/>
          </a:p>
        </p:txBody>
      </p:sp>
    </p:spTree>
    <p:extLst>
      <p:ext uri="{BB962C8B-B14F-4D97-AF65-F5344CB8AC3E}">
        <p14:creationId xmlns:p14="http://schemas.microsoft.com/office/powerpoint/2010/main" val="27998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791" y="1544715"/>
            <a:ext cx="7441809" cy="1154097"/>
          </a:xfrm>
        </p:spPr>
        <p:txBody>
          <a:bodyPr>
            <a:normAutofit fontScale="90000"/>
          </a:bodyPr>
          <a:lstStyle/>
          <a:p>
            <a:r>
              <a:rPr lang="en-US" dirty="0" smtClean="0"/>
              <a:t>An Era of Prosperity and Innovation</a:t>
            </a:r>
            <a:endParaRPr lang="en-US" dirty="0"/>
          </a:p>
        </p:txBody>
      </p:sp>
      <p:sp>
        <p:nvSpPr>
          <p:cNvPr id="3" name="Content Placeholder 2"/>
          <p:cNvSpPr>
            <a:spLocks noGrp="1"/>
          </p:cNvSpPr>
          <p:nvPr>
            <p:ph idx="1"/>
          </p:nvPr>
        </p:nvSpPr>
        <p:spPr>
          <a:xfrm>
            <a:off x="787791" y="2769833"/>
            <a:ext cx="7441809" cy="3539527"/>
          </a:xfrm>
        </p:spPr>
        <p:txBody>
          <a:bodyPr>
            <a:noAutofit/>
          </a:bodyPr>
          <a:lstStyle/>
          <a:p>
            <a:r>
              <a:rPr lang="en-US" sz="2400" dirty="0" smtClean="0"/>
              <a:t>New form of fast-ripening rice- harvest 2 rice crops a year instead of 1</a:t>
            </a:r>
          </a:p>
          <a:p>
            <a:r>
              <a:rPr lang="en-US" sz="2400" dirty="0" smtClean="0"/>
              <a:t>Production of more food needed to feed growing population</a:t>
            </a:r>
            <a:endParaRPr lang="en-US" sz="2400" dirty="0"/>
          </a:p>
        </p:txBody>
      </p:sp>
    </p:spTree>
    <p:extLst>
      <p:ext uri="{BB962C8B-B14F-4D97-AF65-F5344CB8AC3E}">
        <p14:creationId xmlns:p14="http://schemas.microsoft.com/office/powerpoint/2010/main" val="3378653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791" y="97964"/>
            <a:ext cx="7441809" cy="1154097"/>
          </a:xfrm>
        </p:spPr>
        <p:txBody>
          <a:bodyPr>
            <a:normAutofit fontScale="90000"/>
          </a:bodyPr>
          <a:lstStyle/>
          <a:p>
            <a:r>
              <a:rPr lang="en-US" dirty="0" smtClean="0"/>
              <a:t>An Era of Prosperity and Innovation</a:t>
            </a:r>
            <a:endParaRPr lang="en-US" dirty="0"/>
          </a:p>
        </p:txBody>
      </p:sp>
      <p:sp>
        <p:nvSpPr>
          <p:cNvPr id="3" name="Content Placeholder 2"/>
          <p:cNvSpPr>
            <a:spLocks noGrp="1"/>
          </p:cNvSpPr>
          <p:nvPr>
            <p:ph idx="1"/>
          </p:nvPr>
        </p:nvSpPr>
        <p:spPr>
          <a:xfrm>
            <a:off x="787791" y="1451683"/>
            <a:ext cx="7441809" cy="3539527"/>
          </a:xfrm>
        </p:spPr>
        <p:txBody>
          <a:bodyPr>
            <a:noAutofit/>
          </a:bodyPr>
          <a:lstStyle/>
          <a:p>
            <a:r>
              <a:rPr lang="en-US" sz="2400" dirty="0" smtClean="0"/>
              <a:t>Foreign trade flourished</a:t>
            </a:r>
          </a:p>
          <a:p>
            <a:pPr lvl="1"/>
            <a:r>
              <a:rPr lang="en-US" sz="2000" dirty="0" smtClean="0"/>
              <a:t>Silk Roads- link China to the West</a:t>
            </a:r>
          </a:p>
          <a:p>
            <a:pPr lvl="1"/>
            <a:r>
              <a:rPr lang="en-US" sz="2000" dirty="0" smtClean="0"/>
              <a:t>Sea trade expands</a:t>
            </a:r>
          </a:p>
          <a:p>
            <a:r>
              <a:rPr lang="en-US" sz="2400" dirty="0" smtClean="0"/>
              <a:t>Culture spreads through trade</a:t>
            </a:r>
          </a:p>
          <a:p>
            <a:pPr lvl="1"/>
            <a:r>
              <a:rPr lang="en-US" sz="2000" dirty="0" smtClean="0"/>
              <a:t>Buddhism expands into Vietnam, Korea and Japan</a:t>
            </a:r>
            <a:endParaRPr lang="en-US" sz="2000" dirty="0"/>
          </a:p>
          <a:p>
            <a:pPr lvl="1"/>
            <a:endParaRPr lang="en-US" sz="2200" dirty="0"/>
          </a:p>
        </p:txBody>
      </p:sp>
      <p:pic>
        <p:nvPicPr>
          <p:cNvPr id="5" name="Picture 4"/>
          <p:cNvPicPr>
            <a:picLocks noChangeAspect="1"/>
          </p:cNvPicPr>
          <p:nvPr/>
        </p:nvPicPr>
        <p:blipFill>
          <a:blip r:embed="rId2"/>
          <a:stretch>
            <a:fillRect/>
          </a:stretch>
        </p:blipFill>
        <p:spPr>
          <a:xfrm>
            <a:off x="0" y="3617525"/>
            <a:ext cx="9144000" cy="3240475"/>
          </a:xfrm>
          <a:prstGeom prst="rect">
            <a:avLst/>
          </a:prstGeom>
        </p:spPr>
      </p:pic>
    </p:spTree>
    <p:extLst>
      <p:ext uri="{BB962C8B-B14F-4D97-AF65-F5344CB8AC3E}">
        <p14:creationId xmlns:p14="http://schemas.microsoft.com/office/powerpoint/2010/main" val="1430846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889"/>
            <a:ext cx="7315200" cy="1154097"/>
          </a:xfrm>
        </p:spPr>
        <p:txBody>
          <a:bodyPr/>
          <a:lstStyle/>
          <a:p>
            <a:r>
              <a:rPr lang="en-US" dirty="0" smtClean="0"/>
              <a:t>A Golden Age of Poetry and Art</a:t>
            </a:r>
            <a:endParaRPr lang="en-US" dirty="0"/>
          </a:p>
        </p:txBody>
      </p:sp>
      <p:sp>
        <p:nvSpPr>
          <p:cNvPr id="3" name="Content Placeholder 2"/>
          <p:cNvSpPr>
            <a:spLocks noGrp="1"/>
          </p:cNvSpPr>
          <p:nvPr>
            <p:ph idx="1"/>
          </p:nvPr>
        </p:nvSpPr>
        <p:spPr>
          <a:xfrm>
            <a:off x="112542" y="1494976"/>
            <a:ext cx="6493686" cy="4669709"/>
          </a:xfrm>
        </p:spPr>
        <p:txBody>
          <a:bodyPr/>
          <a:lstStyle/>
          <a:p>
            <a:r>
              <a:rPr lang="en-US" sz="2400" dirty="0" smtClean="0"/>
              <a:t>Tang period produces great poetry</a:t>
            </a:r>
          </a:p>
          <a:p>
            <a:pPr lvl="1"/>
            <a:r>
              <a:rPr lang="en-US" sz="2000" dirty="0" smtClean="0"/>
              <a:t>Li Bo- writes of life’s pleasures</a:t>
            </a:r>
          </a:p>
          <a:p>
            <a:pPr lvl="1"/>
            <a:r>
              <a:rPr lang="en-US" sz="2000" dirty="0" err="1" smtClean="0"/>
              <a:t>Tu</a:t>
            </a:r>
            <a:r>
              <a:rPr lang="en-US" sz="2000" dirty="0" smtClean="0"/>
              <a:t> Fu- praised orderliness, Confucian           virtues, and hardships of soldiers</a:t>
            </a:r>
          </a:p>
          <a:p>
            <a:pPr lvl="1"/>
            <a:endParaRPr lang="en-US" sz="2000" dirty="0" smtClean="0"/>
          </a:p>
          <a:p>
            <a:r>
              <a:rPr lang="en-US" sz="2400" dirty="0" smtClean="0"/>
              <a:t>Song period produces paintings</a:t>
            </a:r>
          </a:p>
          <a:p>
            <a:pPr lvl="1"/>
            <a:r>
              <a:rPr lang="en-US" sz="2000" dirty="0" smtClean="0"/>
              <a:t>Emphasizes beauty of natural landscapes          and objects</a:t>
            </a:r>
          </a:p>
          <a:p>
            <a:pPr lvl="1"/>
            <a:r>
              <a:rPr lang="en-US" sz="2000" dirty="0" smtClean="0"/>
              <a:t>Didn’t use bright colors- black ink is favorite paint</a:t>
            </a:r>
            <a:endParaRPr lang="en-US" sz="2000" dirty="0"/>
          </a:p>
          <a:p>
            <a:pPr lvl="1"/>
            <a:endParaRPr lang="en-US" dirty="0"/>
          </a:p>
        </p:txBody>
      </p:sp>
      <p:pic>
        <p:nvPicPr>
          <p:cNvPr id="4" name="Picture 3"/>
          <p:cNvPicPr>
            <a:picLocks noChangeAspect="1"/>
          </p:cNvPicPr>
          <p:nvPr/>
        </p:nvPicPr>
        <p:blipFill>
          <a:blip r:embed="rId2"/>
          <a:stretch>
            <a:fillRect/>
          </a:stretch>
        </p:blipFill>
        <p:spPr>
          <a:xfrm>
            <a:off x="5530501" y="1400040"/>
            <a:ext cx="3468303" cy="3007199"/>
          </a:xfrm>
          <a:prstGeom prst="rect">
            <a:avLst/>
          </a:prstGeom>
        </p:spPr>
      </p:pic>
      <p:pic>
        <p:nvPicPr>
          <p:cNvPr id="5" name="Picture 4"/>
          <p:cNvPicPr>
            <a:picLocks noChangeAspect="1"/>
          </p:cNvPicPr>
          <p:nvPr/>
        </p:nvPicPr>
        <p:blipFill>
          <a:blip r:embed="rId3"/>
          <a:stretch>
            <a:fillRect/>
          </a:stretch>
        </p:blipFill>
        <p:spPr>
          <a:xfrm>
            <a:off x="6638382" y="4001287"/>
            <a:ext cx="2215729" cy="2736250"/>
          </a:xfrm>
          <a:prstGeom prst="rect">
            <a:avLst/>
          </a:prstGeom>
        </p:spPr>
      </p:pic>
    </p:spTree>
    <p:extLst>
      <p:ext uri="{BB962C8B-B14F-4D97-AF65-F5344CB8AC3E}">
        <p14:creationId xmlns:p14="http://schemas.microsoft.com/office/powerpoint/2010/main" val="668620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6498" y="835900"/>
            <a:ext cx="3232505" cy="2680824"/>
          </a:xfrm>
          <a:prstGeom prst="rect">
            <a:avLst/>
          </a:prstGeom>
        </p:spPr>
      </p:pic>
      <p:pic>
        <p:nvPicPr>
          <p:cNvPr id="5" name="Picture 4"/>
          <p:cNvPicPr>
            <a:picLocks noChangeAspect="1"/>
          </p:cNvPicPr>
          <p:nvPr/>
        </p:nvPicPr>
        <p:blipFill>
          <a:blip r:embed="rId3"/>
          <a:stretch>
            <a:fillRect/>
          </a:stretch>
        </p:blipFill>
        <p:spPr>
          <a:xfrm>
            <a:off x="3516560" y="310297"/>
            <a:ext cx="5475068" cy="3842153"/>
          </a:xfrm>
          <a:prstGeom prst="rect">
            <a:avLst/>
          </a:prstGeom>
        </p:spPr>
      </p:pic>
      <p:pic>
        <p:nvPicPr>
          <p:cNvPr id="7" name="Picture 6"/>
          <p:cNvPicPr>
            <a:picLocks noChangeAspect="1"/>
          </p:cNvPicPr>
          <p:nvPr/>
        </p:nvPicPr>
        <p:blipFill>
          <a:blip r:embed="rId4"/>
          <a:stretch>
            <a:fillRect/>
          </a:stretch>
        </p:blipFill>
        <p:spPr>
          <a:xfrm>
            <a:off x="675249" y="3153497"/>
            <a:ext cx="3697146" cy="3564049"/>
          </a:xfrm>
          <a:prstGeom prst="rect">
            <a:avLst/>
          </a:prstGeom>
        </p:spPr>
      </p:pic>
      <p:pic>
        <p:nvPicPr>
          <p:cNvPr id="6" name="Picture 5"/>
          <p:cNvPicPr>
            <a:picLocks noChangeAspect="1"/>
          </p:cNvPicPr>
          <p:nvPr/>
        </p:nvPicPr>
        <p:blipFill>
          <a:blip r:embed="rId5"/>
          <a:stretch>
            <a:fillRect/>
          </a:stretch>
        </p:blipFill>
        <p:spPr>
          <a:xfrm>
            <a:off x="4774970" y="4050604"/>
            <a:ext cx="3569174" cy="2536493"/>
          </a:xfrm>
          <a:prstGeom prst="rect">
            <a:avLst/>
          </a:prstGeom>
        </p:spPr>
      </p:pic>
    </p:spTree>
    <p:extLst>
      <p:ext uri="{BB962C8B-B14F-4D97-AF65-F5344CB8AC3E}">
        <p14:creationId xmlns:p14="http://schemas.microsoft.com/office/powerpoint/2010/main" val="1517056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Chinese Society</a:t>
            </a:r>
            <a:endParaRPr lang="en-US" dirty="0"/>
          </a:p>
        </p:txBody>
      </p:sp>
      <p:sp>
        <p:nvSpPr>
          <p:cNvPr id="3" name="Content Placeholder 2"/>
          <p:cNvSpPr>
            <a:spLocks noGrp="1"/>
          </p:cNvSpPr>
          <p:nvPr>
            <p:ph idx="1"/>
          </p:nvPr>
        </p:nvSpPr>
        <p:spPr/>
        <p:txBody>
          <a:bodyPr>
            <a:normAutofit/>
          </a:bodyPr>
          <a:lstStyle/>
          <a:p>
            <a:r>
              <a:rPr lang="en-US" sz="2400" dirty="0" smtClean="0"/>
              <a:t>Increasingly mobile- physically and socially</a:t>
            </a:r>
          </a:p>
          <a:p>
            <a:r>
              <a:rPr lang="en-US" sz="2400" dirty="0" smtClean="0"/>
              <a:t>Levels of society-</a:t>
            </a:r>
          </a:p>
          <a:p>
            <a:pPr lvl="1"/>
            <a:r>
              <a:rPr lang="en-US" sz="2000" dirty="0" smtClean="0"/>
              <a:t>Gentry- powerful, well-to-do people- obtain status through education and civil service, not land ownership</a:t>
            </a:r>
          </a:p>
          <a:p>
            <a:pPr lvl="1"/>
            <a:r>
              <a:rPr lang="en-US" sz="2000" dirty="0" smtClean="0"/>
              <a:t>Urban middle class- merchants, shopkeepers, artisans, minor officials</a:t>
            </a:r>
          </a:p>
          <a:p>
            <a:pPr lvl="1"/>
            <a:r>
              <a:rPr lang="en-US" sz="2000" dirty="0" smtClean="0"/>
              <a:t>Laborers, soldiers and servants</a:t>
            </a:r>
          </a:p>
          <a:p>
            <a:pPr lvl="1"/>
            <a:r>
              <a:rPr lang="en-US" sz="2000" dirty="0" smtClean="0"/>
              <a:t>Peasants</a:t>
            </a:r>
            <a:endParaRPr lang="en-US" sz="2000" dirty="0"/>
          </a:p>
        </p:txBody>
      </p:sp>
    </p:spTree>
    <p:extLst>
      <p:ext uri="{BB962C8B-B14F-4D97-AF65-F5344CB8AC3E}">
        <p14:creationId xmlns:p14="http://schemas.microsoft.com/office/powerpoint/2010/main" val="3232945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5814"/>
            <a:ext cx="7315200" cy="1154097"/>
          </a:xfrm>
        </p:spPr>
        <p:txBody>
          <a:bodyPr/>
          <a:lstStyle/>
          <a:p>
            <a:r>
              <a:rPr lang="en-US" dirty="0" smtClean="0"/>
              <a:t>Changes in Chinese Society</a:t>
            </a:r>
            <a:endParaRPr lang="en-US" dirty="0"/>
          </a:p>
        </p:txBody>
      </p:sp>
      <p:sp>
        <p:nvSpPr>
          <p:cNvPr id="3" name="Content Placeholder 2"/>
          <p:cNvSpPr>
            <a:spLocks noGrp="1"/>
          </p:cNvSpPr>
          <p:nvPr>
            <p:ph idx="1"/>
          </p:nvPr>
        </p:nvSpPr>
        <p:spPr>
          <a:xfrm>
            <a:off x="0" y="1430677"/>
            <a:ext cx="8995600" cy="5282648"/>
          </a:xfrm>
        </p:spPr>
        <p:txBody>
          <a:bodyPr>
            <a:normAutofit/>
          </a:bodyPr>
          <a:lstStyle/>
          <a:p>
            <a:r>
              <a:rPr lang="en-US" sz="2800" dirty="0" smtClean="0"/>
              <a:t>Women were below men- gets worse during this time period</a:t>
            </a:r>
          </a:p>
          <a:p>
            <a:r>
              <a:rPr lang="en-US" sz="2800" dirty="0" smtClean="0"/>
              <a:t>Binding of feet of upper-class                                  girls</a:t>
            </a:r>
          </a:p>
          <a:p>
            <a:pPr lvl="1"/>
            <a:r>
              <a:rPr lang="en-US" sz="2000" dirty="0" smtClean="0"/>
              <a:t>Bound tightly with cloth, breaking the arch                                              and curling all but the big toe under- made                                                 a “lily-foot”</a:t>
            </a:r>
          </a:p>
          <a:p>
            <a:pPr lvl="1"/>
            <a:r>
              <a:rPr lang="en-US" sz="2000" dirty="0" smtClean="0"/>
              <a:t>Crippled for life</a:t>
            </a:r>
          </a:p>
          <a:p>
            <a:pPr lvl="1"/>
            <a:r>
              <a:rPr lang="en-US" sz="2000" dirty="0" smtClean="0"/>
              <a:t>Reflect wealth and prestige of the                                                   husband who could afford a                                                             beautiful but impractical wife</a:t>
            </a:r>
            <a:endParaRPr lang="en-US" sz="2000" dirty="0"/>
          </a:p>
        </p:txBody>
      </p:sp>
      <p:pic>
        <p:nvPicPr>
          <p:cNvPr id="4" name="Picture 3"/>
          <p:cNvPicPr>
            <a:picLocks noChangeAspect="1"/>
          </p:cNvPicPr>
          <p:nvPr/>
        </p:nvPicPr>
        <p:blipFill>
          <a:blip r:embed="rId2"/>
          <a:stretch>
            <a:fillRect/>
          </a:stretch>
        </p:blipFill>
        <p:spPr>
          <a:xfrm>
            <a:off x="5484257" y="1958184"/>
            <a:ext cx="3511343" cy="2523777"/>
          </a:xfrm>
          <a:prstGeom prst="rect">
            <a:avLst/>
          </a:prstGeom>
        </p:spPr>
      </p:pic>
      <p:pic>
        <p:nvPicPr>
          <p:cNvPr id="5" name="Picture 4"/>
          <p:cNvPicPr>
            <a:picLocks noChangeAspect="1"/>
          </p:cNvPicPr>
          <p:nvPr/>
        </p:nvPicPr>
        <p:blipFill>
          <a:blip r:embed="rId3"/>
          <a:stretch>
            <a:fillRect/>
          </a:stretch>
        </p:blipFill>
        <p:spPr>
          <a:xfrm>
            <a:off x="4638635" y="4578412"/>
            <a:ext cx="4356965" cy="2134913"/>
          </a:xfrm>
          <a:prstGeom prst="rect">
            <a:avLst/>
          </a:prstGeom>
        </p:spPr>
      </p:pic>
    </p:spTree>
    <p:extLst>
      <p:ext uri="{BB962C8B-B14F-4D97-AF65-F5344CB8AC3E}">
        <p14:creationId xmlns:p14="http://schemas.microsoft.com/office/powerpoint/2010/main" val="1828026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a:t>
            </a:r>
            <a:endParaRPr lang="en-US" dirty="0"/>
          </a:p>
        </p:txBody>
      </p:sp>
      <p:sp>
        <p:nvSpPr>
          <p:cNvPr id="3" name="Content Placeholder 2"/>
          <p:cNvSpPr>
            <a:spLocks noGrp="1"/>
          </p:cNvSpPr>
          <p:nvPr>
            <p:ph idx="1"/>
          </p:nvPr>
        </p:nvSpPr>
        <p:spPr/>
        <p:txBody>
          <a:bodyPr>
            <a:noAutofit/>
          </a:bodyPr>
          <a:lstStyle/>
          <a:p>
            <a:r>
              <a:rPr lang="en-US" sz="2400" dirty="0" smtClean="0"/>
              <a:t>After the Han Dynasty collapsed in A.D. 220, no emperor was strong enough to hold China together.  Over the next 350 years, more than 30 local dynasties rose and fell.  Finally, by 589, an emperor named Wendi had united northern and southern China once again.  He restored a strong central government.  Under the next two dynasties, the Tang and the Song, China experienced a prolonged golden age.  It became the richest, most powerful, and most advanced country in the world.</a:t>
            </a:r>
            <a:endParaRPr lang="en-US" sz="2400" dirty="0"/>
          </a:p>
        </p:txBody>
      </p:sp>
    </p:spTree>
    <p:extLst>
      <p:ext uri="{BB962C8B-B14F-4D97-AF65-F5344CB8AC3E}">
        <p14:creationId xmlns:p14="http://schemas.microsoft.com/office/powerpoint/2010/main" val="2134627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9740"/>
            <a:ext cx="7315200" cy="1154097"/>
          </a:xfrm>
        </p:spPr>
        <p:txBody>
          <a:bodyPr/>
          <a:lstStyle/>
          <a:p>
            <a:r>
              <a:rPr lang="en-US" dirty="0" smtClean="0"/>
              <a:t>Struggles in the Sui Dynasty</a:t>
            </a:r>
            <a:endParaRPr lang="en-US" dirty="0"/>
          </a:p>
        </p:txBody>
      </p:sp>
      <p:sp>
        <p:nvSpPr>
          <p:cNvPr id="3" name="Content Placeholder 2"/>
          <p:cNvSpPr>
            <a:spLocks noGrp="1"/>
          </p:cNvSpPr>
          <p:nvPr>
            <p:ph idx="1"/>
          </p:nvPr>
        </p:nvSpPr>
        <p:spPr>
          <a:xfrm>
            <a:off x="3151163" y="1933934"/>
            <a:ext cx="5944605" cy="4302074"/>
          </a:xfrm>
        </p:spPr>
        <p:txBody>
          <a:bodyPr>
            <a:normAutofit/>
          </a:bodyPr>
          <a:lstStyle/>
          <a:p>
            <a:r>
              <a:rPr lang="en-US" sz="2400" dirty="0" smtClean="0"/>
              <a:t>Wendi- 1</a:t>
            </a:r>
            <a:r>
              <a:rPr lang="en-US" sz="2400" baseline="30000" dirty="0" smtClean="0"/>
              <a:t>st</a:t>
            </a:r>
            <a:r>
              <a:rPr lang="en-US" sz="2400" dirty="0" smtClean="0"/>
              <a:t> emperor of Sui Dynasty</a:t>
            </a:r>
          </a:p>
          <a:p>
            <a:pPr lvl="1"/>
            <a:r>
              <a:rPr lang="en-US" sz="2000" dirty="0" smtClean="0"/>
              <a:t>Completes Grand Canal- connects trade between northern cities and southern rice-producing region</a:t>
            </a:r>
          </a:p>
          <a:p>
            <a:pPr lvl="1"/>
            <a:r>
              <a:rPr lang="en-US" sz="2000" dirty="0" smtClean="0"/>
              <a:t>Over a million people worked on it- around half died</a:t>
            </a:r>
          </a:p>
          <a:p>
            <a:pPr lvl="1"/>
            <a:r>
              <a:rPr lang="en-US" sz="2000" dirty="0" smtClean="0"/>
              <a:t>Thousands rebuild Great Wall</a:t>
            </a:r>
          </a:p>
          <a:p>
            <a:r>
              <a:rPr lang="en-US" sz="2400" dirty="0" smtClean="0"/>
              <a:t>Endless labor on projects turn people against the Sui Dynasty</a:t>
            </a:r>
          </a:p>
          <a:p>
            <a:pPr lvl="1"/>
            <a:r>
              <a:rPr lang="en-US" sz="2000" dirty="0" smtClean="0"/>
              <a:t>618- Revolt and kill the second Sui emperor</a:t>
            </a:r>
            <a:endParaRPr lang="en-US" sz="2000" dirty="0"/>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0774" y="1933934"/>
            <a:ext cx="2917344" cy="4302074"/>
          </a:xfrm>
          <a:prstGeom prst="rect">
            <a:avLst/>
          </a:prstGeom>
        </p:spPr>
      </p:pic>
    </p:spTree>
    <p:extLst>
      <p:ext uri="{BB962C8B-B14F-4D97-AF65-F5344CB8AC3E}">
        <p14:creationId xmlns:p14="http://schemas.microsoft.com/office/powerpoint/2010/main" val="1628908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4557"/>
            <a:ext cx="7315200" cy="1154097"/>
          </a:xfrm>
        </p:spPr>
        <p:txBody>
          <a:bodyPr/>
          <a:lstStyle/>
          <a:p>
            <a:r>
              <a:rPr lang="en-US" dirty="0" smtClean="0"/>
              <a:t>The Tang Dynasty</a:t>
            </a:r>
            <a:endParaRPr lang="en-US" dirty="0"/>
          </a:p>
        </p:txBody>
      </p:sp>
      <p:sp>
        <p:nvSpPr>
          <p:cNvPr id="3" name="Content Placeholder 2"/>
          <p:cNvSpPr>
            <a:spLocks noGrp="1"/>
          </p:cNvSpPr>
          <p:nvPr>
            <p:ph idx="1"/>
          </p:nvPr>
        </p:nvSpPr>
        <p:spPr>
          <a:xfrm>
            <a:off x="209006" y="2041526"/>
            <a:ext cx="6873880" cy="4267835"/>
          </a:xfrm>
        </p:spPr>
        <p:txBody>
          <a:bodyPr/>
          <a:lstStyle/>
          <a:p>
            <a:r>
              <a:rPr lang="en-US" sz="2400" dirty="0" smtClean="0"/>
              <a:t>Rule from 618-907</a:t>
            </a:r>
          </a:p>
          <a:p>
            <a:r>
              <a:rPr lang="en-US" sz="2400" dirty="0" smtClean="0"/>
              <a:t>Tang Taizong- emperor who begins the big achievements</a:t>
            </a:r>
          </a:p>
          <a:p>
            <a:pPr lvl="1"/>
            <a:r>
              <a:rPr lang="en-US" sz="2000" dirty="0" smtClean="0"/>
              <a:t>Armies reconquered lands China lost in decline of Han dynasty</a:t>
            </a:r>
          </a:p>
          <a:p>
            <a:r>
              <a:rPr lang="en-US" sz="2400" dirty="0" smtClean="0"/>
              <a:t>Wu Zhao- empress who leads takeover of Korea</a:t>
            </a:r>
          </a:p>
          <a:p>
            <a:pPr lvl="1"/>
            <a:r>
              <a:rPr lang="en-US" sz="2000" dirty="0" smtClean="0"/>
              <a:t>Only woman emperor ever in China</a:t>
            </a:r>
            <a:endParaRPr lang="en-US" sz="2000" dirty="0"/>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66968" y="1186637"/>
            <a:ext cx="1698451" cy="2992865"/>
          </a:xfrm>
          <a:prstGeom prst="rect">
            <a:avLst/>
          </a:prstGeom>
        </p:spPr>
      </p:pic>
      <p:pic>
        <p:nvPicPr>
          <p:cNvPr id="5" name="Picture 4"/>
          <p:cNvPicPr>
            <a:picLocks noChangeAspect="1"/>
          </p:cNvPicPr>
          <p:nvPr/>
        </p:nvPicPr>
        <p:blipFill>
          <a:blip r:embed="rId3"/>
          <a:stretch>
            <a:fillRect/>
          </a:stretch>
        </p:blipFill>
        <p:spPr>
          <a:xfrm>
            <a:off x="6945422" y="4217163"/>
            <a:ext cx="2019998" cy="2502191"/>
          </a:xfrm>
          <a:prstGeom prst="rect">
            <a:avLst/>
          </a:prstGeom>
        </p:spPr>
      </p:pic>
    </p:spTree>
    <p:extLst>
      <p:ext uri="{BB962C8B-B14F-4D97-AF65-F5344CB8AC3E}">
        <p14:creationId xmlns:p14="http://schemas.microsoft.com/office/powerpoint/2010/main" val="2179459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889"/>
            <a:ext cx="7315200" cy="1154097"/>
          </a:xfrm>
        </p:spPr>
        <p:txBody>
          <a:bodyPr/>
          <a:lstStyle/>
          <a:p>
            <a:r>
              <a:rPr lang="en-US" dirty="0" smtClean="0"/>
              <a:t>The Tang Dynasty</a:t>
            </a:r>
            <a:endParaRPr lang="en-US" dirty="0"/>
          </a:p>
        </p:txBody>
      </p:sp>
      <p:sp>
        <p:nvSpPr>
          <p:cNvPr id="3" name="Content Placeholder 2"/>
          <p:cNvSpPr>
            <a:spLocks noGrp="1"/>
          </p:cNvSpPr>
          <p:nvPr>
            <p:ph idx="1"/>
          </p:nvPr>
        </p:nvSpPr>
        <p:spPr>
          <a:xfrm>
            <a:off x="914400" y="1655726"/>
            <a:ext cx="7315200" cy="4573260"/>
          </a:xfrm>
        </p:spPr>
        <p:txBody>
          <a:bodyPr>
            <a:normAutofit/>
          </a:bodyPr>
          <a:lstStyle/>
          <a:p>
            <a:r>
              <a:rPr lang="en-US" sz="2400" dirty="0" smtClean="0"/>
              <a:t>Expand network of roads and canals</a:t>
            </a:r>
          </a:p>
          <a:p>
            <a:r>
              <a:rPr lang="en-US" sz="2400" dirty="0" smtClean="0"/>
              <a:t>Strengthen central government</a:t>
            </a:r>
          </a:p>
          <a:p>
            <a:r>
              <a:rPr lang="en-US" sz="2400" dirty="0" smtClean="0"/>
              <a:t>Promote foreign trade</a:t>
            </a:r>
          </a:p>
          <a:p>
            <a:r>
              <a:rPr lang="en-US" sz="2400" dirty="0" smtClean="0"/>
              <a:t>Improve agriculture</a:t>
            </a:r>
            <a:endParaRPr lang="en-US" sz="2400" dirty="0"/>
          </a:p>
        </p:txBody>
      </p:sp>
      <p:pic>
        <p:nvPicPr>
          <p:cNvPr id="4" name="Picture 3"/>
          <p:cNvPicPr>
            <a:picLocks noChangeAspect="1"/>
          </p:cNvPicPr>
          <p:nvPr/>
        </p:nvPicPr>
        <p:blipFill>
          <a:blip r:embed="rId2"/>
          <a:stretch>
            <a:fillRect/>
          </a:stretch>
        </p:blipFill>
        <p:spPr>
          <a:xfrm>
            <a:off x="2112164" y="3567333"/>
            <a:ext cx="4919672" cy="3191637"/>
          </a:xfrm>
          <a:prstGeom prst="rect">
            <a:avLst/>
          </a:prstGeom>
        </p:spPr>
      </p:pic>
    </p:spTree>
    <p:extLst>
      <p:ext uri="{BB962C8B-B14F-4D97-AF65-F5344CB8AC3E}">
        <p14:creationId xmlns:p14="http://schemas.microsoft.com/office/powerpoint/2010/main" val="3347855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039"/>
            <a:ext cx="7315200" cy="1154097"/>
          </a:xfrm>
        </p:spPr>
        <p:txBody>
          <a:bodyPr/>
          <a:lstStyle/>
          <a:p>
            <a:r>
              <a:rPr lang="en-US" dirty="0" smtClean="0"/>
              <a:t>Scholar-Officials</a:t>
            </a:r>
            <a:endParaRPr lang="en-US" dirty="0"/>
          </a:p>
        </p:txBody>
      </p:sp>
      <p:sp>
        <p:nvSpPr>
          <p:cNvPr id="3" name="Content Placeholder 2"/>
          <p:cNvSpPr>
            <a:spLocks noGrp="1"/>
          </p:cNvSpPr>
          <p:nvPr>
            <p:ph idx="1"/>
          </p:nvPr>
        </p:nvSpPr>
        <p:spPr>
          <a:xfrm>
            <a:off x="305470" y="1800401"/>
            <a:ext cx="8553156" cy="4508960"/>
          </a:xfrm>
        </p:spPr>
        <p:txBody>
          <a:bodyPr>
            <a:noAutofit/>
          </a:bodyPr>
          <a:lstStyle/>
          <a:p>
            <a:r>
              <a:rPr lang="en-US" sz="2400" dirty="0" smtClean="0"/>
              <a:t>Tough civil service examination system</a:t>
            </a:r>
          </a:p>
          <a:p>
            <a:pPr lvl="1"/>
            <a:r>
              <a:rPr lang="en-US" sz="2000" dirty="0" smtClean="0"/>
              <a:t>Those who pass become part of elite group of scholar-officials</a:t>
            </a:r>
          </a:p>
          <a:p>
            <a:r>
              <a:rPr lang="en-US" sz="2400" dirty="0" smtClean="0"/>
              <a:t>Only wealthy could afford the years of education needed to pass</a:t>
            </a:r>
          </a:p>
          <a:p>
            <a:r>
              <a:rPr lang="en-US" sz="2400" dirty="0" smtClean="0"/>
              <a:t>Creates very intelligent                                                      and capable governing                                                    class</a:t>
            </a:r>
          </a:p>
          <a:p>
            <a:r>
              <a:rPr lang="en-US" sz="2400" dirty="0" smtClean="0"/>
              <a:t>Talent and education                                                        grow in importance                                                         rather than noble birth</a:t>
            </a:r>
            <a:endParaRPr lang="en-US" sz="2400" dirty="0"/>
          </a:p>
        </p:txBody>
      </p:sp>
      <p:pic>
        <p:nvPicPr>
          <p:cNvPr id="4" name="Picture 3"/>
          <p:cNvPicPr>
            <a:picLocks noChangeAspect="1"/>
          </p:cNvPicPr>
          <p:nvPr/>
        </p:nvPicPr>
        <p:blipFill>
          <a:blip r:embed="rId2"/>
          <a:stretch>
            <a:fillRect/>
          </a:stretch>
        </p:blipFill>
        <p:spPr>
          <a:xfrm>
            <a:off x="3890722" y="3079873"/>
            <a:ext cx="5096525" cy="3611252"/>
          </a:xfrm>
          <a:prstGeom prst="rect">
            <a:avLst/>
          </a:prstGeom>
        </p:spPr>
      </p:pic>
    </p:spTree>
    <p:extLst>
      <p:ext uri="{BB962C8B-B14F-4D97-AF65-F5344CB8AC3E}">
        <p14:creationId xmlns:p14="http://schemas.microsoft.com/office/powerpoint/2010/main" val="145378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Tang Lose Power</a:t>
            </a:r>
            <a:endParaRPr lang="en-US" dirty="0"/>
          </a:p>
        </p:txBody>
      </p:sp>
      <p:sp>
        <p:nvSpPr>
          <p:cNvPr id="3" name="Content Placeholder 2"/>
          <p:cNvSpPr>
            <a:spLocks noGrp="1"/>
          </p:cNvSpPr>
          <p:nvPr>
            <p:ph idx="1"/>
          </p:nvPr>
        </p:nvSpPr>
        <p:spPr/>
        <p:txBody>
          <a:bodyPr>
            <a:normAutofit/>
          </a:bodyPr>
          <a:lstStyle/>
          <a:p>
            <a:r>
              <a:rPr lang="en-US" sz="2400" dirty="0" smtClean="0"/>
              <a:t>Rising costs of government = crushing taxes = hardship on the people</a:t>
            </a:r>
          </a:p>
          <a:p>
            <a:r>
              <a:rPr lang="en-US" sz="2400" dirty="0" smtClean="0"/>
              <a:t>Struggle to control huge empire</a:t>
            </a:r>
          </a:p>
          <a:p>
            <a:r>
              <a:rPr lang="en-US" sz="2400" dirty="0" smtClean="0"/>
              <a:t>Muslim armies defeat Chinese and take Central Asia</a:t>
            </a:r>
          </a:p>
          <a:p>
            <a:r>
              <a:rPr lang="en-US" sz="2400" dirty="0" smtClean="0"/>
              <a:t>907- Chinese rebels take over Tang capital and murder the last Tang emperor- a child</a:t>
            </a:r>
          </a:p>
        </p:txBody>
      </p:sp>
    </p:spTree>
    <p:extLst>
      <p:ext uri="{BB962C8B-B14F-4D97-AF65-F5344CB8AC3E}">
        <p14:creationId xmlns:p14="http://schemas.microsoft.com/office/powerpoint/2010/main" val="228271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5193"/>
            <a:ext cx="7315200" cy="1154097"/>
          </a:xfrm>
        </p:spPr>
        <p:txBody>
          <a:bodyPr>
            <a:normAutofit fontScale="90000"/>
          </a:bodyPr>
          <a:lstStyle/>
          <a:p>
            <a:r>
              <a:rPr lang="en-US" dirty="0" smtClean="0"/>
              <a:t>The Song Dynasty Restores China</a:t>
            </a:r>
            <a:endParaRPr lang="en-US" dirty="0"/>
          </a:p>
        </p:txBody>
      </p:sp>
      <p:sp>
        <p:nvSpPr>
          <p:cNvPr id="3" name="Content Placeholder 2"/>
          <p:cNvSpPr>
            <a:spLocks noGrp="1"/>
          </p:cNvSpPr>
          <p:nvPr>
            <p:ph idx="1"/>
          </p:nvPr>
        </p:nvSpPr>
        <p:spPr>
          <a:xfrm>
            <a:off x="3697497" y="1752177"/>
            <a:ext cx="5446503" cy="4557184"/>
          </a:xfrm>
        </p:spPr>
        <p:txBody>
          <a:bodyPr>
            <a:noAutofit/>
          </a:bodyPr>
          <a:lstStyle/>
          <a:p>
            <a:r>
              <a:rPr lang="en-US" sz="2400" dirty="0" smtClean="0"/>
              <a:t>960- General </a:t>
            </a:r>
            <a:r>
              <a:rPr lang="en-US" sz="2400" dirty="0" err="1" smtClean="0"/>
              <a:t>Taizu</a:t>
            </a:r>
            <a:r>
              <a:rPr lang="en-US" sz="2400" dirty="0" smtClean="0"/>
              <a:t> reunites China and is 1</a:t>
            </a:r>
            <a:r>
              <a:rPr lang="en-US" sz="2400" baseline="30000" dirty="0" smtClean="0"/>
              <a:t>st</a:t>
            </a:r>
            <a:r>
              <a:rPr lang="en-US" sz="2400" dirty="0" smtClean="0"/>
              <a:t> Song emperor</a:t>
            </a:r>
          </a:p>
          <a:p>
            <a:r>
              <a:rPr lang="en-US" sz="2400" dirty="0" smtClean="0"/>
              <a:t>Song Dynasty lasts 960-1279</a:t>
            </a:r>
          </a:p>
          <a:p>
            <a:r>
              <a:rPr lang="en-US" sz="2400" dirty="0" smtClean="0"/>
              <a:t>Smaller than Tang dynasty, but stable, powerful and prosperous</a:t>
            </a:r>
          </a:p>
          <a:p>
            <a:pPr lvl="1"/>
            <a:r>
              <a:rPr lang="en-US" sz="2000" dirty="0" smtClean="0"/>
              <a:t>Never gain lost territory back</a:t>
            </a:r>
          </a:p>
          <a:p>
            <a:pPr lvl="1"/>
            <a:r>
              <a:rPr lang="en-US" sz="2000" dirty="0" smtClean="0"/>
              <a:t>Lose more territory in northern China to </a:t>
            </a:r>
            <a:r>
              <a:rPr lang="en-US" sz="2000" dirty="0" err="1" smtClean="0"/>
              <a:t>Jurchen</a:t>
            </a:r>
            <a:r>
              <a:rPr lang="en-US" sz="2000" dirty="0"/>
              <a:t> </a:t>
            </a:r>
            <a:r>
              <a:rPr lang="en-US" sz="2000" dirty="0" smtClean="0"/>
              <a:t>(Manchurian people) but keep southern China</a:t>
            </a:r>
          </a:p>
          <a:p>
            <a:pPr lvl="1"/>
            <a:r>
              <a:rPr lang="en-US" sz="2000" dirty="0" smtClean="0"/>
              <a:t>Make grand capital at Hangzhou</a:t>
            </a:r>
          </a:p>
          <a:p>
            <a:pPr lvl="1"/>
            <a:r>
              <a:rPr lang="en-US" sz="2000" dirty="0" smtClean="0"/>
              <a:t>Rapid economic growth</a:t>
            </a:r>
            <a:endParaRPr lang="en-US" sz="2000" dirty="0"/>
          </a:p>
        </p:txBody>
      </p:sp>
      <p:pic>
        <p:nvPicPr>
          <p:cNvPr id="4" name="Picture 3"/>
          <p:cNvPicPr>
            <a:picLocks noChangeAspect="1"/>
          </p:cNvPicPr>
          <p:nvPr/>
        </p:nvPicPr>
        <p:blipFill>
          <a:blip r:embed="rId2"/>
          <a:stretch>
            <a:fillRect/>
          </a:stretch>
        </p:blipFill>
        <p:spPr>
          <a:xfrm>
            <a:off x="154857" y="1901781"/>
            <a:ext cx="3542640" cy="3933447"/>
          </a:xfrm>
          <a:prstGeom prst="rect">
            <a:avLst/>
          </a:prstGeom>
        </p:spPr>
      </p:pic>
    </p:spTree>
    <p:extLst>
      <p:ext uri="{BB962C8B-B14F-4D97-AF65-F5344CB8AC3E}">
        <p14:creationId xmlns:p14="http://schemas.microsoft.com/office/powerpoint/2010/main" val="416571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791" y="69118"/>
            <a:ext cx="7441809" cy="1154097"/>
          </a:xfrm>
        </p:spPr>
        <p:txBody>
          <a:bodyPr>
            <a:normAutofit fontScale="90000"/>
          </a:bodyPr>
          <a:lstStyle/>
          <a:p>
            <a:r>
              <a:rPr lang="en-US" dirty="0" smtClean="0"/>
              <a:t>An Era of Prosperity and Innovation</a:t>
            </a:r>
            <a:endParaRPr lang="en-US" dirty="0"/>
          </a:p>
        </p:txBody>
      </p:sp>
      <p:sp>
        <p:nvSpPr>
          <p:cNvPr id="3" name="Content Placeholder 2"/>
          <p:cNvSpPr>
            <a:spLocks noGrp="1"/>
          </p:cNvSpPr>
          <p:nvPr>
            <p:ph idx="1"/>
          </p:nvPr>
        </p:nvSpPr>
        <p:spPr>
          <a:xfrm>
            <a:off x="209007" y="1568982"/>
            <a:ext cx="8804978" cy="5115725"/>
          </a:xfrm>
        </p:spPr>
        <p:txBody>
          <a:bodyPr>
            <a:noAutofit/>
          </a:bodyPr>
          <a:lstStyle/>
          <a:p>
            <a:r>
              <a:rPr lang="en-US" sz="2400" dirty="0" smtClean="0"/>
              <a:t>Population nearly doubles- 100 million</a:t>
            </a:r>
          </a:p>
          <a:p>
            <a:r>
              <a:rPr lang="en-US" sz="2400" dirty="0" smtClean="0"/>
              <a:t>Movable type- printer could arrange blocks of individual characters in a frame to make a page for printing</a:t>
            </a:r>
          </a:p>
          <a:p>
            <a:r>
              <a:rPr lang="en-US" sz="2400" dirty="0" smtClean="0"/>
              <a:t>Gun powder developed- leads to bombs, grenades, small rockets and cannons</a:t>
            </a:r>
          </a:p>
          <a:p>
            <a:r>
              <a:rPr lang="en-US" sz="2400" dirty="0" smtClean="0"/>
              <a:t>Develop porcelain,                                                    mechanical clock, paper                                                  money and magnetic                                                    compass</a:t>
            </a:r>
          </a:p>
          <a:p>
            <a:r>
              <a:rPr lang="en-US" sz="2400" dirty="0" smtClean="0"/>
              <a:t>Advances in math- use of                                             negative numbers</a:t>
            </a:r>
            <a:endParaRPr lang="en-US" sz="2400" dirty="0"/>
          </a:p>
        </p:txBody>
      </p:sp>
      <p:pic>
        <p:nvPicPr>
          <p:cNvPr id="4" name="Picture 3"/>
          <p:cNvPicPr>
            <a:picLocks noChangeAspect="1"/>
          </p:cNvPicPr>
          <p:nvPr/>
        </p:nvPicPr>
        <p:blipFill>
          <a:blip r:embed="rId2"/>
          <a:stretch>
            <a:fillRect/>
          </a:stretch>
        </p:blipFill>
        <p:spPr>
          <a:xfrm>
            <a:off x="4260501" y="3371250"/>
            <a:ext cx="4753484" cy="3313458"/>
          </a:xfrm>
          <a:prstGeom prst="rect">
            <a:avLst/>
          </a:prstGeom>
        </p:spPr>
      </p:pic>
    </p:spTree>
    <p:extLst>
      <p:ext uri="{BB962C8B-B14F-4D97-AF65-F5344CB8AC3E}">
        <p14:creationId xmlns:p14="http://schemas.microsoft.com/office/powerpoint/2010/main" val="14928121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230</TotalTime>
  <Words>679</Words>
  <Application>Microsoft Macintosh PowerPoint</Application>
  <PresentationFormat>On-screen Show (4:3)</PresentationFormat>
  <Paragraphs>77</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Perspective</vt:lpstr>
      <vt:lpstr>Tang and Song China</vt:lpstr>
      <vt:lpstr>Setting the Stage</vt:lpstr>
      <vt:lpstr>Struggles in the Sui Dynasty</vt:lpstr>
      <vt:lpstr>The Tang Dynasty</vt:lpstr>
      <vt:lpstr>The Tang Dynasty</vt:lpstr>
      <vt:lpstr>Scholar-Officials</vt:lpstr>
      <vt:lpstr>The Tang Lose Power</vt:lpstr>
      <vt:lpstr>The Song Dynasty Restores China</vt:lpstr>
      <vt:lpstr>An Era of Prosperity and Innovation</vt:lpstr>
      <vt:lpstr>An Era of Prosperity and Innovation</vt:lpstr>
      <vt:lpstr>An Era of Prosperity and Innovation</vt:lpstr>
      <vt:lpstr>A Golden Age of Poetry and Art</vt:lpstr>
      <vt:lpstr>PowerPoint Presentation</vt:lpstr>
      <vt:lpstr>Changes in Chinese Society</vt:lpstr>
      <vt:lpstr>Changes in Chinese Society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Tang and Song China</dc:title>
  <dc:creator>Greg Sederberg</dc:creator>
  <cp:lastModifiedBy>Greg Sederberg</cp:lastModifiedBy>
  <cp:revision>25</cp:revision>
  <dcterms:created xsi:type="dcterms:W3CDTF">2015-06-03T19:42:12Z</dcterms:created>
  <dcterms:modified xsi:type="dcterms:W3CDTF">2015-09-22T21:00:06Z</dcterms:modified>
</cp:coreProperties>
</file>