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6"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6" d="100"/>
          <a:sy n="66" d="100"/>
        </p:scale>
        <p:origin x="-164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4AF466F-BDA4-4F18-9C7B-FF0A9A1B0E80}" type="datetime1">
              <a:rPr lang="en-US" smtClean="0"/>
              <a:pPr/>
              <a:t>9/18/15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E2D2B3B-882E-40F3-A32F-6DD516915044}"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FB4290-6522-4139-852E-05BD9E7F0D2E}" type="datetime1">
              <a:rPr lang="en-US" smtClean="0"/>
              <a:pPr/>
              <a:t>9/18/15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6E2D2B3B-882E-40F3-A32F-6DD516915044}"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B955F9-81EA-47C5-8059-9E5C2B437C70}" type="datetime1">
              <a:rPr lang="en-US" smtClean="0"/>
              <a:pPr/>
              <a:t>9/18/15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CEF607B-A47E-422C-9BEF-122CCDB7C526}" type="datetime1">
              <a:rPr lang="en-US" smtClean="0"/>
              <a:pPr/>
              <a:t>9/18/15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6E2D2B3B-882E-40F3-A32F-6DD516915044}"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3A9A7CB-BEE6-4F99-898E-913F06E8E125}" type="datetime1">
              <a:rPr lang="en-US" smtClean="0"/>
              <a:pPr/>
              <a:t>9/18/15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E2D2B3B-882E-40F3-A32F-6DD516915044}"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B6EE300C-6FC5-4FC3-AF1A-075E4F50620D}" type="datetime1">
              <a:rPr lang="en-US" smtClean="0"/>
              <a:pPr/>
              <a:t>9/18/15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50D295D-4A77-4DEB-B04C-9F4282A8BC04}" type="datetime1">
              <a:rPr lang="en-US" smtClean="0"/>
              <a:pPr/>
              <a:t>9/18/15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6E2D2B3B-882E-40F3-A32F-6DD516915044}"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2B28685-4D0C-42D5-8013-B5904CD1FCBC}" type="datetime1">
              <a:rPr lang="en-US" smtClean="0"/>
              <a:pPr/>
              <a:t>9/18/15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6E2D2B3B-882E-40F3-A32F-6DD5169150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FDF226C0-9885-4BA9-BBFA-A52CBFEBB775}" type="datetime1">
              <a:rPr lang="en-US" smtClean="0"/>
              <a:pPr/>
              <a:t>9/18/15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6E2D2B3B-882E-40F3-A32F-6DD5169150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6E2D2B3B-882E-40F3-A32F-6DD516915044}"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EBEE1B38-C5EB-4D66-9137-0AFE9CDEDE8F}" type="datetime1">
              <a:rPr lang="en-US" smtClean="0"/>
              <a:pPr/>
              <a:t>9/18/15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6E2D2B3B-882E-40F3-A32F-6DD516915044}"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327B613C-1AD7-49D3-885D-F654C5CDBAA6}" type="datetime1">
              <a:rPr lang="en-US" smtClean="0"/>
              <a:pPr/>
              <a:t>9/18/15</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327B613C-1AD7-49D3-885D-F654C5CDBAA6}" type="datetime1">
              <a:rPr lang="en-US" smtClean="0"/>
              <a:pPr/>
              <a:t>9/18/15</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6E2D2B3B-882E-40F3-A32F-6DD516915044}"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hf sldNum="0"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Byzantine Empire</a:t>
            </a:r>
            <a:endParaRPr lang="en-US" dirty="0"/>
          </a:p>
        </p:txBody>
      </p:sp>
    </p:spTree>
    <p:extLst>
      <p:ext uri="{BB962C8B-B14F-4D97-AF65-F5344CB8AC3E}">
        <p14:creationId xmlns:p14="http://schemas.microsoft.com/office/powerpoint/2010/main" val="1499202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Church Divides</a:t>
            </a:r>
            <a:endParaRPr lang="en-US" dirty="0"/>
          </a:p>
        </p:txBody>
      </p:sp>
      <p:sp>
        <p:nvSpPr>
          <p:cNvPr id="3" name="Content Placeholder 2"/>
          <p:cNvSpPr>
            <a:spLocks noGrp="1"/>
          </p:cNvSpPr>
          <p:nvPr>
            <p:ph sz="quarter" idx="1"/>
          </p:nvPr>
        </p:nvSpPr>
        <p:spPr>
          <a:xfrm>
            <a:off x="2938133" y="1527048"/>
            <a:ext cx="6065190" cy="4572000"/>
          </a:xfrm>
        </p:spPr>
        <p:txBody>
          <a:bodyPr/>
          <a:lstStyle/>
          <a:p>
            <a:r>
              <a:rPr lang="en-US" dirty="0" smtClean="0"/>
              <a:t>Western-</a:t>
            </a:r>
          </a:p>
          <a:p>
            <a:pPr lvl="1"/>
            <a:r>
              <a:rPr lang="en-US" dirty="0" smtClean="0"/>
              <a:t>Pope gets involved in icon dispute- supports use of icons</a:t>
            </a:r>
          </a:p>
          <a:p>
            <a:pPr lvl="1"/>
            <a:r>
              <a:rPr lang="en-US" dirty="0" smtClean="0"/>
              <a:t>One pope excommunicates (declares an outcast of the church) a Byzantine emperor</a:t>
            </a:r>
          </a:p>
          <a:p>
            <a:pPr lvl="1"/>
            <a:r>
              <a:rPr lang="en-US" dirty="0" smtClean="0"/>
              <a:t>Empress Theodora finally restores icons 100 years after the dispute began</a:t>
            </a:r>
          </a:p>
          <a:p>
            <a:pPr lvl="1"/>
            <a:r>
              <a:rPr lang="en-US" dirty="0" smtClean="0"/>
              <a:t>1054- pope and patriarch excommunicate each other over dispute</a:t>
            </a:r>
            <a:endParaRPr lang="en-US" dirty="0"/>
          </a:p>
        </p:txBody>
      </p:sp>
      <p:pic>
        <p:nvPicPr>
          <p:cNvPr id="4" name="Picture 3"/>
          <p:cNvPicPr>
            <a:picLocks noChangeAspect="1"/>
          </p:cNvPicPr>
          <p:nvPr/>
        </p:nvPicPr>
        <p:blipFill>
          <a:blip r:embed="rId2"/>
          <a:stretch>
            <a:fillRect/>
          </a:stretch>
        </p:blipFill>
        <p:spPr>
          <a:xfrm>
            <a:off x="139477" y="1527048"/>
            <a:ext cx="2718271" cy="3953849"/>
          </a:xfrm>
          <a:prstGeom prst="rect">
            <a:avLst/>
          </a:prstGeom>
        </p:spPr>
      </p:pic>
    </p:spTree>
    <p:extLst>
      <p:ext uri="{BB962C8B-B14F-4D97-AF65-F5344CB8AC3E}">
        <p14:creationId xmlns:p14="http://schemas.microsoft.com/office/powerpoint/2010/main" val="1172228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Church Divides</a:t>
            </a:r>
            <a:endParaRPr lang="en-US" dirty="0"/>
          </a:p>
        </p:txBody>
      </p:sp>
      <p:sp>
        <p:nvSpPr>
          <p:cNvPr id="3" name="Content Placeholder 2"/>
          <p:cNvSpPr>
            <a:spLocks noGrp="1"/>
          </p:cNvSpPr>
          <p:nvPr>
            <p:ph sz="quarter" idx="1"/>
          </p:nvPr>
        </p:nvSpPr>
        <p:spPr>
          <a:xfrm>
            <a:off x="176851" y="1430598"/>
            <a:ext cx="6082068" cy="4572000"/>
          </a:xfrm>
        </p:spPr>
        <p:txBody>
          <a:bodyPr/>
          <a:lstStyle/>
          <a:p>
            <a:r>
              <a:rPr lang="en-US" dirty="0" smtClean="0"/>
              <a:t>Church officially splits</a:t>
            </a:r>
          </a:p>
          <a:p>
            <a:pPr lvl="1"/>
            <a:r>
              <a:rPr lang="en-US" dirty="0" smtClean="0"/>
              <a:t>Roman Catholic Church in the West</a:t>
            </a:r>
          </a:p>
          <a:p>
            <a:pPr lvl="1"/>
            <a:r>
              <a:rPr lang="en-US" dirty="0" smtClean="0"/>
              <a:t>Orthodox Church in the East</a:t>
            </a:r>
          </a:p>
          <a:p>
            <a:pPr lvl="1"/>
            <a:endParaRPr lang="en-US" dirty="0" smtClean="0"/>
          </a:p>
          <a:p>
            <a:r>
              <a:rPr lang="en-US" dirty="0" smtClean="0"/>
              <a:t>Both sides battle for converts</a:t>
            </a:r>
          </a:p>
          <a:p>
            <a:pPr lvl="1"/>
            <a:r>
              <a:rPr lang="en-US" dirty="0" smtClean="0"/>
              <a:t>Saint Methodius and Saint Cyril invent alphabet for Slavic languages- could then read Bible on own</a:t>
            </a:r>
          </a:p>
          <a:p>
            <a:pPr lvl="1"/>
            <a:r>
              <a:rPr lang="en-US" dirty="0" smtClean="0"/>
              <a:t>Slavic languages, including Russian,      now written in Cyrillic alphabet</a:t>
            </a:r>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242842" y="1379807"/>
            <a:ext cx="2744403" cy="2937883"/>
          </a:xfrm>
          <a:prstGeom prst="rect">
            <a:avLst/>
          </a:prstGeom>
        </p:spPr>
      </p:pic>
      <p:pic>
        <p:nvPicPr>
          <p:cNvPr id="5" name="Picture 4"/>
          <p:cNvPicPr>
            <a:picLocks noChangeAspect="1"/>
          </p:cNvPicPr>
          <p:nvPr/>
        </p:nvPicPr>
        <p:blipFill>
          <a:blip r:embed="rId3"/>
          <a:stretch>
            <a:fillRect/>
          </a:stretch>
        </p:blipFill>
        <p:spPr>
          <a:xfrm>
            <a:off x="5884314" y="4381990"/>
            <a:ext cx="3102931" cy="2327199"/>
          </a:xfrm>
          <a:prstGeom prst="rect">
            <a:avLst/>
          </a:prstGeom>
        </p:spPr>
      </p:pic>
    </p:spTree>
    <p:extLst>
      <p:ext uri="{BB962C8B-B14F-4D97-AF65-F5344CB8AC3E}">
        <p14:creationId xmlns:p14="http://schemas.microsoft.com/office/powerpoint/2010/main" val="2145822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the Stage</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The Western Roman Empire crumbled in the fifth century as it was overrun by invading Germanic tribes.  By this time, however, the once great empire had already undergone significant changes.  It had been divided into western and eastern empires, and its capital had moved east from Rome to the Greek city of Byzantium.  The city would become known as Constantinople after the emperor Constantine, who made it the new capital in A.D. 330.  For nearly a thousand years after the collapse of the Western Roman Empire, Byzantium and its flourishing capital would carry on the glory of Rome.</a:t>
            </a:r>
            <a:endParaRPr lang="en-US" dirty="0"/>
          </a:p>
        </p:txBody>
      </p:sp>
    </p:spTree>
    <p:extLst>
      <p:ext uri="{BB962C8B-B14F-4D97-AF65-F5344CB8AC3E}">
        <p14:creationId xmlns:p14="http://schemas.microsoft.com/office/powerpoint/2010/main" val="4050540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Rome in a New Setting</a:t>
            </a:r>
            <a:endParaRPr lang="en-US" dirty="0"/>
          </a:p>
        </p:txBody>
      </p:sp>
      <p:sp>
        <p:nvSpPr>
          <p:cNvPr id="3" name="Content Placeholder 2"/>
          <p:cNvSpPr>
            <a:spLocks noGrp="1"/>
          </p:cNvSpPr>
          <p:nvPr>
            <p:ph sz="quarter" idx="1"/>
          </p:nvPr>
        </p:nvSpPr>
        <p:spPr>
          <a:xfrm>
            <a:off x="301752" y="1527048"/>
            <a:ext cx="6338199" cy="4572000"/>
          </a:xfrm>
        </p:spPr>
        <p:txBody>
          <a:bodyPr/>
          <a:lstStyle/>
          <a:p>
            <a:r>
              <a:rPr lang="en-US" dirty="0" smtClean="0"/>
              <a:t>395- Roman empire divided</a:t>
            </a:r>
          </a:p>
          <a:p>
            <a:r>
              <a:rPr lang="en-US" dirty="0" smtClean="0"/>
              <a:t>527- Justinian takes the throne of Eastern Empire</a:t>
            </a:r>
          </a:p>
          <a:p>
            <a:pPr lvl="1"/>
            <a:r>
              <a:rPr lang="en-US" dirty="0" smtClean="0"/>
              <a:t>Sends Belisarius to defend North Africa from German invasion</a:t>
            </a:r>
          </a:p>
          <a:p>
            <a:pPr lvl="1"/>
            <a:r>
              <a:rPr lang="en-US" dirty="0" smtClean="0"/>
              <a:t>2 years later- Belisarius attacks Rome and took it from the </a:t>
            </a:r>
            <a:r>
              <a:rPr lang="en-US" dirty="0" err="1" smtClean="0"/>
              <a:t>Ostrogoths</a:t>
            </a:r>
            <a:endParaRPr lang="en-US" dirty="0"/>
          </a:p>
          <a:p>
            <a:pPr lvl="1"/>
            <a:r>
              <a:rPr lang="en-US" dirty="0" smtClean="0"/>
              <a:t>Rome changes hands 6 times over next 16 years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057962" y="1379360"/>
            <a:ext cx="1917651" cy="2687617"/>
          </a:xfrm>
          <a:prstGeom prst="rect">
            <a:avLst/>
          </a:prstGeom>
        </p:spPr>
      </p:pic>
      <p:pic>
        <p:nvPicPr>
          <p:cNvPr id="5" name="Picture 4"/>
          <p:cNvPicPr>
            <a:picLocks noChangeAspect="1"/>
          </p:cNvPicPr>
          <p:nvPr/>
        </p:nvPicPr>
        <p:blipFill>
          <a:blip r:embed="rId3"/>
          <a:stretch>
            <a:fillRect/>
          </a:stretch>
        </p:blipFill>
        <p:spPr>
          <a:xfrm>
            <a:off x="7057962" y="4124178"/>
            <a:ext cx="1917651" cy="2537200"/>
          </a:xfrm>
          <a:prstGeom prst="rect">
            <a:avLst/>
          </a:prstGeom>
        </p:spPr>
      </p:pic>
    </p:spTree>
    <p:extLst>
      <p:ext uri="{BB962C8B-B14F-4D97-AF65-F5344CB8AC3E}">
        <p14:creationId xmlns:p14="http://schemas.microsoft.com/office/powerpoint/2010/main" val="4215645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Rome in a New Setting</a:t>
            </a:r>
            <a:endParaRPr lang="en-US" dirty="0"/>
          </a:p>
        </p:txBody>
      </p:sp>
      <p:sp>
        <p:nvSpPr>
          <p:cNvPr id="3" name="Content Placeholder 2"/>
          <p:cNvSpPr>
            <a:spLocks noGrp="1"/>
          </p:cNvSpPr>
          <p:nvPr>
            <p:ph sz="quarter" idx="1"/>
          </p:nvPr>
        </p:nvSpPr>
        <p:spPr>
          <a:xfrm>
            <a:off x="301752" y="1527048"/>
            <a:ext cx="8685494" cy="4572000"/>
          </a:xfrm>
        </p:spPr>
        <p:txBody>
          <a:bodyPr/>
          <a:lstStyle/>
          <a:p>
            <a:r>
              <a:rPr lang="en-US" dirty="0" smtClean="0"/>
              <a:t>Justinian takes over all of Italy and parts of Spain</a:t>
            </a:r>
          </a:p>
          <a:p>
            <a:pPr lvl="1"/>
            <a:r>
              <a:rPr lang="en-US" dirty="0" smtClean="0"/>
              <a:t>Holds all of old Roman Empire</a:t>
            </a:r>
          </a:p>
          <a:p>
            <a:r>
              <a:rPr lang="en-US" dirty="0" smtClean="0"/>
              <a:t>Ruled with absolute power</a:t>
            </a:r>
          </a:p>
          <a:p>
            <a:pPr lvl="1"/>
            <a:r>
              <a:rPr lang="en-US" dirty="0" smtClean="0"/>
              <a:t>Head of state and                                                                          church</a:t>
            </a:r>
          </a:p>
          <a:p>
            <a:pPr lvl="1"/>
            <a:r>
              <a:rPr lang="en-US" dirty="0" smtClean="0"/>
              <a:t>Constant risk- 88                                                                    Byzantine emperors,                                                                            29 die violently</a:t>
            </a:r>
            <a:endParaRPr lang="en-US" dirty="0"/>
          </a:p>
        </p:txBody>
      </p:sp>
      <p:pic>
        <p:nvPicPr>
          <p:cNvPr id="4" name="Picture 3"/>
          <p:cNvPicPr>
            <a:picLocks noChangeAspect="1"/>
          </p:cNvPicPr>
          <p:nvPr/>
        </p:nvPicPr>
        <p:blipFill>
          <a:blip r:embed="rId2"/>
          <a:stretch>
            <a:fillRect/>
          </a:stretch>
        </p:blipFill>
        <p:spPr>
          <a:xfrm>
            <a:off x="3601328" y="3005844"/>
            <a:ext cx="5542671" cy="3852156"/>
          </a:xfrm>
          <a:prstGeom prst="rect">
            <a:avLst/>
          </a:prstGeom>
        </p:spPr>
      </p:pic>
    </p:spTree>
    <p:extLst>
      <p:ext uri="{BB962C8B-B14F-4D97-AF65-F5344CB8AC3E}">
        <p14:creationId xmlns:p14="http://schemas.microsoft.com/office/powerpoint/2010/main" val="2848236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in New Rome</a:t>
            </a:r>
            <a:endParaRPr lang="en-US" dirty="0"/>
          </a:p>
        </p:txBody>
      </p:sp>
      <p:sp>
        <p:nvSpPr>
          <p:cNvPr id="3" name="Content Placeholder 2"/>
          <p:cNvSpPr>
            <a:spLocks noGrp="1"/>
          </p:cNvSpPr>
          <p:nvPr>
            <p:ph sz="quarter" idx="1"/>
          </p:nvPr>
        </p:nvSpPr>
        <p:spPr/>
        <p:txBody>
          <a:bodyPr/>
          <a:lstStyle/>
          <a:p>
            <a:r>
              <a:rPr lang="en-US" dirty="0" smtClean="0"/>
              <a:t>Most spoke Greek instead of Latin</a:t>
            </a:r>
          </a:p>
          <a:p>
            <a:r>
              <a:rPr lang="en-US" dirty="0" smtClean="0"/>
              <a:t>Justinian Code- uniform code of laws, 4 works</a:t>
            </a:r>
          </a:p>
          <a:p>
            <a:pPr lvl="1"/>
            <a:r>
              <a:rPr lang="en-US" dirty="0" smtClean="0"/>
              <a:t>Code- nearly 5,000 Roman laws</a:t>
            </a:r>
          </a:p>
          <a:p>
            <a:pPr lvl="1"/>
            <a:r>
              <a:rPr lang="en-US" dirty="0" smtClean="0"/>
              <a:t>Digest- opinions of Rome’s greatest legal thinkers about laws</a:t>
            </a:r>
          </a:p>
          <a:p>
            <a:pPr lvl="1"/>
            <a:r>
              <a:rPr lang="en-US" dirty="0" smtClean="0"/>
              <a:t>Institutes- textbook telling law students how to use the laws</a:t>
            </a:r>
          </a:p>
          <a:p>
            <a:pPr lvl="1"/>
            <a:r>
              <a:rPr lang="en-US" dirty="0" err="1" smtClean="0"/>
              <a:t>Novellae</a:t>
            </a:r>
            <a:r>
              <a:rPr lang="en-US" dirty="0" smtClean="0"/>
              <a:t>- new laws</a:t>
            </a:r>
          </a:p>
          <a:p>
            <a:r>
              <a:rPr lang="en-US" dirty="0" smtClean="0"/>
              <a:t>Solved legal questions in marriage, slavery, property, inheritance, women’s rights, and criminal justice</a:t>
            </a:r>
            <a:endParaRPr lang="en-US" dirty="0"/>
          </a:p>
        </p:txBody>
      </p:sp>
    </p:spTree>
    <p:extLst>
      <p:ext uri="{BB962C8B-B14F-4D97-AF65-F5344CB8AC3E}">
        <p14:creationId xmlns:p14="http://schemas.microsoft.com/office/powerpoint/2010/main" val="3436442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Imperial Capital</a:t>
            </a:r>
            <a:endParaRPr lang="en-US" dirty="0"/>
          </a:p>
        </p:txBody>
      </p:sp>
      <p:sp>
        <p:nvSpPr>
          <p:cNvPr id="3" name="Content Placeholder 2"/>
          <p:cNvSpPr>
            <a:spLocks noGrp="1"/>
          </p:cNvSpPr>
          <p:nvPr>
            <p:ph sz="quarter" idx="1"/>
          </p:nvPr>
        </p:nvSpPr>
        <p:spPr>
          <a:xfrm>
            <a:off x="128619" y="1527048"/>
            <a:ext cx="8875930" cy="5176230"/>
          </a:xfrm>
        </p:spPr>
        <p:txBody>
          <a:bodyPr/>
          <a:lstStyle/>
          <a:p>
            <a:r>
              <a:rPr lang="en-US" dirty="0" smtClean="0"/>
              <a:t>Launches huge public works program</a:t>
            </a:r>
          </a:p>
          <a:p>
            <a:pPr lvl="1"/>
            <a:r>
              <a:rPr lang="en-US" dirty="0" smtClean="0"/>
              <a:t>Reconstructs fortification walls around Constantinople</a:t>
            </a:r>
          </a:p>
          <a:p>
            <a:pPr lvl="1"/>
            <a:r>
              <a:rPr lang="en-US" dirty="0" err="1" smtClean="0"/>
              <a:t>Hagia</a:t>
            </a:r>
            <a:r>
              <a:rPr lang="en-US" dirty="0" smtClean="0"/>
              <a:t> Sophia- most splendid church in Christian world</a:t>
            </a:r>
          </a:p>
          <a:p>
            <a:pPr lvl="1"/>
            <a:r>
              <a:rPr lang="en-US" dirty="0" smtClean="0"/>
              <a:t>Built baths, aqueducts, law courts, schools and hospitals</a:t>
            </a:r>
          </a:p>
          <a:p>
            <a:pPr lvl="1"/>
            <a:r>
              <a:rPr lang="en-US" dirty="0" smtClean="0"/>
              <a:t>Enlarged palace into vast                                                            complex</a:t>
            </a:r>
          </a:p>
          <a:p>
            <a:r>
              <a:rPr lang="en-US" dirty="0" smtClean="0"/>
              <a:t>Values classical                                                         learning- Greek and                                                        Latin grammar and                                              philosophy</a:t>
            </a:r>
            <a:endParaRPr lang="en-US" dirty="0"/>
          </a:p>
        </p:txBody>
      </p:sp>
      <p:pic>
        <p:nvPicPr>
          <p:cNvPr id="4" name="Picture 3"/>
          <p:cNvPicPr>
            <a:picLocks noChangeAspect="1"/>
          </p:cNvPicPr>
          <p:nvPr/>
        </p:nvPicPr>
        <p:blipFill>
          <a:blip r:embed="rId2"/>
          <a:stretch>
            <a:fillRect/>
          </a:stretch>
        </p:blipFill>
        <p:spPr>
          <a:xfrm>
            <a:off x="3922876" y="3294881"/>
            <a:ext cx="5097750" cy="3392322"/>
          </a:xfrm>
          <a:prstGeom prst="rect">
            <a:avLst/>
          </a:prstGeom>
        </p:spPr>
      </p:pic>
    </p:spTree>
    <p:extLst>
      <p:ext uri="{BB962C8B-B14F-4D97-AF65-F5344CB8AC3E}">
        <p14:creationId xmlns:p14="http://schemas.microsoft.com/office/powerpoint/2010/main" val="1522430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Life in Constantinople</a:t>
            </a:r>
            <a:endParaRPr lang="en-US" dirty="0"/>
          </a:p>
        </p:txBody>
      </p:sp>
      <p:sp>
        <p:nvSpPr>
          <p:cNvPr id="3" name="Content Placeholder 2"/>
          <p:cNvSpPr>
            <a:spLocks noGrp="1"/>
          </p:cNvSpPr>
          <p:nvPr>
            <p:ph sz="quarter" idx="1"/>
          </p:nvPr>
        </p:nvSpPr>
        <p:spPr/>
        <p:txBody>
          <a:bodyPr/>
          <a:lstStyle/>
          <a:p>
            <a:r>
              <a:rPr lang="en-US" dirty="0" smtClean="0"/>
              <a:t>Merchants and food vendors lined main street</a:t>
            </a:r>
          </a:p>
          <a:p>
            <a:endParaRPr lang="en-US" dirty="0" smtClean="0"/>
          </a:p>
          <a:p>
            <a:r>
              <a:rPr lang="en-US" dirty="0" smtClean="0"/>
              <a:t>Acrobats and musicians performed</a:t>
            </a:r>
          </a:p>
          <a:p>
            <a:endParaRPr lang="en-US" dirty="0" smtClean="0"/>
          </a:p>
          <a:p>
            <a:r>
              <a:rPr lang="en-US" dirty="0" smtClean="0"/>
              <a:t>Hippodrome- </a:t>
            </a:r>
          </a:p>
          <a:p>
            <a:pPr lvl="1"/>
            <a:r>
              <a:rPr lang="en-US" dirty="0" smtClean="0"/>
              <a:t>Held 60,000</a:t>
            </a:r>
          </a:p>
          <a:p>
            <a:pPr lvl="1"/>
            <a:r>
              <a:rPr lang="en-US" dirty="0"/>
              <a:t>H</a:t>
            </a:r>
            <a:r>
              <a:rPr lang="en-US" dirty="0" smtClean="0"/>
              <a:t>ad chariot races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228346" y="3126627"/>
            <a:ext cx="4782263" cy="3586697"/>
          </a:xfrm>
          <a:prstGeom prst="rect">
            <a:avLst/>
          </a:prstGeom>
        </p:spPr>
      </p:pic>
    </p:spTree>
    <p:extLst>
      <p:ext uri="{BB962C8B-B14F-4D97-AF65-F5344CB8AC3E}">
        <p14:creationId xmlns:p14="http://schemas.microsoft.com/office/powerpoint/2010/main" val="1698340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Empire Falls</a:t>
            </a:r>
            <a:endParaRPr lang="en-US" dirty="0"/>
          </a:p>
        </p:txBody>
      </p:sp>
      <p:sp>
        <p:nvSpPr>
          <p:cNvPr id="3" name="Content Placeholder 2"/>
          <p:cNvSpPr>
            <a:spLocks noGrp="1"/>
          </p:cNvSpPr>
          <p:nvPr>
            <p:ph sz="quarter" idx="1"/>
          </p:nvPr>
        </p:nvSpPr>
        <p:spPr>
          <a:xfrm>
            <a:off x="192927" y="1391675"/>
            <a:ext cx="8831357" cy="4957953"/>
          </a:xfrm>
        </p:spPr>
        <p:txBody>
          <a:bodyPr>
            <a:normAutofit fontScale="92500" lnSpcReduction="10000"/>
          </a:bodyPr>
          <a:lstStyle/>
          <a:p>
            <a:r>
              <a:rPr lang="en-US" dirty="0" smtClean="0"/>
              <a:t>The Plague of Justinian</a:t>
            </a:r>
          </a:p>
          <a:p>
            <a:pPr lvl="1"/>
            <a:r>
              <a:rPr lang="en-US" dirty="0" smtClean="0"/>
              <a:t>Similar to bubonic plague</a:t>
            </a:r>
          </a:p>
          <a:p>
            <a:pPr lvl="1"/>
            <a:r>
              <a:rPr lang="en-US" dirty="0" smtClean="0"/>
              <a:t>Arrived from India on ships                                                                   infested with rats</a:t>
            </a:r>
          </a:p>
          <a:p>
            <a:pPr lvl="1"/>
            <a:r>
              <a:rPr lang="en-US" dirty="0" smtClean="0"/>
              <a:t>10,000 people die every day in 542</a:t>
            </a:r>
          </a:p>
          <a:p>
            <a:pPr lvl="1"/>
            <a:r>
              <a:rPr lang="en-US" dirty="0" smtClean="0"/>
              <a:t>Continued breakouts until 700</a:t>
            </a:r>
          </a:p>
          <a:p>
            <a:r>
              <a:rPr lang="en-US" dirty="0"/>
              <a:t>565- Justinian dies</a:t>
            </a:r>
          </a:p>
          <a:p>
            <a:pPr lvl="1"/>
            <a:r>
              <a:rPr lang="en-US" dirty="0"/>
              <a:t>Riots, religious quarrels, foreign </a:t>
            </a:r>
            <a:r>
              <a:rPr lang="en-US" dirty="0" smtClean="0"/>
              <a:t>conflicts</a:t>
            </a:r>
          </a:p>
          <a:p>
            <a:r>
              <a:rPr lang="en-US" dirty="0" smtClean="0"/>
              <a:t>Attacks</a:t>
            </a:r>
          </a:p>
          <a:p>
            <a:pPr lvl="1"/>
            <a:r>
              <a:rPr lang="en-US" dirty="0" err="1" smtClean="0"/>
              <a:t>Lombards</a:t>
            </a:r>
            <a:r>
              <a:rPr lang="en-US" dirty="0" smtClean="0"/>
              <a:t> in west; </a:t>
            </a:r>
            <a:r>
              <a:rPr lang="en-US" dirty="0" err="1" smtClean="0"/>
              <a:t>Avars</a:t>
            </a:r>
            <a:r>
              <a:rPr lang="en-US" dirty="0" smtClean="0"/>
              <a:t>, Slavs and </a:t>
            </a:r>
            <a:r>
              <a:rPr lang="en-US" dirty="0" err="1" smtClean="0"/>
              <a:t>Bulgars</a:t>
            </a:r>
            <a:r>
              <a:rPr lang="en-US" dirty="0" smtClean="0"/>
              <a:t> in north; Sassanid Persians in east</a:t>
            </a:r>
          </a:p>
          <a:p>
            <a:pPr lvl="1"/>
            <a:r>
              <a:rPr lang="en-US" dirty="0" smtClean="0"/>
              <a:t>Hold on by using bribes, diplomacy, political marriages and military power</a:t>
            </a:r>
          </a:p>
          <a:p>
            <a:pPr lvl="1"/>
            <a:r>
              <a:rPr lang="en-US" dirty="0" smtClean="0"/>
              <a:t>Falls to Ottoman Turks in 1453</a:t>
            </a:r>
            <a:endParaRPr lang="en-US" dirty="0"/>
          </a:p>
          <a:p>
            <a:pPr lvl="1"/>
            <a:endParaRPr lang="en-US" dirty="0"/>
          </a:p>
        </p:txBody>
      </p:sp>
      <p:pic>
        <p:nvPicPr>
          <p:cNvPr id="6" name="Picture 5"/>
          <p:cNvPicPr>
            <a:picLocks noChangeAspect="1"/>
          </p:cNvPicPr>
          <p:nvPr/>
        </p:nvPicPr>
        <p:blipFill>
          <a:blip r:embed="rId2"/>
          <a:stretch>
            <a:fillRect/>
          </a:stretch>
        </p:blipFill>
        <p:spPr>
          <a:xfrm>
            <a:off x="5000060" y="1391676"/>
            <a:ext cx="3992071" cy="2441054"/>
          </a:xfrm>
          <a:prstGeom prst="rect">
            <a:avLst/>
          </a:prstGeom>
        </p:spPr>
      </p:pic>
    </p:spTree>
    <p:extLst>
      <p:ext uri="{BB962C8B-B14F-4D97-AF65-F5344CB8AC3E}">
        <p14:creationId xmlns:p14="http://schemas.microsoft.com/office/powerpoint/2010/main" val="3858976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Church Divides</a:t>
            </a:r>
            <a:endParaRPr lang="en-US" dirty="0"/>
          </a:p>
        </p:txBody>
      </p:sp>
      <p:sp>
        <p:nvSpPr>
          <p:cNvPr id="3" name="Content Placeholder 2"/>
          <p:cNvSpPr>
            <a:spLocks noGrp="1"/>
          </p:cNvSpPr>
          <p:nvPr>
            <p:ph sz="quarter" idx="1"/>
          </p:nvPr>
        </p:nvSpPr>
        <p:spPr>
          <a:xfrm>
            <a:off x="301752" y="1591348"/>
            <a:ext cx="6155624" cy="4572000"/>
          </a:xfrm>
        </p:spPr>
        <p:txBody>
          <a:bodyPr/>
          <a:lstStyle/>
          <a:p>
            <a:r>
              <a:rPr lang="en-US" dirty="0" smtClean="0"/>
              <a:t>Develops differently in east and west- huge empire</a:t>
            </a:r>
          </a:p>
          <a:p>
            <a:r>
              <a:rPr lang="en-US" dirty="0" smtClean="0"/>
              <a:t>Eastern-</a:t>
            </a:r>
          </a:p>
          <a:p>
            <a:pPr lvl="1"/>
            <a:r>
              <a:rPr lang="en-US" dirty="0" smtClean="0"/>
              <a:t>Saint Basil- writes how monks and Christians should behave</a:t>
            </a:r>
          </a:p>
          <a:p>
            <a:pPr lvl="1"/>
            <a:r>
              <a:rPr lang="en-US" dirty="0" smtClean="0"/>
              <a:t>Emperor Leo III banned use of icons- religious images used to Eastern Christians to aid their devotions</a:t>
            </a:r>
          </a:p>
          <a:p>
            <a:pPr lvl="1"/>
            <a:r>
              <a:rPr lang="en-US" dirty="0" smtClean="0"/>
              <a:t>Leads to riots and clergy rebellions</a:t>
            </a:r>
            <a:endParaRPr lang="en-US" dirty="0"/>
          </a:p>
        </p:txBody>
      </p:sp>
      <p:pic>
        <p:nvPicPr>
          <p:cNvPr id="4" name="Picture 3"/>
          <p:cNvPicPr>
            <a:picLocks noChangeAspect="1"/>
          </p:cNvPicPr>
          <p:nvPr/>
        </p:nvPicPr>
        <p:blipFill>
          <a:blip r:embed="rId2"/>
          <a:stretch>
            <a:fillRect/>
          </a:stretch>
        </p:blipFill>
        <p:spPr>
          <a:xfrm>
            <a:off x="6859191" y="1527048"/>
            <a:ext cx="2153342" cy="2940851"/>
          </a:xfrm>
          <a:prstGeom prst="rect">
            <a:avLst/>
          </a:prstGeom>
        </p:spPr>
      </p:pic>
      <p:pic>
        <p:nvPicPr>
          <p:cNvPr id="5" name="Picture 4"/>
          <p:cNvPicPr>
            <a:picLocks noChangeAspect="1"/>
          </p:cNvPicPr>
          <p:nvPr/>
        </p:nvPicPr>
        <p:blipFill>
          <a:blip r:embed="rId3"/>
          <a:stretch>
            <a:fillRect/>
          </a:stretch>
        </p:blipFill>
        <p:spPr>
          <a:xfrm>
            <a:off x="6859191" y="4540170"/>
            <a:ext cx="2153341" cy="2189230"/>
          </a:xfrm>
          <a:prstGeom prst="rect">
            <a:avLst/>
          </a:prstGeom>
        </p:spPr>
      </p:pic>
    </p:spTree>
    <p:extLst>
      <p:ext uri="{BB962C8B-B14F-4D97-AF65-F5344CB8AC3E}">
        <p14:creationId xmlns:p14="http://schemas.microsoft.com/office/powerpoint/2010/main" val="26048699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120</TotalTime>
  <Words>573</Words>
  <Application>Microsoft Macintosh PowerPoint</Application>
  <PresentationFormat>On-screen Show (4:3)</PresentationFormat>
  <Paragraphs>70</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Civic</vt:lpstr>
      <vt:lpstr>The Byzantine Empire</vt:lpstr>
      <vt:lpstr>Setting the Stage</vt:lpstr>
      <vt:lpstr>A New Rome in a New Setting</vt:lpstr>
      <vt:lpstr>A New Rome in a New Setting</vt:lpstr>
      <vt:lpstr>Life in New Rome</vt:lpstr>
      <vt:lpstr>The Imperial Capital</vt:lpstr>
      <vt:lpstr>Life in Constantinople</vt:lpstr>
      <vt:lpstr>The Empire Falls</vt:lpstr>
      <vt:lpstr>The Church Divides</vt:lpstr>
      <vt:lpstr>The Church Divides</vt:lpstr>
      <vt:lpstr>The Church Divides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Byzantine Empire</dc:title>
  <dc:creator>Greg Sederberg</dc:creator>
  <cp:lastModifiedBy>Greg Sederberg</cp:lastModifiedBy>
  <cp:revision>20</cp:revision>
  <dcterms:created xsi:type="dcterms:W3CDTF">2015-06-01T14:53:40Z</dcterms:created>
  <dcterms:modified xsi:type="dcterms:W3CDTF">2015-09-18T18:04:04Z</dcterms:modified>
</cp:coreProperties>
</file>