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8/10/15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Hijrah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Followers were attacked</a:t>
            </a:r>
          </a:p>
          <a:p>
            <a:pPr lvl="1"/>
            <a:r>
              <a:rPr lang="en-US" dirty="0" smtClean="0"/>
              <a:t>Leaves Mecca in 622 for </a:t>
            </a:r>
            <a:r>
              <a:rPr lang="en-US" dirty="0" err="1" smtClean="0"/>
              <a:t>Yathrib</a:t>
            </a:r>
            <a:r>
              <a:rPr lang="en-US" dirty="0" smtClean="0"/>
              <a:t>- 200 miles north</a:t>
            </a:r>
          </a:p>
          <a:p>
            <a:r>
              <a:rPr lang="en-US" dirty="0" err="1" smtClean="0"/>
              <a:t>Hijrah</a:t>
            </a:r>
            <a:r>
              <a:rPr lang="en-US" dirty="0" smtClean="0"/>
              <a:t>- migration from Mecca to </a:t>
            </a:r>
            <a:r>
              <a:rPr lang="en-US" dirty="0" err="1" smtClean="0"/>
              <a:t>Yathrib</a:t>
            </a:r>
            <a:r>
              <a:rPr lang="en-US" dirty="0" smtClean="0"/>
              <a:t> (later named Medina)</a:t>
            </a:r>
          </a:p>
          <a:p>
            <a:pPr lvl="1"/>
            <a:r>
              <a:rPr lang="en-US" dirty="0" smtClean="0"/>
              <a:t>Marks turning point for Muhammad</a:t>
            </a:r>
          </a:p>
          <a:p>
            <a:pPr lvl="1"/>
            <a:r>
              <a:rPr lang="en-US" dirty="0" smtClean="0"/>
              <a:t>Attracts many devoted followers</a:t>
            </a:r>
          </a:p>
          <a:p>
            <a:pPr lvl="1"/>
            <a:r>
              <a:rPr lang="en-US" dirty="0" smtClean="0"/>
              <a:t>Becomes political leader and military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9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11" y="1600200"/>
            <a:ext cx="491488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630- returns with 10,000 followers</a:t>
            </a:r>
          </a:p>
          <a:p>
            <a:pPr lvl="1"/>
            <a:r>
              <a:rPr lang="en-US" dirty="0" smtClean="0"/>
              <a:t>Mecca’s leaders surrender</a:t>
            </a:r>
          </a:p>
          <a:p>
            <a:pPr lvl="1"/>
            <a:r>
              <a:rPr lang="en-US" dirty="0" smtClean="0"/>
              <a:t>Destroys idols in the </a:t>
            </a:r>
            <a:r>
              <a:rPr lang="en-US" dirty="0" err="1" smtClean="0"/>
              <a:t>Ka’aba</a:t>
            </a:r>
            <a:r>
              <a:rPr lang="en-US" dirty="0" smtClean="0"/>
              <a:t> and has call to prayer from its roof</a:t>
            </a:r>
          </a:p>
          <a:p>
            <a:r>
              <a:rPr lang="en-US" dirty="0" smtClean="0"/>
              <a:t>Many convert and join </a:t>
            </a:r>
            <a:r>
              <a:rPr lang="en-US" dirty="0" err="1" smtClean="0"/>
              <a:t>umma</a:t>
            </a:r>
            <a:r>
              <a:rPr lang="en-US" dirty="0" smtClean="0"/>
              <a:t>- Muslim religious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49" y="1779280"/>
            <a:ext cx="3984862" cy="34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Dies 2 years later</a:t>
            </a:r>
          </a:p>
          <a:p>
            <a:r>
              <a:rPr lang="en-US" dirty="0" smtClean="0"/>
              <a:t>Made huge strides in unifying Arabian Peninsula under Islam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50" y="3478800"/>
            <a:ext cx="6626500" cy="28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God- Allah</a:t>
            </a:r>
          </a:p>
          <a:p>
            <a:r>
              <a:rPr lang="en-US" dirty="0" smtClean="0"/>
              <a:t>There is good and evil</a:t>
            </a:r>
          </a:p>
          <a:p>
            <a:pPr lvl="1"/>
            <a:r>
              <a:rPr lang="en-US" dirty="0" smtClean="0"/>
              <a:t>Each person is responsible for his/her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47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Five Pillars of Islam- all believers have to carry out five duties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0849"/>
            <a:ext cx="9144000" cy="3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Faith- “There is no God but Allah, and Muhammad is the Messenger of Allah.”</a:t>
            </a:r>
          </a:p>
        </p:txBody>
      </p:sp>
    </p:spTree>
    <p:extLst>
      <p:ext uri="{BB962C8B-B14F-4D97-AF65-F5344CB8AC3E}">
        <p14:creationId xmlns:p14="http://schemas.microsoft.com/office/powerpoint/2010/main" val="291301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Prayer- 5 times a day, face Mecca and pray</a:t>
            </a:r>
          </a:p>
          <a:p>
            <a:pPr lvl="1"/>
            <a:r>
              <a:rPr lang="en-US" dirty="0"/>
              <a:t>Mosque- Islamic house of worship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93" y="3422650"/>
            <a:ext cx="381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6951" y="3422651"/>
            <a:ext cx="426861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Alms- money to the poor (religious tax)</a:t>
            </a:r>
          </a:p>
        </p:txBody>
      </p:sp>
    </p:spTree>
    <p:extLst>
      <p:ext uri="{BB962C8B-B14F-4D97-AF65-F5344CB8AC3E}">
        <p14:creationId xmlns:p14="http://schemas.microsoft.com/office/powerpoint/2010/main" val="369371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07073" cy="4525963"/>
          </a:xfrm>
        </p:spPr>
        <p:txBody>
          <a:bodyPr>
            <a:normAutofit/>
          </a:bodyPr>
          <a:lstStyle/>
          <a:p>
            <a:r>
              <a:rPr lang="en-US" dirty="0"/>
              <a:t>Fasting- holy month of </a:t>
            </a:r>
            <a:r>
              <a:rPr lang="en-US" dirty="0" smtClean="0"/>
              <a:t>                           Ramadan</a:t>
            </a:r>
            <a:r>
              <a:rPr lang="en-US" dirty="0"/>
              <a:t>, fast between </a:t>
            </a:r>
            <a:r>
              <a:rPr lang="en-US" dirty="0" smtClean="0"/>
              <a:t>                                dawn </a:t>
            </a:r>
            <a:r>
              <a:rPr lang="en-US" dirty="0"/>
              <a:t>and </a:t>
            </a:r>
            <a:r>
              <a:rPr lang="en-US" dirty="0" smtClean="0"/>
              <a:t>sunset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Eat simple meal at end of                                          day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remind Muslims that spiritual needs are greater than physical needs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106" y="1725692"/>
            <a:ext cx="4325967" cy="28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0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and Practices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7160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Pilgrimage- all who are physically and financially able perform the hajj- pilgrimage to Mecca at least once</a:t>
            </a:r>
          </a:p>
          <a:p>
            <a:pPr lvl="1"/>
            <a:r>
              <a:rPr lang="en-US" dirty="0" smtClean="0"/>
              <a:t>Wear identical garments so they all stand as equals before Allah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667" y="3714325"/>
            <a:ext cx="4542491" cy="30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2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cultures of the Arabian Peninsula were in constant contact with one another for centuries.  Southwest Asia (often referred to as the Middle East) was a bridge between Africa, Asia and Europe, where goods were traded and new ideas were shared.  One set of shared ideas would become a powerful force for change in the world- the religion of Islam.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5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Way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Forbidden to eat pork or to drink alcohol</a:t>
            </a:r>
          </a:p>
          <a:p>
            <a:r>
              <a:rPr lang="en-US" dirty="0" smtClean="0"/>
              <a:t>Friday afternoons = communal worship</a:t>
            </a:r>
          </a:p>
          <a:p>
            <a:r>
              <a:rPr lang="en-US" dirty="0" smtClean="0"/>
              <a:t>No priests or central religious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9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Qur’an- holy book of Muslims, records Muhammad’s revelations</a:t>
            </a:r>
          </a:p>
          <a:p>
            <a:pPr lvl="1"/>
            <a:r>
              <a:rPr lang="en-US" dirty="0" smtClean="0"/>
              <a:t>Written in Arabic</a:t>
            </a:r>
          </a:p>
          <a:p>
            <a:r>
              <a:rPr lang="en-US" dirty="0" err="1" smtClean="0"/>
              <a:t>Sunna</a:t>
            </a:r>
            <a:r>
              <a:rPr lang="en-US" dirty="0" smtClean="0"/>
              <a:t>- Muhammad’s example- best model for proper living</a:t>
            </a:r>
          </a:p>
          <a:p>
            <a:r>
              <a:rPr lang="en-US" dirty="0" err="1" smtClean="0"/>
              <a:t>Shari’a</a:t>
            </a:r>
            <a:r>
              <a:rPr lang="en-US" dirty="0" smtClean="0"/>
              <a:t>- body of law encompassing </a:t>
            </a:r>
            <a:r>
              <a:rPr lang="en-US" dirty="0" err="1" smtClean="0"/>
              <a:t>Sunna</a:t>
            </a:r>
            <a:r>
              <a:rPr lang="en-US" dirty="0" smtClean="0"/>
              <a:t> and the Qur’an</a:t>
            </a:r>
          </a:p>
          <a:p>
            <a:pPr lvl="1"/>
            <a:r>
              <a:rPr lang="en-US" dirty="0" smtClean="0"/>
              <a:t>Regulates family life, moral conduct,  business and community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75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to Judaism and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Muslims, Allah is same God as in Christianity and Judaism</a:t>
            </a:r>
          </a:p>
          <a:p>
            <a:r>
              <a:rPr lang="en-US" dirty="0" smtClean="0"/>
              <a:t>View Jesus as prophet, not the Son of God</a:t>
            </a:r>
          </a:p>
          <a:p>
            <a:r>
              <a:rPr lang="en-US" dirty="0" smtClean="0"/>
              <a:t>Qur’an similar in significance to Torah and New Testament</a:t>
            </a:r>
          </a:p>
          <a:p>
            <a:pPr lvl="1"/>
            <a:r>
              <a:rPr lang="en-US" dirty="0" smtClean="0"/>
              <a:t>See Qur’an as final book- perfects eh earlier revelations</a:t>
            </a:r>
          </a:p>
          <a:p>
            <a:r>
              <a:rPr lang="en-US" dirty="0" smtClean="0"/>
              <a:t>All believe in heaven, hell and day of judgment</a:t>
            </a:r>
          </a:p>
          <a:p>
            <a:r>
              <a:rPr lang="en-US" dirty="0" smtClean="0"/>
              <a:t>All trace ancestry to Abraham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1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Deserts, Towns and Trade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7" y="1600200"/>
            <a:ext cx="8629103" cy="4525963"/>
          </a:xfrm>
        </p:spPr>
        <p:txBody>
          <a:bodyPr/>
          <a:lstStyle/>
          <a:p>
            <a:r>
              <a:rPr lang="en-US" dirty="0" smtClean="0"/>
              <a:t>The Arabian Peninsula- crossroads of major trade routes</a:t>
            </a:r>
          </a:p>
          <a:p>
            <a:r>
              <a:rPr lang="en-US" dirty="0" smtClean="0"/>
              <a:t>Mainly desert setting</a:t>
            </a:r>
          </a:p>
          <a:p>
            <a:r>
              <a:rPr lang="en-US" dirty="0" smtClean="0"/>
              <a:t>Nomads called Bedouins organized into clans</a:t>
            </a:r>
          </a:p>
          <a:p>
            <a:r>
              <a:rPr lang="en-US" dirty="0" smtClean="0"/>
              <a:t>In oases areas,                                         market towns                                               grew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828" y="3759016"/>
            <a:ext cx="4851835" cy="28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Crossroads of Trade and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5" y="1339720"/>
            <a:ext cx="9013749" cy="4525963"/>
          </a:xfrm>
        </p:spPr>
        <p:txBody>
          <a:bodyPr/>
          <a:lstStyle/>
          <a:p>
            <a:r>
              <a:rPr lang="en-US" dirty="0" smtClean="0"/>
              <a:t>Early 600s- trade routes connect Arabia to ocean and land routes</a:t>
            </a:r>
          </a:p>
          <a:p>
            <a:pPr lvl="1"/>
            <a:r>
              <a:rPr lang="en-US" dirty="0" smtClean="0"/>
              <a:t>Byzantines and Persian empires to north, Silk Roads to east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162" y="3260497"/>
            <a:ext cx="4379676" cy="34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44001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Certain holy months,                                     groups stopped to                                        worship at ancient                                          shrine in city of </a:t>
            </a:r>
            <a:r>
              <a:rPr lang="en-US" dirty="0" err="1" smtClean="0"/>
              <a:t>Ka’aba</a:t>
            </a:r>
            <a:endParaRPr lang="en-US" dirty="0" smtClean="0"/>
          </a:p>
          <a:p>
            <a:pPr lvl="1"/>
            <a:r>
              <a:rPr lang="en-US" dirty="0" smtClean="0"/>
              <a:t>Associated with Abraham-                                    Hebrew prophet</a:t>
            </a:r>
          </a:p>
          <a:p>
            <a:pPr lvl="1"/>
            <a:r>
              <a:rPr lang="en-US" dirty="0" smtClean="0"/>
              <a:t>Over time, became associated with over 360 idols from many tribes</a:t>
            </a:r>
          </a:p>
          <a:p>
            <a:pPr lvl="1"/>
            <a:r>
              <a:rPr lang="en-US" dirty="0" smtClean="0"/>
              <a:t>Belief in Allah- the one God in Arabic</a:t>
            </a:r>
          </a:p>
          <a:p>
            <a:r>
              <a:rPr lang="en-US" dirty="0" smtClean="0"/>
              <a:t>In mixed religious environment, Muhammad was born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81" y="1692532"/>
            <a:ext cx="3983265" cy="265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4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Prophet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96" y="1600200"/>
            <a:ext cx="5094874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Born 570 A.D.</a:t>
            </a:r>
          </a:p>
          <a:p>
            <a:r>
              <a:rPr lang="en-US" dirty="0" smtClean="0"/>
              <a:t>Orphaned at 6 years- raised by grandfather and uncle</a:t>
            </a:r>
          </a:p>
          <a:p>
            <a:r>
              <a:rPr lang="en-US" dirty="0" smtClean="0"/>
              <a:t>Little schooling</a:t>
            </a:r>
          </a:p>
          <a:p>
            <a:r>
              <a:rPr lang="en-US" dirty="0" smtClean="0"/>
              <a:t>At 25, becomes trader and business manager for </a:t>
            </a:r>
            <a:r>
              <a:rPr lang="en-US" dirty="0" err="1" smtClean="0"/>
              <a:t>Khadijah</a:t>
            </a:r>
            <a:endParaRPr lang="en-US" dirty="0" smtClean="0"/>
          </a:p>
          <a:p>
            <a:pPr lvl="1"/>
            <a:r>
              <a:rPr lang="en-US" dirty="0" smtClean="0"/>
              <a:t>Wealthy businesswoman</a:t>
            </a:r>
          </a:p>
          <a:p>
            <a:pPr lvl="1"/>
            <a:r>
              <a:rPr lang="en-US" dirty="0" smtClean="0"/>
              <a:t>Later marry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69" y="1600200"/>
            <a:ext cx="37084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Prophet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57" y="1600200"/>
            <a:ext cx="7713143" cy="4525963"/>
          </a:xfrm>
        </p:spPr>
        <p:txBody>
          <a:bodyPr/>
          <a:lstStyle/>
          <a:p>
            <a:r>
              <a:rPr lang="en-US" dirty="0" smtClean="0"/>
              <a:t>Takes interest in religion</a:t>
            </a:r>
          </a:p>
          <a:p>
            <a:endParaRPr lang="en-US" dirty="0" smtClean="0"/>
          </a:p>
          <a:p>
            <a:r>
              <a:rPr lang="en-US" dirty="0" smtClean="0"/>
              <a:t>40- a voice calls him                           while meditating in a                            cave outside Mecca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Voice was of angel Gabriel</a:t>
            </a:r>
          </a:p>
          <a:p>
            <a:pPr lvl="1"/>
            <a:r>
              <a:rPr lang="en-US" dirty="0" smtClean="0"/>
              <a:t>Told Muhammad he was a messenger of Allah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370" y="1763001"/>
            <a:ext cx="3868850" cy="29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Prophet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teaching that Allah was the one and only God</a:t>
            </a:r>
          </a:p>
          <a:p>
            <a:pPr lvl="1"/>
            <a:r>
              <a:rPr lang="en-US" dirty="0" smtClean="0"/>
              <a:t>Must abandon all other gods</a:t>
            </a:r>
          </a:p>
          <a:p>
            <a:r>
              <a:rPr lang="en-US" dirty="0" smtClean="0"/>
              <a:t>Islam- submission to the will of Allah</a:t>
            </a:r>
          </a:p>
          <a:p>
            <a:r>
              <a:rPr lang="en-US" dirty="0" smtClean="0"/>
              <a:t>Muslim- one who has submitted</a:t>
            </a:r>
          </a:p>
        </p:txBody>
      </p:sp>
    </p:spTree>
    <p:extLst>
      <p:ext uri="{BB962C8B-B14F-4D97-AF65-F5344CB8AC3E}">
        <p14:creationId xmlns:p14="http://schemas.microsoft.com/office/powerpoint/2010/main" val="294846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Prophet Muhammad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9960"/>
            <a:ext cx="9144000" cy="4525963"/>
          </a:xfrm>
        </p:spPr>
        <p:txBody>
          <a:bodyPr/>
          <a:lstStyle/>
          <a:p>
            <a:r>
              <a:rPr lang="en-US" dirty="0" smtClean="0"/>
              <a:t>613- begins to preach publicly</a:t>
            </a:r>
          </a:p>
          <a:p>
            <a:r>
              <a:rPr lang="en-US" dirty="0" smtClean="0"/>
              <a:t>Met with hostility</a:t>
            </a:r>
          </a:p>
          <a:p>
            <a:pPr lvl="1"/>
            <a:r>
              <a:rPr lang="en-US" dirty="0" smtClean="0"/>
              <a:t>Thought it would lead to neglect of traditional gods and Mecca would lose it’s spot as pilgrimage center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662" y="3614187"/>
            <a:ext cx="5102234" cy="306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7357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97</TotalTime>
  <Words>709</Words>
  <Application>Microsoft Macintosh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The Rise of Islam</vt:lpstr>
      <vt:lpstr>Setting the Stage</vt:lpstr>
      <vt:lpstr>Deserts, Towns and Trade Routes</vt:lpstr>
      <vt:lpstr>Crossroads of Trade and Ideas</vt:lpstr>
      <vt:lpstr>Mecca</vt:lpstr>
      <vt:lpstr>The Prophet Muhammad</vt:lpstr>
      <vt:lpstr>The Prophet Muhammad</vt:lpstr>
      <vt:lpstr>The Prophet Muhammad</vt:lpstr>
      <vt:lpstr>The Prophet Muhammad</vt:lpstr>
      <vt:lpstr>The Hijrah</vt:lpstr>
      <vt:lpstr>Return to Mecca</vt:lpstr>
      <vt:lpstr>Death of Muhammad</vt:lpstr>
      <vt:lpstr>Beliefs and Practices of Islam</vt:lpstr>
      <vt:lpstr>Beliefs and Practices of Islam</vt:lpstr>
      <vt:lpstr>Beliefs and Practices of Islam</vt:lpstr>
      <vt:lpstr>Beliefs and Practices of Islam</vt:lpstr>
      <vt:lpstr>Beliefs and Practices of Islam</vt:lpstr>
      <vt:lpstr>Beliefs and Practices of Islam</vt:lpstr>
      <vt:lpstr>Beliefs and Practices of Islam</vt:lpstr>
      <vt:lpstr>A Way of Life</vt:lpstr>
      <vt:lpstr>Sources of Authority</vt:lpstr>
      <vt:lpstr>Links to Judaism and Christianity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Islam</dc:title>
  <dc:creator>Greg Sederberg</dc:creator>
  <cp:lastModifiedBy>Greg Sederberg</cp:lastModifiedBy>
  <cp:revision>26</cp:revision>
  <dcterms:created xsi:type="dcterms:W3CDTF">2015-05-18T14:50:35Z</dcterms:created>
  <dcterms:modified xsi:type="dcterms:W3CDTF">2015-08-10T22:50:53Z</dcterms:modified>
</cp:coreProperties>
</file>