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73"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4/24/16</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4/24/16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Scientific Revolution</a:t>
            </a:r>
            <a:endParaRPr lang="en-US" dirty="0"/>
          </a:p>
        </p:txBody>
      </p:sp>
    </p:spTree>
    <p:extLst>
      <p:ext uri="{BB962C8B-B14F-4D97-AF65-F5344CB8AC3E}">
        <p14:creationId xmlns:p14="http://schemas.microsoft.com/office/powerpoint/2010/main" val="285999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75775"/>
            <a:ext cx="8229600" cy="4572000"/>
          </a:xfrm>
        </p:spPr>
        <p:txBody>
          <a:bodyPr/>
          <a:lstStyle/>
          <a:p>
            <a:r>
              <a:rPr lang="en-US" dirty="0" smtClean="0"/>
              <a:t>Logical procedure for gathering and testing ideas</a:t>
            </a:r>
          </a:p>
          <a:p>
            <a:pPr lvl="1"/>
            <a:r>
              <a:rPr lang="en-US" dirty="0" smtClean="0"/>
              <a:t>Problem or question from an observation</a:t>
            </a:r>
          </a:p>
          <a:p>
            <a:pPr lvl="1"/>
            <a:r>
              <a:rPr lang="en-US" dirty="0" smtClean="0"/>
              <a:t>Form a hypothesis (unproved assumption)</a:t>
            </a:r>
          </a:p>
          <a:p>
            <a:pPr lvl="1"/>
            <a:r>
              <a:rPr lang="en-US" dirty="0" smtClean="0"/>
              <a:t>Test hypothesis</a:t>
            </a:r>
          </a:p>
          <a:p>
            <a:pPr lvl="1"/>
            <a:r>
              <a:rPr lang="en-US" dirty="0" smtClean="0"/>
              <a:t>Analyze and interpret data to form a conclusion</a:t>
            </a:r>
            <a:endParaRPr lang="en-US" dirty="0"/>
          </a:p>
        </p:txBody>
      </p:sp>
      <p:sp>
        <p:nvSpPr>
          <p:cNvPr id="3" name="Title 2"/>
          <p:cNvSpPr>
            <a:spLocks noGrp="1"/>
          </p:cNvSpPr>
          <p:nvPr>
            <p:ph type="title"/>
          </p:nvPr>
        </p:nvSpPr>
        <p:spPr/>
        <p:txBody>
          <a:bodyPr/>
          <a:lstStyle/>
          <a:p>
            <a:r>
              <a:rPr lang="en-US" dirty="0" smtClean="0"/>
              <a:t>The Scientific Method</a:t>
            </a:r>
            <a:endParaRPr lang="en-US" dirty="0"/>
          </a:p>
        </p:txBody>
      </p:sp>
      <p:pic>
        <p:nvPicPr>
          <p:cNvPr id="4" name="Picture 3"/>
          <p:cNvPicPr>
            <a:picLocks noChangeAspect="1"/>
          </p:cNvPicPr>
          <p:nvPr/>
        </p:nvPicPr>
        <p:blipFill>
          <a:blip r:embed="rId2"/>
          <a:stretch>
            <a:fillRect/>
          </a:stretch>
        </p:blipFill>
        <p:spPr>
          <a:xfrm>
            <a:off x="1942430" y="3693399"/>
            <a:ext cx="5259140" cy="3050301"/>
          </a:xfrm>
          <a:prstGeom prst="rect">
            <a:avLst/>
          </a:prstGeom>
        </p:spPr>
      </p:pic>
    </p:spTree>
    <p:extLst>
      <p:ext uri="{BB962C8B-B14F-4D97-AF65-F5344CB8AC3E}">
        <p14:creationId xmlns:p14="http://schemas.microsoft.com/office/powerpoint/2010/main" val="3741380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394" y="1371600"/>
            <a:ext cx="6286248" cy="5331678"/>
          </a:xfrm>
        </p:spPr>
        <p:txBody>
          <a:bodyPr>
            <a:normAutofit lnSpcReduction="10000"/>
          </a:bodyPr>
          <a:lstStyle/>
          <a:p>
            <a:r>
              <a:rPr lang="en-US" dirty="0" smtClean="0"/>
              <a:t>Francis Bacon said scientists would generate practical knowledge that would improve lives</a:t>
            </a:r>
          </a:p>
          <a:p>
            <a:pPr lvl="1"/>
            <a:r>
              <a:rPr lang="en-US" dirty="0" smtClean="0"/>
              <a:t>Urged scholars to experiment then draw conclusions</a:t>
            </a:r>
          </a:p>
          <a:p>
            <a:pPr lvl="1"/>
            <a:r>
              <a:rPr lang="en-US" dirty="0" smtClean="0"/>
              <a:t>Known as empiricism, or experimental method</a:t>
            </a:r>
          </a:p>
          <a:p>
            <a:r>
              <a:rPr lang="en-US" dirty="0" smtClean="0"/>
              <a:t>Rene Descartes developed analytical geometry- linked algebra and geometry</a:t>
            </a:r>
          </a:p>
          <a:p>
            <a:pPr lvl="1"/>
            <a:r>
              <a:rPr lang="en-US" dirty="0" smtClean="0"/>
              <a:t>Said everything should be doubted until proved by reason</a:t>
            </a:r>
          </a:p>
          <a:p>
            <a:pPr lvl="1"/>
            <a:r>
              <a:rPr lang="en-US" dirty="0" smtClean="0"/>
              <a:t>Started with basic truth that only he existed</a:t>
            </a:r>
          </a:p>
          <a:p>
            <a:pPr lvl="1"/>
            <a:r>
              <a:rPr lang="en-US" dirty="0" smtClean="0"/>
              <a:t>From there developed other basic truths</a:t>
            </a:r>
          </a:p>
        </p:txBody>
      </p:sp>
      <p:sp>
        <p:nvSpPr>
          <p:cNvPr id="3" name="Title 2"/>
          <p:cNvSpPr>
            <a:spLocks noGrp="1"/>
          </p:cNvSpPr>
          <p:nvPr>
            <p:ph type="title"/>
          </p:nvPr>
        </p:nvSpPr>
        <p:spPr>
          <a:xfrm>
            <a:off x="457200" y="104175"/>
            <a:ext cx="8229600" cy="1219200"/>
          </a:xfrm>
        </p:spPr>
        <p:txBody>
          <a:bodyPr/>
          <a:lstStyle/>
          <a:p>
            <a:r>
              <a:rPr lang="en-US" dirty="0" smtClean="0"/>
              <a:t>Bacon and Descartes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24975" y="985599"/>
            <a:ext cx="2299450" cy="28676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24975" y="3904444"/>
            <a:ext cx="2286647" cy="2798834"/>
          </a:xfrm>
          <a:prstGeom prst="rect">
            <a:avLst/>
          </a:prstGeom>
        </p:spPr>
      </p:pic>
    </p:spTree>
    <p:extLst>
      <p:ext uri="{BB962C8B-B14F-4D97-AF65-F5344CB8AC3E}">
        <p14:creationId xmlns:p14="http://schemas.microsoft.com/office/powerpoint/2010/main" val="383532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8010" y="1523999"/>
            <a:ext cx="8386636" cy="5163203"/>
          </a:xfrm>
        </p:spPr>
        <p:txBody>
          <a:bodyPr>
            <a:normAutofit lnSpcReduction="10000"/>
          </a:bodyPr>
          <a:lstStyle/>
          <a:p>
            <a:r>
              <a:rPr lang="en-US" dirty="0" smtClean="0"/>
              <a:t>Isaac Newton- English scientist</a:t>
            </a:r>
          </a:p>
          <a:p>
            <a:pPr lvl="1"/>
            <a:r>
              <a:rPr lang="en-US" dirty="0" smtClean="0"/>
              <a:t>Every object in the universe attracts                            every other object</a:t>
            </a:r>
          </a:p>
          <a:p>
            <a:pPr lvl="1"/>
            <a:r>
              <a:rPr lang="en-US" dirty="0" smtClean="0"/>
              <a:t>Degree of attraction depends on the                             mass of the objects and distance                             between them</a:t>
            </a:r>
          </a:p>
          <a:p>
            <a:r>
              <a:rPr lang="en-US" dirty="0" smtClean="0"/>
              <a:t>1687- writes </a:t>
            </a:r>
            <a:r>
              <a:rPr lang="en-US" i="1" dirty="0" smtClean="0"/>
              <a:t>The Mathematical                             Principles of Natural Philosophy</a:t>
            </a:r>
            <a:endParaRPr lang="en-US" dirty="0" smtClean="0"/>
          </a:p>
          <a:p>
            <a:pPr lvl="1"/>
            <a:r>
              <a:rPr lang="en-US" dirty="0" smtClean="0"/>
              <a:t>Universe was like a clock</a:t>
            </a:r>
          </a:p>
          <a:p>
            <a:pPr lvl="1"/>
            <a:r>
              <a:rPr lang="en-US" dirty="0" smtClean="0"/>
              <a:t>Worked together in ways that could                                 be explained mathematically</a:t>
            </a:r>
          </a:p>
          <a:p>
            <a:pPr lvl="1"/>
            <a:r>
              <a:rPr lang="en-US" dirty="0" smtClean="0"/>
              <a:t>Believed God was the creator who set everything in motion</a:t>
            </a:r>
            <a:endParaRPr lang="en-US" dirty="0"/>
          </a:p>
        </p:txBody>
      </p:sp>
      <p:sp>
        <p:nvSpPr>
          <p:cNvPr id="3" name="Title 2"/>
          <p:cNvSpPr>
            <a:spLocks noGrp="1"/>
          </p:cNvSpPr>
          <p:nvPr>
            <p:ph type="title"/>
          </p:nvPr>
        </p:nvSpPr>
        <p:spPr/>
        <p:txBody>
          <a:bodyPr/>
          <a:lstStyle/>
          <a:p>
            <a:r>
              <a:rPr lang="en-US" dirty="0" smtClean="0"/>
              <a:t>Newton Explains Gravity</a:t>
            </a:r>
            <a:endParaRPr lang="en-US" dirty="0"/>
          </a:p>
        </p:txBody>
      </p:sp>
      <p:pic>
        <p:nvPicPr>
          <p:cNvPr id="4" name="Picture 3"/>
          <p:cNvPicPr>
            <a:picLocks noChangeAspect="1"/>
          </p:cNvPicPr>
          <p:nvPr/>
        </p:nvPicPr>
        <p:blipFill>
          <a:blip r:embed="rId2"/>
          <a:stretch>
            <a:fillRect/>
          </a:stretch>
        </p:blipFill>
        <p:spPr>
          <a:xfrm>
            <a:off x="6093324" y="1620449"/>
            <a:ext cx="2711322" cy="3721906"/>
          </a:xfrm>
          <a:prstGeom prst="rect">
            <a:avLst/>
          </a:prstGeom>
        </p:spPr>
      </p:pic>
    </p:spTree>
    <p:extLst>
      <p:ext uri="{BB962C8B-B14F-4D97-AF65-F5344CB8AC3E}">
        <p14:creationId xmlns:p14="http://schemas.microsoft.com/office/powerpoint/2010/main" val="331281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393" y="1524000"/>
            <a:ext cx="8585311" cy="4572000"/>
          </a:xfrm>
        </p:spPr>
        <p:txBody>
          <a:bodyPr/>
          <a:lstStyle/>
          <a:p>
            <a:r>
              <a:rPr lang="en-US" dirty="0" smtClean="0"/>
              <a:t>1590s- first microscope by eyeglass maker Zacharias Janssen</a:t>
            </a:r>
          </a:p>
          <a:p>
            <a:pPr lvl="1"/>
            <a:r>
              <a:rPr lang="en-US" dirty="0" smtClean="0"/>
              <a:t>1670s- Anton van Leeuwenhoek uses it to study bacteria in tooth scrapings and studies red blood cells</a:t>
            </a:r>
          </a:p>
        </p:txBody>
      </p:sp>
      <p:sp>
        <p:nvSpPr>
          <p:cNvPr id="3" name="Title 2"/>
          <p:cNvSpPr>
            <a:spLocks noGrp="1"/>
          </p:cNvSpPr>
          <p:nvPr>
            <p:ph type="title"/>
          </p:nvPr>
        </p:nvSpPr>
        <p:spPr/>
        <p:txBody>
          <a:bodyPr/>
          <a:lstStyle/>
          <a:p>
            <a:r>
              <a:rPr lang="en-US" dirty="0" smtClean="0"/>
              <a:t>Scientific Instruments</a:t>
            </a:r>
            <a:endParaRPr lang="en-US" dirty="0"/>
          </a:p>
        </p:txBody>
      </p:sp>
      <p:pic>
        <p:nvPicPr>
          <p:cNvPr id="4" name="Picture 3"/>
          <p:cNvPicPr>
            <a:picLocks noChangeAspect="1"/>
          </p:cNvPicPr>
          <p:nvPr/>
        </p:nvPicPr>
        <p:blipFill>
          <a:blip r:embed="rId2"/>
          <a:stretch>
            <a:fillRect/>
          </a:stretch>
        </p:blipFill>
        <p:spPr>
          <a:xfrm>
            <a:off x="3677177" y="3348475"/>
            <a:ext cx="2552700" cy="3251200"/>
          </a:xfrm>
          <a:prstGeom prst="rect">
            <a:avLst/>
          </a:prstGeom>
        </p:spPr>
      </p:pic>
      <p:pic>
        <p:nvPicPr>
          <p:cNvPr id="5" name="Picture 4"/>
          <p:cNvPicPr>
            <a:picLocks noChangeAspect="1"/>
          </p:cNvPicPr>
          <p:nvPr/>
        </p:nvPicPr>
        <p:blipFill>
          <a:blip r:embed="rId3"/>
          <a:stretch>
            <a:fillRect/>
          </a:stretch>
        </p:blipFill>
        <p:spPr>
          <a:xfrm>
            <a:off x="6374589" y="3348475"/>
            <a:ext cx="2438400" cy="3251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9393" y="3348475"/>
            <a:ext cx="3243072" cy="3251200"/>
          </a:xfrm>
          <a:prstGeom prst="rect">
            <a:avLst/>
          </a:prstGeom>
        </p:spPr>
      </p:pic>
    </p:spTree>
    <p:extLst>
      <p:ext uri="{BB962C8B-B14F-4D97-AF65-F5344CB8AC3E}">
        <p14:creationId xmlns:p14="http://schemas.microsoft.com/office/powerpoint/2010/main" val="1433228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1643- Evangelista Torricelli develops first mercury barometer- used to measure atmospheric pressure and predict weather</a:t>
            </a:r>
          </a:p>
        </p:txBody>
      </p:sp>
      <p:sp>
        <p:nvSpPr>
          <p:cNvPr id="3" name="Title 2"/>
          <p:cNvSpPr>
            <a:spLocks noGrp="1"/>
          </p:cNvSpPr>
          <p:nvPr>
            <p:ph type="title"/>
          </p:nvPr>
        </p:nvSpPr>
        <p:spPr/>
        <p:txBody>
          <a:bodyPr/>
          <a:lstStyle/>
          <a:p>
            <a:r>
              <a:rPr lang="en-US" dirty="0" smtClean="0"/>
              <a:t>Scientific Instruments</a:t>
            </a:r>
            <a:endParaRPr lang="en-US" dirty="0"/>
          </a:p>
        </p:txBody>
      </p:sp>
      <p:pic>
        <p:nvPicPr>
          <p:cNvPr id="5" name="Picture 4"/>
          <p:cNvPicPr>
            <a:picLocks noChangeAspect="1"/>
          </p:cNvPicPr>
          <p:nvPr/>
        </p:nvPicPr>
        <p:blipFill>
          <a:blip r:embed="rId2"/>
          <a:stretch>
            <a:fillRect/>
          </a:stretch>
        </p:blipFill>
        <p:spPr>
          <a:xfrm>
            <a:off x="1678200" y="2921175"/>
            <a:ext cx="2540000" cy="36957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60363" y="2921175"/>
            <a:ext cx="3059218" cy="3695700"/>
          </a:xfrm>
          <a:prstGeom prst="rect">
            <a:avLst/>
          </a:prstGeom>
        </p:spPr>
      </p:pic>
    </p:spTree>
    <p:extLst>
      <p:ext uri="{BB962C8B-B14F-4D97-AF65-F5344CB8AC3E}">
        <p14:creationId xmlns:p14="http://schemas.microsoft.com/office/powerpoint/2010/main" val="565031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59700"/>
            <a:ext cx="8229600" cy="4572000"/>
          </a:xfrm>
        </p:spPr>
        <p:txBody>
          <a:bodyPr/>
          <a:lstStyle/>
          <a:p>
            <a:r>
              <a:rPr lang="en-US" dirty="0" smtClean="0"/>
              <a:t>1714- Gabriel Fahrenheit makes thermometer to use mercury in glass- showed water freezing at 32°</a:t>
            </a:r>
          </a:p>
          <a:p>
            <a:pPr lvl="1"/>
            <a:r>
              <a:rPr lang="en-US" dirty="0" smtClean="0"/>
              <a:t>1742- Anders Celsius makes another scale showing freezing at 0°</a:t>
            </a:r>
            <a:endParaRPr lang="en-US" dirty="0"/>
          </a:p>
        </p:txBody>
      </p:sp>
      <p:sp>
        <p:nvSpPr>
          <p:cNvPr id="3" name="Title 2"/>
          <p:cNvSpPr>
            <a:spLocks noGrp="1"/>
          </p:cNvSpPr>
          <p:nvPr>
            <p:ph type="title"/>
          </p:nvPr>
        </p:nvSpPr>
        <p:spPr/>
        <p:txBody>
          <a:bodyPr/>
          <a:lstStyle/>
          <a:p>
            <a:r>
              <a:rPr lang="en-US" dirty="0" smtClean="0"/>
              <a:t>Scientific Instruments</a:t>
            </a:r>
            <a:endParaRPr lang="en-US" dirty="0"/>
          </a:p>
        </p:txBody>
      </p:sp>
    </p:spTree>
    <p:extLst>
      <p:ext uri="{BB962C8B-B14F-4D97-AF65-F5344CB8AC3E}">
        <p14:creationId xmlns:p14="http://schemas.microsoft.com/office/powerpoint/2010/main" val="143538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40075"/>
            <a:ext cx="8229600" cy="4572000"/>
          </a:xfrm>
        </p:spPr>
        <p:txBody>
          <a:bodyPr/>
          <a:lstStyle/>
          <a:p>
            <a:r>
              <a:rPr lang="en-US" dirty="0" smtClean="0"/>
              <a:t>1543- Andreas Vesalius dissected human corpses and published observations</a:t>
            </a:r>
          </a:p>
          <a:p>
            <a:r>
              <a:rPr lang="en-US" dirty="0" smtClean="0"/>
              <a:t>Late 1700s- Edward Jenner introduced vaccine to prevent smallpox</a:t>
            </a:r>
            <a:endParaRPr lang="en-US" dirty="0"/>
          </a:p>
        </p:txBody>
      </p:sp>
      <p:sp>
        <p:nvSpPr>
          <p:cNvPr id="3" name="Title 2"/>
          <p:cNvSpPr>
            <a:spLocks noGrp="1"/>
          </p:cNvSpPr>
          <p:nvPr>
            <p:ph type="title"/>
          </p:nvPr>
        </p:nvSpPr>
        <p:spPr/>
        <p:txBody>
          <a:bodyPr/>
          <a:lstStyle/>
          <a:p>
            <a:r>
              <a:rPr lang="en-US" dirty="0" smtClean="0"/>
              <a:t>Medicine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6062" y="3465726"/>
            <a:ext cx="4047977" cy="3197903"/>
          </a:xfrm>
          <a:prstGeom prst="rect">
            <a:avLst/>
          </a:prstGeom>
        </p:spPr>
      </p:pic>
      <p:pic>
        <p:nvPicPr>
          <p:cNvPr id="5" name="Picture 4"/>
          <p:cNvPicPr>
            <a:picLocks noChangeAspect="1"/>
          </p:cNvPicPr>
          <p:nvPr/>
        </p:nvPicPr>
        <p:blipFill>
          <a:blip r:embed="rId3"/>
          <a:stretch>
            <a:fillRect/>
          </a:stretch>
        </p:blipFill>
        <p:spPr>
          <a:xfrm>
            <a:off x="4239321" y="3465726"/>
            <a:ext cx="4804292" cy="3197903"/>
          </a:xfrm>
          <a:prstGeom prst="rect">
            <a:avLst/>
          </a:prstGeom>
        </p:spPr>
      </p:pic>
    </p:spTree>
    <p:extLst>
      <p:ext uri="{BB962C8B-B14F-4D97-AF65-F5344CB8AC3E}">
        <p14:creationId xmlns:p14="http://schemas.microsoft.com/office/powerpoint/2010/main" val="115605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55505" y="1540075"/>
            <a:ext cx="4603124" cy="4572000"/>
          </a:xfrm>
        </p:spPr>
        <p:txBody>
          <a:bodyPr/>
          <a:lstStyle/>
          <a:p>
            <a:r>
              <a:rPr lang="en-US" dirty="0" smtClean="0"/>
              <a:t>Mid 1600s- Robert Boyle challenged Aristotle’s idea of 4 main elements (earth, air, fire, water)</a:t>
            </a:r>
          </a:p>
          <a:p>
            <a:pPr lvl="1"/>
            <a:r>
              <a:rPr lang="en-US" dirty="0" smtClean="0"/>
              <a:t>Said smaller particles joined together in different ways</a:t>
            </a:r>
          </a:p>
          <a:p>
            <a:pPr lvl="1"/>
            <a:r>
              <a:rPr lang="en-US" dirty="0" smtClean="0"/>
              <a:t>Boyle’s Law- explains how volume, temperature and pressure of gas affect each other</a:t>
            </a:r>
            <a:endParaRPr lang="en-US" dirty="0"/>
          </a:p>
        </p:txBody>
      </p:sp>
      <p:sp>
        <p:nvSpPr>
          <p:cNvPr id="3" name="Title 2"/>
          <p:cNvSpPr>
            <a:spLocks noGrp="1"/>
          </p:cNvSpPr>
          <p:nvPr>
            <p:ph type="title"/>
          </p:nvPr>
        </p:nvSpPr>
        <p:spPr/>
        <p:txBody>
          <a:bodyPr/>
          <a:lstStyle/>
          <a:p>
            <a:r>
              <a:rPr lang="en-US" dirty="0" smtClean="0"/>
              <a:t>Chemistry</a:t>
            </a:r>
            <a:endParaRPr lang="en-US" dirty="0"/>
          </a:p>
        </p:txBody>
      </p:sp>
      <p:pic>
        <p:nvPicPr>
          <p:cNvPr id="4" name="Picture 3"/>
          <p:cNvPicPr>
            <a:picLocks noChangeAspect="1"/>
          </p:cNvPicPr>
          <p:nvPr/>
        </p:nvPicPr>
        <p:blipFill>
          <a:blip r:embed="rId2"/>
          <a:stretch>
            <a:fillRect/>
          </a:stretch>
        </p:blipFill>
        <p:spPr>
          <a:xfrm>
            <a:off x="232122" y="1612301"/>
            <a:ext cx="4007306" cy="4483699"/>
          </a:xfrm>
          <a:prstGeom prst="rect">
            <a:avLst/>
          </a:prstGeom>
        </p:spPr>
      </p:pic>
    </p:spTree>
    <p:extLst>
      <p:ext uri="{BB962C8B-B14F-4D97-AF65-F5344CB8AC3E}">
        <p14:creationId xmlns:p14="http://schemas.microsoft.com/office/powerpoint/2010/main" val="464156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period between 1300 and 1600 was a time of great change in Europe.  The Renaissance, a rebirth of learning and the arts, inspired a spirit of curiosity in many fields.  Scholars began to question ideas that had been accepted for hundreds of years.  Meanwhile, the religious movement known as the Reformation prompted followers to challenge accepted ways of thinking about God and salvation.  While the Reformation was taking place, another revolution in European thought had begun, one that would permanently change how people view the physical world.</a:t>
            </a:r>
            <a:endParaRPr lang="en-US" dirty="0"/>
          </a:p>
        </p:txBody>
      </p:sp>
      <p:sp>
        <p:nvSpPr>
          <p:cNvPr id="3" name="Title 2"/>
          <p:cNvSpPr>
            <a:spLocks noGrp="1"/>
          </p:cNvSpPr>
          <p:nvPr>
            <p:ph type="title"/>
          </p:nvPr>
        </p:nvSpPr>
        <p:spPr/>
        <p:txBody>
          <a:bodyPr/>
          <a:lstStyle/>
          <a:p>
            <a:r>
              <a:rPr lang="en-US" dirty="0" smtClean="0"/>
              <a:t>Setting the Stage</a:t>
            </a:r>
            <a:endParaRPr lang="en-US" dirty="0"/>
          </a:p>
        </p:txBody>
      </p:sp>
    </p:spTree>
    <p:extLst>
      <p:ext uri="{BB962C8B-B14F-4D97-AF65-F5344CB8AC3E}">
        <p14:creationId xmlns:p14="http://schemas.microsoft.com/office/powerpoint/2010/main" val="2377801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Medieval View</a:t>
            </a:r>
          </a:p>
          <a:p>
            <a:pPr lvl="1"/>
            <a:r>
              <a:rPr lang="en-US" dirty="0" smtClean="0"/>
              <a:t>The geocentric theory- earth was an immovable object at the center of the universe</a:t>
            </a:r>
          </a:p>
          <a:p>
            <a:pPr lvl="1"/>
            <a:r>
              <a:rPr lang="en-US" dirty="0" smtClean="0"/>
              <a:t>Idea came from Aristotle and Ptolemy</a:t>
            </a:r>
          </a:p>
        </p:txBody>
      </p:sp>
      <p:sp>
        <p:nvSpPr>
          <p:cNvPr id="3" name="Title 2"/>
          <p:cNvSpPr>
            <a:spLocks noGrp="1"/>
          </p:cNvSpPr>
          <p:nvPr>
            <p:ph type="title"/>
          </p:nvPr>
        </p:nvSpPr>
        <p:spPr/>
        <p:txBody>
          <a:bodyPr/>
          <a:lstStyle/>
          <a:p>
            <a:r>
              <a:rPr lang="en-US" dirty="0" smtClean="0"/>
              <a:t>The Roots of Modern Science</a:t>
            </a:r>
            <a:endParaRPr lang="en-US" dirty="0"/>
          </a:p>
        </p:txBody>
      </p:sp>
    </p:spTree>
    <p:extLst>
      <p:ext uri="{BB962C8B-B14F-4D97-AF65-F5344CB8AC3E}">
        <p14:creationId xmlns:p14="http://schemas.microsoft.com/office/powerpoint/2010/main" val="342693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8637" y="1524000"/>
            <a:ext cx="8584350" cy="4572000"/>
          </a:xfrm>
        </p:spPr>
        <p:txBody>
          <a:bodyPr/>
          <a:lstStyle/>
          <a:p>
            <a:r>
              <a:rPr lang="en-US" dirty="0" smtClean="0"/>
              <a:t>A New Way of Thinking</a:t>
            </a:r>
          </a:p>
          <a:p>
            <a:endParaRPr lang="en-US" dirty="0" smtClean="0"/>
          </a:p>
          <a:p>
            <a:pPr lvl="1"/>
            <a:r>
              <a:rPr lang="en-US" dirty="0" smtClean="0"/>
              <a:t>Scholars start challenging                                                    the ideas of ancient                                                      thinkers and the Church</a:t>
            </a:r>
          </a:p>
          <a:p>
            <a:pPr lvl="1"/>
            <a:endParaRPr lang="en-US" dirty="0" smtClean="0"/>
          </a:p>
          <a:p>
            <a:pPr lvl="1"/>
            <a:r>
              <a:rPr lang="en-US" dirty="0" smtClean="0"/>
              <a:t>Scientific Revolution-                                                    change in European thought about the natural world based upon careful observation and a willingness to question accepted beliefs</a:t>
            </a:r>
          </a:p>
          <a:p>
            <a:pPr lvl="1"/>
            <a:endParaRPr lang="en-US" dirty="0" smtClean="0"/>
          </a:p>
        </p:txBody>
      </p:sp>
      <p:sp>
        <p:nvSpPr>
          <p:cNvPr id="3" name="Title 2"/>
          <p:cNvSpPr>
            <a:spLocks noGrp="1"/>
          </p:cNvSpPr>
          <p:nvPr>
            <p:ph type="title"/>
          </p:nvPr>
        </p:nvSpPr>
        <p:spPr/>
        <p:txBody>
          <a:bodyPr/>
          <a:lstStyle/>
          <a:p>
            <a:r>
              <a:rPr lang="en-US" dirty="0" smtClean="0"/>
              <a:t>The Roots of Modern Science</a:t>
            </a:r>
            <a:endParaRPr lang="en-US" dirty="0"/>
          </a:p>
        </p:txBody>
      </p:sp>
      <p:pic>
        <p:nvPicPr>
          <p:cNvPr id="4" name="Picture 3"/>
          <p:cNvPicPr>
            <a:picLocks noChangeAspect="1"/>
          </p:cNvPicPr>
          <p:nvPr/>
        </p:nvPicPr>
        <p:blipFill>
          <a:blip r:embed="rId2"/>
          <a:stretch>
            <a:fillRect/>
          </a:stretch>
        </p:blipFill>
        <p:spPr>
          <a:xfrm>
            <a:off x="4820369" y="1540713"/>
            <a:ext cx="3667803" cy="2806992"/>
          </a:xfrm>
          <a:prstGeom prst="rect">
            <a:avLst/>
          </a:prstGeom>
        </p:spPr>
      </p:pic>
    </p:spTree>
    <p:extLst>
      <p:ext uri="{BB962C8B-B14F-4D97-AF65-F5344CB8AC3E}">
        <p14:creationId xmlns:p14="http://schemas.microsoft.com/office/powerpoint/2010/main" val="6586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3926" y="1373592"/>
            <a:ext cx="5692847" cy="5334000"/>
          </a:xfrm>
        </p:spPr>
        <p:txBody>
          <a:bodyPr>
            <a:normAutofit/>
          </a:bodyPr>
          <a:lstStyle/>
          <a:p>
            <a:r>
              <a:rPr lang="en-US" dirty="0" smtClean="0"/>
              <a:t>Exploration of Africa, Asia and the Americas</a:t>
            </a:r>
          </a:p>
          <a:p>
            <a:pPr lvl="1"/>
            <a:r>
              <a:rPr lang="en-US" dirty="0" smtClean="0"/>
              <a:t>Opened Europeans to the possibilities of new truths to be found</a:t>
            </a:r>
          </a:p>
          <a:p>
            <a:r>
              <a:rPr lang="en-US" dirty="0" smtClean="0"/>
              <a:t>Printing Press</a:t>
            </a:r>
          </a:p>
          <a:p>
            <a:pPr lvl="1"/>
            <a:r>
              <a:rPr lang="en-US" dirty="0" smtClean="0"/>
              <a:t>Challenging ideas spread</a:t>
            </a:r>
          </a:p>
          <a:p>
            <a:r>
              <a:rPr lang="en-US" dirty="0" smtClean="0"/>
              <a:t>Exploration leads to research</a:t>
            </a:r>
          </a:p>
          <a:p>
            <a:pPr lvl="1"/>
            <a:r>
              <a:rPr lang="en-US" dirty="0" smtClean="0"/>
              <a:t>Need for better understanding in astronomy and navigation for tools</a:t>
            </a:r>
          </a:p>
          <a:p>
            <a:pPr lvl="1"/>
            <a:r>
              <a:rPr lang="en-US" dirty="0" smtClean="0"/>
              <a:t>Looking closer at the world around them, people made new observations</a:t>
            </a:r>
            <a:endParaRPr lang="en-US" dirty="0"/>
          </a:p>
        </p:txBody>
      </p:sp>
      <p:sp>
        <p:nvSpPr>
          <p:cNvPr id="3" name="Title 2"/>
          <p:cNvSpPr>
            <a:spLocks noGrp="1"/>
          </p:cNvSpPr>
          <p:nvPr>
            <p:ph type="title"/>
          </p:nvPr>
        </p:nvSpPr>
        <p:spPr/>
        <p:txBody>
          <a:bodyPr/>
          <a:lstStyle/>
          <a:p>
            <a:r>
              <a:rPr lang="en-US" dirty="0" smtClean="0"/>
              <a:t>Factors Leading to the Revolution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24760" y="1373592"/>
            <a:ext cx="2737782" cy="1874327"/>
          </a:xfrm>
          <a:prstGeom prst="rect">
            <a:avLst/>
          </a:prstGeom>
        </p:spPr>
      </p:pic>
      <p:pic>
        <p:nvPicPr>
          <p:cNvPr id="6" name="Picture 5"/>
          <p:cNvPicPr>
            <a:picLocks noChangeAspect="1"/>
          </p:cNvPicPr>
          <p:nvPr/>
        </p:nvPicPr>
        <p:blipFill>
          <a:blip r:embed="rId3"/>
          <a:stretch>
            <a:fillRect/>
          </a:stretch>
        </p:blipFill>
        <p:spPr>
          <a:xfrm>
            <a:off x="6224760" y="4484982"/>
            <a:ext cx="2724122" cy="2222610"/>
          </a:xfrm>
          <a:prstGeom prst="rect">
            <a:avLst/>
          </a:prstGeom>
        </p:spPr>
      </p:pic>
      <p:pic>
        <p:nvPicPr>
          <p:cNvPr id="5" name="Picture 4"/>
          <p:cNvPicPr>
            <a:picLocks noChangeAspect="1"/>
          </p:cNvPicPr>
          <p:nvPr/>
        </p:nvPicPr>
        <p:blipFill>
          <a:blip r:embed="rId4"/>
          <a:stretch>
            <a:fillRect/>
          </a:stretch>
        </p:blipFill>
        <p:spPr>
          <a:xfrm>
            <a:off x="5707336" y="2857677"/>
            <a:ext cx="1843951" cy="2126048"/>
          </a:xfrm>
          <a:prstGeom prst="rect">
            <a:avLst/>
          </a:prstGeom>
        </p:spPr>
      </p:pic>
    </p:spTree>
    <p:extLst>
      <p:ext uri="{BB962C8B-B14F-4D97-AF65-F5344CB8AC3E}">
        <p14:creationId xmlns:p14="http://schemas.microsoft.com/office/powerpoint/2010/main" val="3838590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08382" y="1524000"/>
            <a:ext cx="5647641" cy="4572000"/>
          </a:xfrm>
        </p:spPr>
        <p:txBody>
          <a:bodyPr/>
          <a:lstStyle/>
          <a:p>
            <a:r>
              <a:rPr lang="en-US" dirty="0" err="1" smtClean="0"/>
              <a:t>Nicolaus</a:t>
            </a:r>
            <a:r>
              <a:rPr lang="en-US" dirty="0" smtClean="0"/>
              <a:t> Copernicus- Polish, questioned geocentric theory</a:t>
            </a:r>
          </a:p>
          <a:p>
            <a:r>
              <a:rPr lang="en-US" dirty="0" smtClean="0"/>
              <a:t>Developed idea that the planets revolve around the sun</a:t>
            </a:r>
          </a:p>
          <a:p>
            <a:r>
              <a:rPr lang="en-US" dirty="0" smtClean="0"/>
              <a:t>Knew most clergy and scholars would reject it because it conflicted with religious views</a:t>
            </a:r>
          </a:p>
          <a:p>
            <a:r>
              <a:rPr lang="en-US" dirty="0" smtClean="0"/>
              <a:t>Didn’t publish his findings until he was on his deathbed</a:t>
            </a:r>
            <a:endParaRPr lang="en-US" dirty="0"/>
          </a:p>
        </p:txBody>
      </p:sp>
      <p:sp>
        <p:nvSpPr>
          <p:cNvPr id="3" name="Title 2"/>
          <p:cNvSpPr>
            <a:spLocks noGrp="1"/>
          </p:cNvSpPr>
          <p:nvPr>
            <p:ph type="title"/>
          </p:nvPr>
        </p:nvSpPr>
        <p:spPr/>
        <p:txBody>
          <a:bodyPr/>
          <a:lstStyle/>
          <a:p>
            <a:r>
              <a:rPr lang="en-US" dirty="0" smtClean="0"/>
              <a:t>The Heliocentric Theory</a:t>
            </a:r>
            <a:endParaRPr lang="en-US" dirty="0"/>
          </a:p>
        </p:txBody>
      </p:sp>
      <p:pic>
        <p:nvPicPr>
          <p:cNvPr id="5" name="Picture 4"/>
          <p:cNvPicPr>
            <a:picLocks noChangeAspect="1"/>
          </p:cNvPicPr>
          <p:nvPr/>
        </p:nvPicPr>
        <p:blipFill>
          <a:blip r:embed="rId2"/>
          <a:stretch>
            <a:fillRect/>
          </a:stretch>
        </p:blipFill>
        <p:spPr>
          <a:xfrm>
            <a:off x="258651" y="1691120"/>
            <a:ext cx="2982895" cy="3476468"/>
          </a:xfrm>
          <a:prstGeom prst="rect">
            <a:avLst/>
          </a:prstGeom>
        </p:spPr>
      </p:pic>
    </p:spTree>
    <p:extLst>
      <p:ext uri="{BB962C8B-B14F-4D97-AF65-F5344CB8AC3E}">
        <p14:creationId xmlns:p14="http://schemas.microsoft.com/office/powerpoint/2010/main" val="191189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508" y="1524000"/>
            <a:ext cx="5928098" cy="4572000"/>
          </a:xfrm>
        </p:spPr>
        <p:txBody>
          <a:bodyPr/>
          <a:lstStyle/>
          <a:p>
            <a:r>
              <a:rPr lang="en-US" dirty="0" smtClean="0"/>
              <a:t>Concluded certain mathematical laws govern planetary motion</a:t>
            </a:r>
          </a:p>
          <a:p>
            <a:pPr lvl="1"/>
            <a:r>
              <a:rPr lang="en-US" dirty="0" smtClean="0"/>
              <a:t>Revolve in elliptical orbits instead of circles</a:t>
            </a:r>
          </a:p>
          <a:p>
            <a:pPr lvl="1"/>
            <a:r>
              <a:rPr lang="en-US" dirty="0" smtClean="0"/>
              <a:t>Showed mathematically that planets revolve around the sun</a:t>
            </a:r>
            <a:endParaRPr lang="en-US" dirty="0"/>
          </a:p>
        </p:txBody>
      </p:sp>
      <p:sp>
        <p:nvSpPr>
          <p:cNvPr id="3" name="Title 2"/>
          <p:cNvSpPr>
            <a:spLocks noGrp="1"/>
          </p:cNvSpPr>
          <p:nvPr>
            <p:ph type="title"/>
          </p:nvPr>
        </p:nvSpPr>
        <p:spPr/>
        <p:txBody>
          <a:bodyPr/>
          <a:lstStyle/>
          <a:p>
            <a:r>
              <a:rPr lang="en-US" dirty="0" smtClean="0"/>
              <a:t>Johannes </a:t>
            </a:r>
            <a:r>
              <a:rPr lang="en-US" dirty="0" err="1" smtClean="0"/>
              <a:t>Kepler</a:t>
            </a:r>
            <a:endParaRPr lang="en-US" dirty="0"/>
          </a:p>
        </p:txBody>
      </p:sp>
      <p:pic>
        <p:nvPicPr>
          <p:cNvPr id="4" name="Picture 3"/>
          <p:cNvPicPr>
            <a:picLocks noChangeAspect="1"/>
          </p:cNvPicPr>
          <p:nvPr/>
        </p:nvPicPr>
        <p:blipFill>
          <a:blip r:embed="rId2"/>
          <a:stretch>
            <a:fillRect/>
          </a:stretch>
        </p:blipFill>
        <p:spPr>
          <a:xfrm>
            <a:off x="6111113" y="1590848"/>
            <a:ext cx="2895038" cy="3974098"/>
          </a:xfrm>
          <a:prstGeom prst="rect">
            <a:avLst/>
          </a:prstGeom>
        </p:spPr>
      </p:pic>
      <p:pic>
        <p:nvPicPr>
          <p:cNvPr id="5" name="Picture 4"/>
          <p:cNvPicPr>
            <a:picLocks noChangeAspect="1"/>
          </p:cNvPicPr>
          <p:nvPr/>
        </p:nvPicPr>
        <p:blipFill>
          <a:blip r:embed="rId3"/>
          <a:stretch>
            <a:fillRect/>
          </a:stretch>
        </p:blipFill>
        <p:spPr>
          <a:xfrm>
            <a:off x="319712" y="4216399"/>
            <a:ext cx="6614488" cy="2334525"/>
          </a:xfrm>
          <a:prstGeom prst="rect">
            <a:avLst/>
          </a:prstGeom>
        </p:spPr>
      </p:pic>
    </p:spTree>
    <p:extLst>
      <p:ext uri="{BB962C8B-B14F-4D97-AF65-F5344CB8AC3E}">
        <p14:creationId xmlns:p14="http://schemas.microsoft.com/office/powerpoint/2010/main" val="139899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508" y="1524000"/>
            <a:ext cx="6048658" cy="5210752"/>
          </a:xfrm>
        </p:spPr>
        <p:txBody>
          <a:bodyPr>
            <a:normAutofit/>
          </a:bodyPr>
          <a:lstStyle/>
          <a:p>
            <a:r>
              <a:rPr lang="en-US" dirty="0" smtClean="0"/>
              <a:t>Italian scientist</a:t>
            </a:r>
          </a:p>
          <a:p>
            <a:r>
              <a:rPr lang="en-US" dirty="0" smtClean="0"/>
              <a:t>Built own telescope</a:t>
            </a:r>
          </a:p>
          <a:p>
            <a:r>
              <a:rPr lang="en-US" dirty="0" smtClean="0"/>
              <a:t>1610- published book </a:t>
            </a:r>
            <a:r>
              <a:rPr lang="en-US" i="1" dirty="0" smtClean="0"/>
              <a:t>Starry Messenger</a:t>
            </a:r>
            <a:endParaRPr lang="en-US" dirty="0" smtClean="0"/>
          </a:p>
          <a:p>
            <a:pPr lvl="1"/>
            <a:r>
              <a:rPr lang="en-US" dirty="0" smtClean="0"/>
              <a:t>Jupiter had 4 moons</a:t>
            </a:r>
          </a:p>
          <a:p>
            <a:pPr lvl="1"/>
            <a:r>
              <a:rPr lang="en-US" dirty="0" smtClean="0"/>
              <a:t>Sun had dark spots</a:t>
            </a:r>
          </a:p>
          <a:p>
            <a:pPr lvl="1"/>
            <a:r>
              <a:rPr lang="en-US" dirty="0" smtClean="0"/>
              <a:t>Earth’s moon has rough, uneven surface</a:t>
            </a:r>
          </a:p>
          <a:p>
            <a:r>
              <a:rPr lang="en-US" dirty="0" smtClean="0"/>
              <a:t>1616- Church warns him to not   defend the ideas of Copernicus</a:t>
            </a:r>
          </a:p>
          <a:p>
            <a:pPr lvl="1"/>
            <a:r>
              <a:rPr lang="en-US" dirty="0" smtClean="0"/>
              <a:t>Remained silent, but continued his studies</a:t>
            </a:r>
            <a:endParaRPr lang="en-US" dirty="0"/>
          </a:p>
        </p:txBody>
      </p:sp>
      <p:sp>
        <p:nvSpPr>
          <p:cNvPr id="3" name="Title 2"/>
          <p:cNvSpPr>
            <a:spLocks noGrp="1"/>
          </p:cNvSpPr>
          <p:nvPr>
            <p:ph type="title"/>
          </p:nvPr>
        </p:nvSpPr>
        <p:spPr/>
        <p:txBody>
          <a:bodyPr/>
          <a:lstStyle/>
          <a:p>
            <a:r>
              <a:rPr lang="en-US" dirty="0" smtClean="0"/>
              <a:t>Galileo </a:t>
            </a:r>
            <a:r>
              <a:rPr lang="en-US" dirty="0" err="1" smtClean="0"/>
              <a:t>Galilei</a:t>
            </a:r>
            <a:endParaRPr lang="en-US" dirty="0"/>
          </a:p>
        </p:txBody>
      </p:sp>
      <p:pic>
        <p:nvPicPr>
          <p:cNvPr id="4" name="Picture 3"/>
          <p:cNvPicPr>
            <a:picLocks noChangeAspect="1"/>
          </p:cNvPicPr>
          <p:nvPr/>
        </p:nvPicPr>
        <p:blipFill>
          <a:blip r:embed="rId2"/>
          <a:stretch>
            <a:fillRect/>
          </a:stretch>
        </p:blipFill>
        <p:spPr>
          <a:xfrm>
            <a:off x="6249166" y="671713"/>
            <a:ext cx="2794000" cy="3429000"/>
          </a:xfrm>
          <a:prstGeom prst="rect">
            <a:avLst/>
          </a:prstGeom>
        </p:spPr>
      </p:pic>
      <p:pic>
        <p:nvPicPr>
          <p:cNvPr id="5" name="Picture 4"/>
          <p:cNvPicPr>
            <a:picLocks noChangeAspect="1"/>
          </p:cNvPicPr>
          <p:nvPr/>
        </p:nvPicPr>
        <p:blipFill>
          <a:blip r:embed="rId3"/>
          <a:stretch>
            <a:fillRect/>
          </a:stretch>
        </p:blipFill>
        <p:spPr>
          <a:xfrm>
            <a:off x="5647945" y="4161175"/>
            <a:ext cx="3395221" cy="2573577"/>
          </a:xfrm>
          <a:prstGeom prst="rect">
            <a:avLst/>
          </a:prstGeom>
        </p:spPr>
      </p:pic>
    </p:spTree>
    <p:extLst>
      <p:ext uri="{BB962C8B-B14F-4D97-AF65-F5344CB8AC3E}">
        <p14:creationId xmlns:p14="http://schemas.microsoft.com/office/powerpoint/2010/main" val="636848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091" y="1371599"/>
            <a:ext cx="8772224" cy="5379361"/>
          </a:xfrm>
        </p:spPr>
        <p:txBody>
          <a:bodyPr>
            <a:normAutofit/>
          </a:bodyPr>
          <a:lstStyle/>
          <a:p>
            <a:r>
              <a:rPr lang="en-US" dirty="0" smtClean="0"/>
              <a:t>1632- published </a:t>
            </a:r>
            <a:r>
              <a:rPr lang="en-US" i="1" dirty="0" smtClean="0"/>
              <a:t>Dialogue Concerning the Two Chief World Systems</a:t>
            </a:r>
            <a:endParaRPr lang="en-US" dirty="0" smtClean="0"/>
          </a:p>
          <a:p>
            <a:pPr lvl="1"/>
            <a:r>
              <a:rPr lang="en-US" dirty="0" smtClean="0"/>
              <a:t>Showed Galileo supported the Copernican theory</a:t>
            </a:r>
          </a:p>
          <a:p>
            <a:r>
              <a:rPr lang="en-US" dirty="0" smtClean="0"/>
              <a:t>The pope puts Galileo on trial</a:t>
            </a:r>
          </a:p>
          <a:p>
            <a:r>
              <a:rPr lang="en-US" dirty="0" smtClean="0"/>
              <a:t>Under threat of torture, he reads a statement saying Copernicus was wrong</a:t>
            </a:r>
          </a:p>
          <a:p>
            <a:r>
              <a:rPr lang="en-US" dirty="0" smtClean="0"/>
              <a:t>House arrest and was                                                      never again free</a:t>
            </a:r>
          </a:p>
          <a:p>
            <a:r>
              <a:rPr lang="en-US" dirty="0" smtClean="0"/>
              <a:t>1992- the Church                                               acknowledged Galileo                                                         was right</a:t>
            </a:r>
            <a:endParaRPr lang="en-US" dirty="0"/>
          </a:p>
        </p:txBody>
      </p:sp>
      <p:sp>
        <p:nvSpPr>
          <p:cNvPr id="3" name="Title 2"/>
          <p:cNvSpPr>
            <a:spLocks noGrp="1"/>
          </p:cNvSpPr>
          <p:nvPr>
            <p:ph type="title"/>
          </p:nvPr>
        </p:nvSpPr>
        <p:spPr/>
        <p:txBody>
          <a:bodyPr/>
          <a:lstStyle/>
          <a:p>
            <a:r>
              <a:rPr lang="en-US" dirty="0" smtClean="0"/>
              <a:t>Galileo </a:t>
            </a:r>
            <a:r>
              <a:rPr lang="en-US" dirty="0" err="1" smtClean="0"/>
              <a:t>Galilei</a:t>
            </a:r>
            <a:endParaRPr lang="en-US" dirty="0"/>
          </a:p>
        </p:txBody>
      </p:sp>
      <p:pic>
        <p:nvPicPr>
          <p:cNvPr id="4" name="Picture 3"/>
          <p:cNvPicPr>
            <a:picLocks noChangeAspect="1"/>
          </p:cNvPicPr>
          <p:nvPr/>
        </p:nvPicPr>
        <p:blipFill>
          <a:blip r:embed="rId2"/>
          <a:stretch>
            <a:fillRect/>
          </a:stretch>
        </p:blipFill>
        <p:spPr>
          <a:xfrm>
            <a:off x="3997489" y="3612902"/>
            <a:ext cx="4941826" cy="3138059"/>
          </a:xfrm>
          <a:prstGeom prst="rect">
            <a:avLst/>
          </a:prstGeom>
        </p:spPr>
      </p:pic>
    </p:spTree>
    <p:extLst>
      <p:ext uri="{BB962C8B-B14F-4D97-AF65-F5344CB8AC3E}">
        <p14:creationId xmlns:p14="http://schemas.microsoft.com/office/powerpoint/2010/main" val="29144781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159</TotalTime>
  <Words>703</Words>
  <Application>Microsoft Macintosh PowerPoint</Application>
  <PresentationFormat>On-screen Show (4:3)</PresentationFormat>
  <Paragraphs>83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The Scientific Revolution</vt:lpstr>
      <vt:lpstr>Setting the Stage</vt:lpstr>
      <vt:lpstr>The Roots of Modern Science</vt:lpstr>
      <vt:lpstr>The Roots of Modern Science</vt:lpstr>
      <vt:lpstr>Factors Leading to the Revolution</vt:lpstr>
      <vt:lpstr>The Heliocentric Theory</vt:lpstr>
      <vt:lpstr>Johannes Kepler</vt:lpstr>
      <vt:lpstr>Galileo Galilei</vt:lpstr>
      <vt:lpstr>Galileo Galilei</vt:lpstr>
      <vt:lpstr>The Scientific Method</vt:lpstr>
      <vt:lpstr>Bacon and Descartes</vt:lpstr>
      <vt:lpstr>Newton Explains Gravity</vt:lpstr>
      <vt:lpstr>Scientific Instruments</vt:lpstr>
      <vt:lpstr>Scientific Instruments</vt:lpstr>
      <vt:lpstr>Scientific Instruments</vt:lpstr>
      <vt:lpstr>Medicine</vt:lpstr>
      <vt:lpstr>Chemistry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Scientific Revolution</dc:title>
  <dc:creator>Greg Sederberg</dc:creator>
  <cp:lastModifiedBy>Greg Sederberg</cp:lastModifiedBy>
  <cp:revision>30</cp:revision>
  <dcterms:created xsi:type="dcterms:W3CDTF">2015-05-22T17:32:03Z</dcterms:created>
  <dcterms:modified xsi:type="dcterms:W3CDTF">2016-04-25T01:03:26Z</dcterms:modified>
</cp:coreProperties>
</file>