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9"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1/16/16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China Limits European Contacts</a:t>
            </a:r>
            <a:endParaRPr lang="en-US" dirty="0"/>
          </a:p>
        </p:txBody>
      </p:sp>
    </p:spTree>
    <p:extLst>
      <p:ext uri="{BB962C8B-B14F-4D97-AF65-F5344CB8AC3E}">
        <p14:creationId xmlns:p14="http://schemas.microsoft.com/office/powerpoint/2010/main" val="314908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Ming Dynasty</a:t>
            </a:r>
            <a:endParaRPr lang="en-US" dirty="0"/>
          </a:p>
        </p:txBody>
      </p:sp>
      <p:sp>
        <p:nvSpPr>
          <p:cNvPr id="3" name="Content Placeholder 2"/>
          <p:cNvSpPr>
            <a:spLocks noGrp="1"/>
          </p:cNvSpPr>
          <p:nvPr>
            <p:ph idx="1"/>
          </p:nvPr>
        </p:nvSpPr>
        <p:spPr/>
        <p:txBody>
          <a:bodyPr>
            <a:normAutofit/>
          </a:bodyPr>
          <a:lstStyle/>
          <a:p>
            <a:r>
              <a:rPr lang="en-US" sz="2400" dirty="0" smtClean="0"/>
              <a:t>Problems in the Ming Dynasty after 200 years</a:t>
            </a:r>
          </a:p>
          <a:p>
            <a:pPr lvl="1"/>
            <a:r>
              <a:rPr lang="en-US" sz="2200" dirty="0" smtClean="0"/>
              <a:t>Ineffective rulers</a:t>
            </a:r>
          </a:p>
          <a:p>
            <a:pPr lvl="1"/>
            <a:r>
              <a:rPr lang="en-US" sz="2200" dirty="0" smtClean="0"/>
              <a:t>Corruption</a:t>
            </a:r>
          </a:p>
          <a:p>
            <a:pPr lvl="1"/>
            <a:r>
              <a:rPr lang="en-US" sz="2200" dirty="0" smtClean="0"/>
              <a:t>No money in the government</a:t>
            </a:r>
          </a:p>
          <a:p>
            <a:pPr lvl="1"/>
            <a:r>
              <a:rPr lang="en-US" sz="2200" dirty="0" smtClean="0"/>
              <a:t>High taxes and bad harvests pushed millions into starvation</a:t>
            </a:r>
            <a:endParaRPr lang="en-US" sz="2200" dirty="0"/>
          </a:p>
        </p:txBody>
      </p:sp>
    </p:spTree>
    <p:extLst>
      <p:ext uri="{BB962C8B-B14F-4D97-AF65-F5344CB8AC3E}">
        <p14:creationId xmlns:p14="http://schemas.microsoft.com/office/powerpoint/2010/main" val="117022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Manchus</a:t>
            </a:r>
            <a:endParaRPr lang="en-US" dirty="0"/>
          </a:p>
        </p:txBody>
      </p:sp>
      <p:sp>
        <p:nvSpPr>
          <p:cNvPr id="3" name="Content Placeholder 2"/>
          <p:cNvSpPr>
            <a:spLocks noGrp="1"/>
          </p:cNvSpPr>
          <p:nvPr>
            <p:ph idx="1"/>
          </p:nvPr>
        </p:nvSpPr>
        <p:spPr>
          <a:xfrm>
            <a:off x="276782" y="1828800"/>
            <a:ext cx="8824478" cy="4813488"/>
          </a:xfrm>
        </p:spPr>
        <p:txBody>
          <a:bodyPr>
            <a:normAutofit/>
          </a:bodyPr>
          <a:lstStyle/>
          <a:p>
            <a:r>
              <a:rPr lang="en-US" sz="2400" dirty="0" smtClean="0"/>
              <a:t>People of the region of                                         </a:t>
            </a:r>
            <a:r>
              <a:rPr lang="en-US" sz="2400" dirty="0"/>
              <a:t> </a:t>
            </a:r>
            <a:r>
              <a:rPr lang="en-US" sz="2400" dirty="0" smtClean="0"/>
              <a:t>Manchuria</a:t>
            </a:r>
          </a:p>
          <a:p>
            <a:r>
              <a:rPr lang="en-US" sz="2400" dirty="0" smtClean="0"/>
              <a:t>Invade China and the Ming                                         Dynasty collapsed</a:t>
            </a:r>
          </a:p>
          <a:p>
            <a:r>
              <a:rPr lang="en-US" sz="2400" dirty="0" smtClean="0"/>
              <a:t>Establish the Qing Dynasty</a:t>
            </a:r>
          </a:p>
          <a:p>
            <a:pPr lvl="1"/>
            <a:r>
              <a:rPr lang="en-US" sz="2200" dirty="0" smtClean="0"/>
              <a:t>Ruled for more than 260                                                    years</a:t>
            </a:r>
          </a:p>
          <a:p>
            <a:pPr lvl="1"/>
            <a:r>
              <a:rPr lang="en-US" sz="2200" dirty="0" smtClean="0"/>
              <a:t>Expanded borders to include Taiwan, Chinese Central Asia, Mongolia and Tibet</a:t>
            </a:r>
            <a:endParaRPr lang="en-US" sz="2200" dirty="0"/>
          </a:p>
        </p:txBody>
      </p:sp>
      <p:pic>
        <p:nvPicPr>
          <p:cNvPr id="4" name="Picture 3"/>
          <p:cNvPicPr>
            <a:picLocks noChangeAspect="1"/>
          </p:cNvPicPr>
          <p:nvPr/>
        </p:nvPicPr>
        <p:blipFill>
          <a:blip r:embed="rId2"/>
          <a:stretch>
            <a:fillRect/>
          </a:stretch>
        </p:blipFill>
        <p:spPr>
          <a:xfrm>
            <a:off x="4610716" y="1861361"/>
            <a:ext cx="4230044" cy="3064432"/>
          </a:xfrm>
          <a:prstGeom prst="rect">
            <a:avLst/>
          </a:prstGeom>
        </p:spPr>
      </p:pic>
    </p:spTree>
    <p:extLst>
      <p:ext uri="{BB962C8B-B14F-4D97-AF65-F5344CB8AC3E}">
        <p14:creationId xmlns:p14="http://schemas.microsoft.com/office/powerpoint/2010/main" val="146660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Under the Qing</a:t>
            </a:r>
            <a:endParaRPr lang="en-US" dirty="0"/>
          </a:p>
        </p:txBody>
      </p:sp>
      <p:sp>
        <p:nvSpPr>
          <p:cNvPr id="3" name="Content Placeholder 2"/>
          <p:cNvSpPr>
            <a:spLocks noGrp="1"/>
          </p:cNvSpPr>
          <p:nvPr>
            <p:ph idx="1"/>
          </p:nvPr>
        </p:nvSpPr>
        <p:spPr>
          <a:xfrm>
            <a:off x="3142296" y="1828800"/>
            <a:ext cx="5812434" cy="4208930"/>
          </a:xfrm>
        </p:spPr>
        <p:txBody>
          <a:bodyPr>
            <a:normAutofit/>
          </a:bodyPr>
          <a:lstStyle/>
          <a:p>
            <a:r>
              <a:rPr lang="en-US" sz="2400" dirty="0" smtClean="0"/>
              <a:t>Upheld China’s Confucian beliefs and social structure</a:t>
            </a:r>
          </a:p>
          <a:p>
            <a:r>
              <a:rPr lang="en-US" sz="2400" dirty="0" smtClean="0"/>
              <a:t>Made country’s frontiers safe</a:t>
            </a:r>
          </a:p>
          <a:p>
            <a:r>
              <a:rPr lang="en-US" sz="2400" dirty="0" err="1" smtClean="0"/>
              <a:t>Kangxi</a:t>
            </a:r>
            <a:r>
              <a:rPr lang="en-US" sz="2400" dirty="0" smtClean="0"/>
              <a:t>- ruled for 60 years</a:t>
            </a:r>
          </a:p>
          <a:p>
            <a:pPr lvl="1"/>
            <a:r>
              <a:rPr lang="en-US" sz="2200" dirty="0" smtClean="0"/>
              <a:t>Cut taxes and expenses</a:t>
            </a:r>
          </a:p>
          <a:p>
            <a:pPr lvl="1"/>
            <a:r>
              <a:rPr lang="en-US" sz="2200" dirty="0" smtClean="0"/>
              <a:t>Gave intellectuals government positions</a:t>
            </a:r>
          </a:p>
          <a:p>
            <a:pPr lvl="1"/>
            <a:r>
              <a:rPr lang="en-US" sz="2200" dirty="0" smtClean="0"/>
              <a:t>Stayed up on developments in science, medicine and math in Europe</a:t>
            </a:r>
            <a:endParaRPr lang="en-US" sz="2200" dirty="0"/>
          </a:p>
        </p:txBody>
      </p:sp>
      <p:pic>
        <p:nvPicPr>
          <p:cNvPr id="4" name="Picture 3"/>
          <p:cNvPicPr>
            <a:picLocks noChangeAspect="1"/>
          </p:cNvPicPr>
          <p:nvPr/>
        </p:nvPicPr>
        <p:blipFill>
          <a:blip r:embed="rId2"/>
          <a:stretch>
            <a:fillRect/>
          </a:stretch>
        </p:blipFill>
        <p:spPr>
          <a:xfrm>
            <a:off x="274278" y="1877640"/>
            <a:ext cx="2735635" cy="4074100"/>
          </a:xfrm>
          <a:prstGeom prst="rect">
            <a:avLst/>
          </a:prstGeom>
        </p:spPr>
      </p:pic>
    </p:spTree>
    <p:extLst>
      <p:ext uri="{BB962C8B-B14F-4D97-AF65-F5344CB8AC3E}">
        <p14:creationId xmlns:p14="http://schemas.microsoft.com/office/powerpoint/2010/main" val="155126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Isolation</a:t>
            </a:r>
            <a:endParaRPr lang="en-US" dirty="0"/>
          </a:p>
        </p:txBody>
      </p:sp>
      <p:sp>
        <p:nvSpPr>
          <p:cNvPr id="3" name="Content Placeholder 2"/>
          <p:cNvSpPr>
            <a:spLocks noGrp="1"/>
          </p:cNvSpPr>
          <p:nvPr>
            <p:ph idx="1"/>
          </p:nvPr>
        </p:nvSpPr>
        <p:spPr>
          <a:xfrm>
            <a:off x="293064" y="1628011"/>
            <a:ext cx="8645384" cy="5046837"/>
          </a:xfrm>
        </p:spPr>
        <p:txBody>
          <a:bodyPr>
            <a:normAutofit/>
          </a:bodyPr>
          <a:lstStyle/>
          <a:p>
            <a:r>
              <a:rPr lang="en-US" sz="2400" dirty="0" smtClean="0"/>
              <a:t>Chinese only allowed trading at special ports and paying tributes</a:t>
            </a:r>
          </a:p>
          <a:p>
            <a:r>
              <a:rPr lang="en-US" sz="2400" dirty="0" smtClean="0"/>
              <a:t>Accepted the Dutch as trade partners</a:t>
            </a:r>
          </a:p>
          <a:p>
            <a:pPr lvl="1"/>
            <a:r>
              <a:rPr lang="en-US" sz="2200" dirty="0" smtClean="0"/>
              <a:t>They followed the Chinese rules for trade</a:t>
            </a:r>
          </a:p>
          <a:p>
            <a:pPr lvl="1"/>
            <a:r>
              <a:rPr lang="en-US" sz="2200" dirty="0" smtClean="0"/>
              <a:t>Returned with traditional goods,                                           as well as new good- tea</a:t>
            </a:r>
          </a:p>
          <a:p>
            <a:r>
              <a:rPr lang="en-US" sz="2400" dirty="0" smtClean="0"/>
              <a:t>King George of Britain tries to                                        get in, but refuses China’s rules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93743" y="3586138"/>
            <a:ext cx="3760986" cy="3088710"/>
          </a:xfrm>
          <a:prstGeom prst="rect">
            <a:avLst/>
          </a:prstGeom>
        </p:spPr>
      </p:pic>
    </p:spTree>
    <p:extLst>
      <p:ext uri="{BB962C8B-B14F-4D97-AF65-F5344CB8AC3E}">
        <p14:creationId xmlns:p14="http://schemas.microsoft.com/office/powerpoint/2010/main" val="167949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65" y="381000"/>
            <a:ext cx="7945286" cy="1044388"/>
          </a:xfrm>
        </p:spPr>
        <p:txBody>
          <a:bodyPr/>
          <a:lstStyle/>
          <a:p>
            <a:r>
              <a:rPr lang="en-US" dirty="0" smtClean="0"/>
              <a:t>Life in the Ming and Qing Dynasties</a:t>
            </a:r>
            <a:endParaRPr lang="en-US" dirty="0"/>
          </a:p>
        </p:txBody>
      </p:sp>
      <p:sp>
        <p:nvSpPr>
          <p:cNvPr id="3" name="Content Placeholder 2"/>
          <p:cNvSpPr>
            <a:spLocks noGrp="1"/>
          </p:cNvSpPr>
          <p:nvPr>
            <p:ph idx="1"/>
          </p:nvPr>
        </p:nvSpPr>
        <p:spPr/>
        <p:txBody>
          <a:bodyPr/>
          <a:lstStyle/>
          <a:p>
            <a:r>
              <a:rPr lang="en-US" sz="2400" dirty="0" smtClean="0"/>
              <a:t>Life improved for most Chinese</a:t>
            </a:r>
          </a:p>
          <a:p>
            <a:r>
              <a:rPr lang="en-US" sz="2400" dirty="0" smtClean="0"/>
              <a:t>Farming techniques modernized- fertilizer and irrigation</a:t>
            </a:r>
          </a:p>
          <a:p>
            <a:pPr lvl="1"/>
            <a:r>
              <a:rPr lang="en-US" sz="2200" dirty="0" smtClean="0"/>
              <a:t>New foods introduced from Europe</a:t>
            </a:r>
          </a:p>
          <a:p>
            <a:pPr lvl="1"/>
            <a:r>
              <a:rPr lang="en-US" sz="2200" dirty="0" smtClean="0"/>
              <a:t>As nutrition picks up, there is a population explosion</a:t>
            </a:r>
          </a:p>
          <a:p>
            <a:pPr lvl="1"/>
            <a:r>
              <a:rPr lang="en-US" sz="2200" dirty="0" smtClean="0"/>
              <a:t>Favored sons over daughters- many female infants were killed</a:t>
            </a:r>
          </a:p>
          <a:p>
            <a:endParaRPr lang="en-US" dirty="0" smtClean="0"/>
          </a:p>
        </p:txBody>
      </p:sp>
    </p:spTree>
    <p:extLst>
      <p:ext uri="{BB962C8B-B14F-4D97-AF65-F5344CB8AC3E}">
        <p14:creationId xmlns:p14="http://schemas.microsoft.com/office/powerpoint/2010/main" val="60917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rmAutofit/>
          </a:bodyPr>
          <a:lstStyle/>
          <a:p>
            <a:r>
              <a:rPr lang="en-US" sz="2400" dirty="0" smtClean="0"/>
              <a:t>The European voyages of exploration had led to opportunities for trade.  Europeans made healthy profits from trade in the Indian Ocean region.  They began looking for additional sources of wealth.  Soon, European countries were seeking trade relationships in East Asia, first with China and later with Japan.  By the time Portuguese ships dropped anchor off the Chinese coast in 1514, the Chinese had drive out their Mongol rulers and had united under a new dynasty.</a:t>
            </a:r>
            <a:endParaRPr lang="en-US" sz="2400" dirty="0"/>
          </a:p>
        </p:txBody>
      </p:sp>
    </p:spTree>
    <p:extLst>
      <p:ext uri="{BB962C8B-B14F-4D97-AF65-F5344CB8AC3E}">
        <p14:creationId xmlns:p14="http://schemas.microsoft.com/office/powerpoint/2010/main" val="54133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Ming Dynasty</a:t>
            </a:r>
            <a:endParaRPr lang="en-US" dirty="0"/>
          </a:p>
        </p:txBody>
      </p:sp>
      <p:sp>
        <p:nvSpPr>
          <p:cNvPr id="3" name="Content Placeholder 2"/>
          <p:cNvSpPr>
            <a:spLocks noGrp="1"/>
          </p:cNvSpPr>
          <p:nvPr>
            <p:ph idx="1"/>
          </p:nvPr>
        </p:nvSpPr>
        <p:spPr/>
        <p:txBody>
          <a:bodyPr>
            <a:normAutofit/>
          </a:bodyPr>
          <a:lstStyle/>
          <a:p>
            <a:r>
              <a:rPr lang="en-US" sz="2400" dirty="0" smtClean="0"/>
              <a:t>1368-1644</a:t>
            </a:r>
          </a:p>
          <a:p>
            <a:r>
              <a:rPr lang="en-US" sz="2400" dirty="0" smtClean="0"/>
              <a:t>Vassals from throughout Asia paid Ming overlords a tribute</a:t>
            </a:r>
          </a:p>
          <a:p>
            <a:r>
              <a:rPr lang="en-US" sz="2400" dirty="0" smtClean="0"/>
              <a:t>China expected the same from Europeans</a:t>
            </a:r>
            <a:endParaRPr lang="en-US" sz="2400" dirty="0"/>
          </a:p>
        </p:txBody>
      </p:sp>
    </p:spTree>
    <p:extLst>
      <p:ext uri="{BB962C8B-B14F-4D97-AF65-F5344CB8AC3E}">
        <p14:creationId xmlns:p14="http://schemas.microsoft.com/office/powerpoint/2010/main" val="357593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the Ming</a:t>
            </a:r>
            <a:endParaRPr lang="en-US" dirty="0"/>
          </a:p>
        </p:txBody>
      </p:sp>
      <p:sp>
        <p:nvSpPr>
          <p:cNvPr id="3" name="Content Placeholder 2"/>
          <p:cNvSpPr>
            <a:spLocks noGrp="1"/>
          </p:cNvSpPr>
          <p:nvPr>
            <p:ph idx="1"/>
          </p:nvPr>
        </p:nvSpPr>
        <p:spPr>
          <a:xfrm>
            <a:off x="195377" y="1731120"/>
            <a:ext cx="5258867" cy="4208930"/>
          </a:xfrm>
        </p:spPr>
        <p:txBody>
          <a:bodyPr>
            <a:noAutofit/>
          </a:bodyPr>
          <a:lstStyle/>
          <a:p>
            <a:r>
              <a:rPr lang="en-US" sz="2400" dirty="0" err="1" smtClean="0"/>
              <a:t>Hongwu</a:t>
            </a:r>
            <a:r>
              <a:rPr lang="en-US" sz="2400" dirty="0" smtClean="0"/>
              <a:t>- peasant’s son who commanded the rebel army</a:t>
            </a:r>
          </a:p>
          <a:p>
            <a:pPr lvl="1"/>
            <a:r>
              <a:rPr lang="en-US" sz="2200" dirty="0" smtClean="0"/>
              <a:t>Forces Mongols out of China</a:t>
            </a:r>
          </a:p>
          <a:p>
            <a:pPr lvl="1"/>
            <a:r>
              <a:rPr lang="en-US" sz="2200" dirty="0" smtClean="0"/>
              <a:t>Becomes first Ming emperor</a:t>
            </a:r>
          </a:p>
          <a:p>
            <a:pPr lvl="1"/>
            <a:r>
              <a:rPr lang="en-US" sz="2200" dirty="0" smtClean="0"/>
              <a:t>Began reforms to restore agricultural lands, erase the Mongol past and promote China’s power and prosperity</a:t>
            </a:r>
          </a:p>
          <a:p>
            <a:pPr lvl="1"/>
            <a:r>
              <a:rPr lang="en-US" sz="2200" dirty="0" smtClean="0"/>
              <a:t>Encouraged a return to Confucian moral standards</a:t>
            </a:r>
          </a:p>
          <a:p>
            <a:pPr lvl="1"/>
            <a:r>
              <a:rPr lang="en-US" sz="2200" dirty="0" smtClean="0"/>
              <a:t>Later he became a tyrant- conducted purges killing thousands</a:t>
            </a:r>
          </a:p>
        </p:txBody>
      </p:sp>
      <p:pic>
        <p:nvPicPr>
          <p:cNvPr id="4" name="Picture 3"/>
          <p:cNvPicPr>
            <a:picLocks noChangeAspect="1"/>
          </p:cNvPicPr>
          <p:nvPr/>
        </p:nvPicPr>
        <p:blipFill>
          <a:blip r:embed="rId2"/>
          <a:stretch>
            <a:fillRect/>
          </a:stretch>
        </p:blipFill>
        <p:spPr>
          <a:xfrm>
            <a:off x="5503090" y="1812520"/>
            <a:ext cx="3372474" cy="4411056"/>
          </a:xfrm>
          <a:prstGeom prst="rect">
            <a:avLst/>
          </a:prstGeom>
        </p:spPr>
      </p:pic>
    </p:spTree>
    <p:extLst>
      <p:ext uri="{BB962C8B-B14F-4D97-AF65-F5344CB8AC3E}">
        <p14:creationId xmlns:p14="http://schemas.microsoft.com/office/powerpoint/2010/main" val="320008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 Values</a:t>
            </a:r>
            <a:endParaRPr lang="en-US" dirty="0"/>
          </a:p>
        </p:txBody>
      </p:sp>
      <p:sp>
        <p:nvSpPr>
          <p:cNvPr id="3" name="Content Placeholder 2"/>
          <p:cNvSpPr>
            <a:spLocks noGrp="1"/>
          </p:cNvSpPr>
          <p:nvPr>
            <p:ph idx="1"/>
          </p:nvPr>
        </p:nvSpPr>
        <p:spPr>
          <a:xfrm>
            <a:off x="244221" y="1714839"/>
            <a:ext cx="5883540" cy="4894889"/>
          </a:xfrm>
        </p:spPr>
        <p:txBody>
          <a:bodyPr>
            <a:normAutofit/>
          </a:bodyPr>
          <a:lstStyle/>
          <a:p>
            <a:r>
              <a:rPr lang="en-US" sz="2400" dirty="0" smtClean="0"/>
              <a:t>Ideal society depended on agriculture, not commerce</a:t>
            </a:r>
          </a:p>
          <a:p>
            <a:endParaRPr lang="en-US" sz="2400" dirty="0" smtClean="0"/>
          </a:p>
          <a:p>
            <a:r>
              <a:rPr lang="en-US" sz="2400" dirty="0" smtClean="0"/>
              <a:t>Farmers, not merchants, made ideal citizens</a:t>
            </a:r>
          </a:p>
          <a:p>
            <a:r>
              <a:rPr lang="en-US" sz="2400" dirty="0" smtClean="0"/>
              <a:t>Emphasizes </a:t>
            </a:r>
            <a:r>
              <a:rPr lang="en-US" sz="2400" dirty="0" smtClean="0"/>
              <a:t>personal and governmental morality, correctness of social relationships, justice and sincerity</a:t>
            </a:r>
            <a:endParaRPr lang="en-US" sz="2400" dirty="0"/>
          </a:p>
        </p:txBody>
      </p:sp>
      <p:pic>
        <p:nvPicPr>
          <p:cNvPr id="4" name="Picture 3"/>
          <p:cNvPicPr>
            <a:picLocks noChangeAspect="1"/>
          </p:cNvPicPr>
          <p:nvPr/>
        </p:nvPicPr>
        <p:blipFill>
          <a:blip r:embed="rId2"/>
          <a:stretch>
            <a:fillRect/>
          </a:stretch>
        </p:blipFill>
        <p:spPr>
          <a:xfrm>
            <a:off x="6127760" y="1714839"/>
            <a:ext cx="2748197" cy="5029200"/>
          </a:xfrm>
          <a:prstGeom prst="rect">
            <a:avLst/>
          </a:prstGeom>
        </p:spPr>
      </p:pic>
    </p:spTree>
    <p:extLst>
      <p:ext uri="{BB962C8B-B14F-4D97-AF65-F5344CB8AC3E}">
        <p14:creationId xmlns:p14="http://schemas.microsoft.com/office/powerpoint/2010/main" val="49688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the Ming</a:t>
            </a:r>
            <a:endParaRPr lang="en-US" dirty="0"/>
          </a:p>
        </p:txBody>
      </p:sp>
      <p:sp>
        <p:nvSpPr>
          <p:cNvPr id="3" name="Content Placeholder 2"/>
          <p:cNvSpPr>
            <a:spLocks noGrp="1"/>
          </p:cNvSpPr>
          <p:nvPr>
            <p:ph idx="1"/>
          </p:nvPr>
        </p:nvSpPr>
        <p:spPr>
          <a:xfrm>
            <a:off x="407033" y="1663700"/>
            <a:ext cx="8498854" cy="4374030"/>
          </a:xfrm>
        </p:spPr>
        <p:txBody>
          <a:bodyPr>
            <a:normAutofit/>
          </a:bodyPr>
          <a:lstStyle/>
          <a:p>
            <a:r>
              <a:rPr lang="en-US" sz="2400" dirty="0" err="1" smtClean="0"/>
              <a:t>Yonglo</a:t>
            </a:r>
            <a:r>
              <a:rPr lang="en-US" sz="2400" dirty="0" smtClean="0"/>
              <a:t> takes over after death of </a:t>
            </a:r>
            <a:r>
              <a:rPr lang="en-US" sz="2400" dirty="0" err="1" smtClean="0"/>
              <a:t>Hongwu</a:t>
            </a:r>
            <a:endParaRPr lang="en-US" sz="2400" dirty="0" smtClean="0"/>
          </a:p>
          <a:p>
            <a:r>
              <a:rPr lang="en-US" sz="2400" dirty="0" smtClean="0"/>
              <a:t>Launched voyages to explore the world before any Europeans did</a:t>
            </a:r>
            <a:endParaRPr lang="en-US" sz="2400" dirty="0"/>
          </a:p>
        </p:txBody>
      </p:sp>
      <p:pic>
        <p:nvPicPr>
          <p:cNvPr id="4" name="Picture 3"/>
          <p:cNvPicPr>
            <a:picLocks noChangeAspect="1"/>
          </p:cNvPicPr>
          <p:nvPr/>
        </p:nvPicPr>
        <p:blipFill>
          <a:blip r:embed="rId2"/>
          <a:stretch>
            <a:fillRect/>
          </a:stretch>
        </p:blipFill>
        <p:spPr>
          <a:xfrm>
            <a:off x="5699198" y="3004895"/>
            <a:ext cx="2794000" cy="3530600"/>
          </a:xfrm>
          <a:prstGeom prst="rect">
            <a:avLst/>
          </a:prstGeom>
        </p:spPr>
      </p:pic>
      <p:pic>
        <p:nvPicPr>
          <p:cNvPr id="6" name="Picture 5"/>
          <p:cNvPicPr>
            <a:picLocks noChangeAspect="1"/>
          </p:cNvPicPr>
          <p:nvPr/>
        </p:nvPicPr>
        <p:blipFill>
          <a:blip r:embed="rId3"/>
          <a:stretch>
            <a:fillRect/>
          </a:stretch>
        </p:blipFill>
        <p:spPr>
          <a:xfrm>
            <a:off x="714331" y="3299581"/>
            <a:ext cx="4314552" cy="3235914"/>
          </a:xfrm>
          <a:prstGeom prst="rect">
            <a:avLst/>
          </a:prstGeom>
        </p:spPr>
      </p:pic>
    </p:spTree>
    <p:extLst>
      <p:ext uri="{BB962C8B-B14F-4D97-AF65-F5344CB8AC3E}">
        <p14:creationId xmlns:p14="http://schemas.microsoft.com/office/powerpoint/2010/main" val="334098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Zheng</a:t>
            </a:r>
            <a:r>
              <a:rPr lang="en-US" dirty="0" smtClean="0"/>
              <a:t> He</a:t>
            </a:r>
            <a:endParaRPr lang="en-US" dirty="0"/>
          </a:p>
        </p:txBody>
      </p:sp>
      <p:sp>
        <p:nvSpPr>
          <p:cNvPr id="3" name="Content Placeholder 2"/>
          <p:cNvSpPr>
            <a:spLocks noGrp="1"/>
          </p:cNvSpPr>
          <p:nvPr>
            <p:ph idx="1"/>
          </p:nvPr>
        </p:nvSpPr>
        <p:spPr>
          <a:xfrm>
            <a:off x="195377" y="1828800"/>
            <a:ext cx="8720679" cy="4797208"/>
          </a:xfrm>
        </p:spPr>
        <p:txBody>
          <a:bodyPr>
            <a:normAutofit/>
          </a:bodyPr>
          <a:lstStyle/>
          <a:p>
            <a:r>
              <a:rPr lang="en-US" sz="2400" dirty="0" smtClean="0"/>
              <a:t>Chinese Muslim admiral</a:t>
            </a:r>
          </a:p>
          <a:p>
            <a:r>
              <a:rPr lang="en-US" sz="2400" dirty="0" smtClean="0"/>
              <a:t>Led all 7 voyages</a:t>
            </a:r>
          </a:p>
          <a:p>
            <a:r>
              <a:rPr lang="en-US" sz="2400" dirty="0" smtClean="0"/>
              <a:t>Went all the way to                                                  eastern Africa</a:t>
            </a:r>
          </a:p>
          <a:p>
            <a:r>
              <a:rPr lang="en-US" sz="2400" dirty="0" smtClean="0"/>
              <a:t>40 to 300 ships went in each expedition</a:t>
            </a:r>
          </a:p>
          <a:p>
            <a:pPr lvl="1"/>
            <a:r>
              <a:rPr lang="en-US" sz="2200" dirty="0" smtClean="0"/>
              <a:t>Fighting ships, storage vessels, huge treasure ships (over 400 feet long), and over 27,000 people</a:t>
            </a:r>
          </a:p>
          <a:p>
            <a:r>
              <a:rPr lang="en-US" sz="2400" dirty="0" smtClean="0"/>
              <a:t>After the 7</a:t>
            </a:r>
            <a:r>
              <a:rPr lang="en-US" sz="2400" baseline="30000" dirty="0" smtClean="0"/>
              <a:t>th</a:t>
            </a:r>
            <a:r>
              <a:rPr lang="en-US" sz="2400" dirty="0" smtClean="0"/>
              <a:t> voyage, China withdrew to isolation</a:t>
            </a:r>
            <a:endParaRPr lang="en-US" sz="2400" dirty="0"/>
          </a:p>
        </p:txBody>
      </p:sp>
      <p:pic>
        <p:nvPicPr>
          <p:cNvPr id="4" name="Picture 3"/>
          <p:cNvPicPr>
            <a:picLocks noChangeAspect="1"/>
          </p:cNvPicPr>
          <p:nvPr/>
        </p:nvPicPr>
        <p:blipFill>
          <a:blip r:embed="rId2"/>
          <a:stretch>
            <a:fillRect/>
          </a:stretch>
        </p:blipFill>
        <p:spPr>
          <a:xfrm>
            <a:off x="3923799" y="1828800"/>
            <a:ext cx="5024819" cy="2247523"/>
          </a:xfrm>
          <a:prstGeom prst="rect">
            <a:avLst/>
          </a:prstGeom>
        </p:spPr>
      </p:pic>
    </p:spTree>
    <p:extLst>
      <p:ext uri="{BB962C8B-B14F-4D97-AF65-F5344CB8AC3E}">
        <p14:creationId xmlns:p14="http://schemas.microsoft.com/office/powerpoint/2010/main" val="52063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4000" y="2857840"/>
            <a:ext cx="6350000" cy="3886200"/>
          </a:xfrm>
          <a:prstGeom prst="rect">
            <a:avLst/>
          </a:prstGeom>
        </p:spPr>
      </p:pic>
      <p:pic>
        <p:nvPicPr>
          <p:cNvPr id="4" name="Picture 3"/>
          <p:cNvPicPr>
            <a:picLocks noChangeAspect="1"/>
          </p:cNvPicPr>
          <p:nvPr/>
        </p:nvPicPr>
        <p:blipFill>
          <a:blip r:embed="rId3"/>
          <a:stretch>
            <a:fillRect/>
          </a:stretch>
        </p:blipFill>
        <p:spPr>
          <a:xfrm>
            <a:off x="0" y="602367"/>
            <a:ext cx="5044372" cy="3142911"/>
          </a:xfrm>
          <a:prstGeom prst="rect">
            <a:avLst/>
          </a:prstGeom>
        </p:spPr>
      </p:pic>
    </p:spTree>
    <p:extLst>
      <p:ext uri="{BB962C8B-B14F-4D97-AF65-F5344CB8AC3E}">
        <p14:creationId xmlns:p14="http://schemas.microsoft.com/office/powerpoint/2010/main" val="81760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with Foreign Countries</a:t>
            </a:r>
            <a:endParaRPr lang="en-US" dirty="0"/>
          </a:p>
        </p:txBody>
      </p:sp>
      <p:sp>
        <p:nvSpPr>
          <p:cNvPr id="3" name="Content Placeholder 2"/>
          <p:cNvSpPr>
            <a:spLocks noGrp="1"/>
          </p:cNvSpPr>
          <p:nvPr>
            <p:ph idx="1"/>
          </p:nvPr>
        </p:nvSpPr>
        <p:spPr/>
        <p:txBody>
          <a:bodyPr>
            <a:normAutofit/>
          </a:bodyPr>
          <a:lstStyle/>
          <a:p>
            <a:r>
              <a:rPr lang="en-US" sz="2400" dirty="0" smtClean="0"/>
              <a:t>Only the government was to conduct foreign trade and only through 3 coastal ports</a:t>
            </a:r>
          </a:p>
          <a:p>
            <a:pPr lvl="1"/>
            <a:r>
              <a:rPr lang="en-US" sz="2200" dirty="0" smtClean="0"/>
              <a:t>Leads to smuggling- trade still flourished</a:t>
            </a:r>
          </a:p>
          <a:p>
            <a:r>
              <a:rPr lang="en-US" sz="2400" dirty="0" smtClean="0"/>
              <a:t>Commercial industry flourished but never became highly-industrialized</a:t>
            </a:r>
          </a:p>
          <a:p>
            <a:pPr lvl="1"/>
            <a:r>
              <a:rPr lang="en-US" sz="2200" dirty="0" smtClean="0"/>
              <a:t>Taxes skyrocketed while agricultural taxes stayed low</a:t>
            </a:r>
          </a:p>
          <a:p>
            <a:r>
              <a:rPr lang="en-US" sz="2400" dirty="0" smtClean="0"/>
              <a:t>European traders and missionaries come in huge numbers</a:t>
            </a:r>
          </a:p>
        </p:txBody>
      </p:sp>
    </p:spTree>
    <p:extLst>
      <p:ext uri="{BB962C8B-B14F-4D97-AF65-F5344CB8AC3E}">
        <p14:creationId xmlns:p14="http://schemas.microsoft.com/office/powerpoint/2010/main" val="378983857"/>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256</TotalTime>
  <Words>527</Words>
  <Application>Microsoft Macintosh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Revolution</vt:lpstr>
      <vt:lpstr>China Limits European Contacts</vt:lpstr>
      <vt:lpstr>Setting the Stage</vt:lpstr>
      <vt:lpstr>The Ming Dynasty</vt:lpstr>
      <vt:lpstr>The Rise of the Ming</vt:lpstr>
      <vt:lpstr>Confucian Values</vt:lpstr>
      <vt:lpstr>The Rise of the Ming</vt:lpstr>
      <vt:lpstr>Zheng He</vt:lpstr>
      <vt:lpstr>PowerPoint Presentation</vt:lpstr>
      <vt:lpstr>Relations with Foreign Countries</vt:lpstr>
      <vt:lpstr>Fall of the Ming Dynasty</vt:lpstr>
      <vt:lpstr>The Manchus</vt:lpstr>
      <vt:lpstr>China Under the Qing</vt:lpstr>
      <vt:lpstr>Chinese Isolation</vt:lpstr>
      <vt:lpstr>Life in the Ming and Qing Dynasties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Limits European Contacts</dc:title>
  <dc:creator>Greg Sederberg</dc:creator>
  <cp:lastModifiedBy>Greg Sederberg</cp:lastModifiedBy>
  <cp:revision>21</cp:revision>
  <dcterms:created xsi:type="dcterms:W3CDTF">2015-05-20T18:33:39Z</dcterms:created>
  <dcterms:modified xsi:type="dcterms:W3CDTF">2016-01-17T02:17:23Z</dcterms:modified>
</cp:coreProperties>
</file>