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cstate="print">
            <a:extLst>
              <a:ext uri="{28A0092B-C50C-407E-A947-70E740481C1C}">
                <a14:useLocalDpi xmlns:a14="http://schemas.microsoft.com/office/drawing/2010/main"/>
              </a:ext>
            </a:extLst>
          </a:blip>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1/13/16</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1/13/16</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cstate="print">
            <a:extLst>
              <a:ext uri="{28A0092B-C50C-407E-A947-70E740481C1C}">
                <a14:useLocalDpi xmlns:a14="http://schemas.microsoft.com/office/drawing/2010/main"/>
              </a:ext>
            </a:extLst>
          </a:blip>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1/13/16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1/13/16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1/13/16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1/13/16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1/13/16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1/13/16</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cstate="print">
            <a:extLst>
              <a:ext uri="{28A0092B-C50C-407E-A947-70E740481C1C}">
                <a14:useLocalDpi xmlns:a14="http://schemas.microsoft.com/office/drawing/2010/main"/>
              </a:ext>
            </a:extLst>
          </a:blip>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1/13/16</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18447"/>
            <a:ext cx="9144000" cy="1470025"/>
          </a:xfrm>
        </p:spPr>
        <p:txBody>
          <a:bodyPr/>
          <a:lstStyle/>
          <a:p>
            <a:r>
              <a:rPr lang="en-US" dirty="0" smtClean="0"/>
              <a:t>European Nations Settle North America</a:t>
            </a:r>
            <a:endParaRPr lang="en-US" dirty="0"/>
          </a:p>
        </p:txBody>
      </p:sp>
    </p:spTree>
    <p:extLst>
      <p:ext uri="{BB962C8B-B14F-4D97-AF65-F5344CB8AC3E}">
        <p14:creationId xmlns:p14="http://schemas.microsoft.com/office/powerpoint/2010/main" val="3942364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sz="4400" dirty="0" smtClean="0"/>
              <a:t>The English Oust the Dutch</a:t>
            </a:r>
            <a:endParaRPr lang="en-US" sz="4400" dirty="0"/>
          </a:p>
        </p:txBody>
      </p:sp>
      <p:sp>
        <p:nvSpPr>
          <p:cNvPr id="3" name="Content Placeholder 2"/>
          <p:cNvSpPr>
            <a:spLocks noGrp="1"/>
          </p:cNvSpPr>
          <p:nvPr>
            <p:ph idx="1"/>
          </p:nvPr>
        </p:nvSpPr>
        <p:spPr>
          <a:xfrm>
            <a:off x="113967" y="1828800"/>
            <a:ext cx="8987293" cy="4297363"/>
          </a:xfrm>
        </p:spPr>
        <p:txBody>
          <a:bodyPr/>
          <a:lstStyle/>
          <a:p>
            <a:r>
              <a:rPr lang="en-US" dirty="0" smtClean="0"/>
              <a:t>New Netherland separated the north and south English colonies</a:t>
            </a:r>
          </a:p>
          <a:p>
            <a:r>
              <a:rPr lang="en-US" dirty="0" smtClean="0"/>
              <a:t>1664- King Charles II appoints his brother, the Duke of York, to push out the Dutch</a:t>
            </a:r>
          </a:p>
          <a:p>
            <a:r>
              <a:rPr lang="en-US" dirty="0" smtClean="0"/>
              <a:t>Dutch surrender without a single shot being fired</a:t>
            </a:r>
          </a:p>
          <a:p>
            <a:pPr lvl="1"/>
            <a:r>
              <a:rPr lang="en-US" dirty="0" smtClean="0"/>
              <a:t>English rename the territory New                                                    York</a:t>
            </a:r>
          </a:p>
          <a:p>
            <a:r>
              <a:rPr lang="en-US" dirty="0" smtClean="0"/>
              <a:t>By 1750- about 1.2 million English                                         settlers in the 13 colonies</a:t>
            </a:r>
            <a:endParaRPr lang="en-US" dirty="0"/>
          </a:p>
        </p:txBody>
      </p:sp>
      <p:pic>
        <p:nvPicPr>
          <p:cNvPr id="4" name="Picture 3"/>
          <p:cNvPicPr>
            <a:picLocks noChangeAspect="1"/>
          </p:cNvPicPr>
          <p:nvPr/>
        </p:nvPicPr>
        <p:blipFill>
          <a:blip r:embed="rId2"/>
          <a:stretch>
            <a:fillRect/>
          </a:stretch>
        </p:blipFill>
        <p:spPr>
          <a:xfrm>
            <a:off x="5063492" y="3912650"/>
            <a:ext cx="3940082" cy="2814344"/>
          </a:xfrm>
          <a:prstGeom prst="rect">
            <a:avLst/>
          </a:prstGeom>
        </p:spPr>
      </p:pic>
    </p:spTree>
    <p:extLst>
      <p:ext uri="{BB962C8B-B14F-4D97-AF65-F5344CB8AC3E}">
        <p14:creationId xmlns:p14="http://schemas.microsoft.com/office/powerpoint/2010/main" val="328715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England Battles France</a:t>
            </a:r>
            <a:endParaRPr lang="en-US" dirty="0"/>
          </a:p>
        </p:txBody>
      </p:sp>
      <p:sp>
        <p:nvSpPr>
          <p:cNvPr id="3" name="Content Placeholder 2"/>
          <p:cNvSpPr>
            <a:spLocks noGrp="1"/>
          </p:cNvSpPr>
          <p:nvPr>
            <p:ph idx="1"/>
          </p:nvPr>
        </p:nvSpPr>
        <p:spPr>
          <a:xfrm>
            <a:off x="0" y="1828800"/>
            <a:ext cx="9144000" cy="4297363"/>
          </a:xfrm>
        </p:spPr>
        <p:txBody>
          <a:bodyPr/>
          <a:lstStyle/>
          <a:p>
            <a:r>
              <a:rPr lang="en-US" dirty="0" smtClean="0"/>
              <a:t>England pushes west for more land</a:t>
            </a:r>
          </a:p>
          <a:p>
            <a:pPr lvl="1"/>
            <a:r>
              <a:rPr lang="en-US" dirty="0" smtClean="0"/>
              <a:t>Run into New France</a:t>
            </a:r>
          </a:p>
          <a:p>
            <a:r>
              <a:rPr lang="en-US" dirty="0" smtClean="0"/>
              <a:t>1754- French and Indian War-                                                  dispute over land in the Ohio River                                            Valley</a:t>
            </a:r>
          </a:p>
          <a:p>
            <a:pPr lvl="1"/>
            <a:r>
              <a:rPr lang="en-US" dirty="0" smtClean="0"/>
              <a:t>Part of a larger, world-wide conflict                                                known as the Seven Years’ War</a:t>
            </a:r>
          </a:p>
          <a:p>
            <a:r>
              <a:rPr lang="en-US" dirty="0" smtClean="0"/>
              <a:t>British win and French surrender their North American holdings</a:t>
            </a:r>
          </a:p>
        </p:txBody>
      </p:sp>
      <p:pic>
        <p:nvPicPr>
          <p:cNvPr id="4" name="Picture 3"/>
          <p:cNvPicPr>
            <a:picLocks noChangeAspect="1"/>
          </p:cNvPicPr>
          <p:nvPr/>
        </p:nvPicPr>
        <p:blipFill>
          <a:blip r:embed="rId2"/>
          <a:stretch>
            <a:fillRect/>
          </a:stretch>
        </p:blipFill>
        <p:spPr>
          <a:xfrm>
            <a:off x="5009065" y="1930416"/>
            <a:ext cx="4014075" cy="2942176"/>
          </a:xfrm>
          <a:prstGeom prst="rect">
            <a:avLst/>
          </a:prstGeom>
        </p:spPr>
      </p:pic>
    </p:spTree>
    <p:extLst>
      <p:ext uri="{BB962C8B-B14F-4D97-AF65-F5344CB8AC3E}">
        <p14:creationId xmlns:p14="http://schemas.microsoft.com/office/powerpoint/2010/main" val="215646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Native Americans Respond</a:t>
            </a:r>
            <a:endParaRPr lang="en-US" dirty="0"/>
          </a:p>
        </p:txBody>
      </p:sp>
      <p:sp>
        <p:nvSpPr>
          <p:cNvPr id="3" name="Content Placeholder 2"/>
          <p:cNvSpPr>
            <a:spLocks noGrp="1"/>
          </p:cNvSpPr>
          <p:nvPr>
            <p:ph idx="1"/>
          </p:nvPr>
        </p:nvSpPr>
        <p:spPr>
          <a:xfrm>
            <a:off x="407025" y="1454358"/>
            <a:ext cx="8840760" cy="4297363"/>
          </a:xfrm>
        </p:spPr>
        <p:txBody>
          <a:bodyPr/>
          <a:lstStyle/>
          <a:p>
            <a:r>
              <a:rPr lang="en-US" dirty="0" smtClean="0"/>
              <a:t>French and Dutch were cooperative with Natives</a:t>
            </a:r>
          </a:p>
          <a:p>
            <a:pPr lvl="1"/>
            <a:r>
              <a:rPr lang="en-US" dirty="0" smtClean="0"/>
              <a:t>Both benefit from the fur trade</a:t>
            </a:r>
          </a:p>
          <a:p>
            <a:r>
              <a:rPr lang="en-US" dirty="0" smtClean="0"/>
              <a:t>English struggle with Natives</a:t>
            </a:r>
          </a:p>
          <a:p>
            <a:pPr lvl="1"/>
            <a:r>
              <a:rPr lang="en-US" dirty="0" smtClean="0"/>
              <a:t>Issues over land and religion</a:t>
            </a:r>
          </a:p>
          <a:p>
            <a:pPr lvl="1"/>
            <a:r>
              <a:rPr lang="en-US" dirty="0" smtClean="0"/>
              <a:t>English want to populate their colonies- push Natives off land</a:t>
            </a:r>
          </a:p>
          <a:p>
            <a:pPr lvl="1"/>
            <a:r>
              <a:rPr lang="en-US" dirty="0" smtClean="0"/>
              <a:t>Puritans view Natives as agents of the devil and threats to their godly society</a:t>
            </a:r>
          </a:p>
        </p:txBody>
      </p:sp>
      <p:pic>
        <p:nvPicPr>
          <p:cNvPr id="4" name="Picture 3"/>
          <p:cNvPicPr>
            <a:picLocks noChangeAspect="1"/>
          </p:cNvPicPr>
          <p:nvPr/>
        </p:nvPicPr>
        <p:blipFill>
          <a:blip r:embed="rId2"/>
          <a:stretch>
            <a:fillRect/>
          </a:stretch>
        </p:blipFill>
        <p:spPr>
          <a:xfrm>
            <a:off x="1204818" y="4629716"/>
            <a:ext cx="6734364" cy="2228283"/>
          </a:xfrm>
          <a:prstGeom prst="rect">
            <a:avLst/>
          </a:prstGeom>
        </p:spPr>
      </p:pic>
    </p:spTree>
    <p:extLst>
      <p:ext uri="{BB962C8B-B14F-4D97-AF65-F5344CB8AC3E}">
        <p14:creationId xmlns:p14="http://schemas.microsoft.com/office/powerpoint/2010/main" val="1426809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sz="4400" dirty="0" smtClean="0"/>
              <a:t>Settlers and Natives Battle</a:t>
            </a:r>
            <a:endParaRPr lang="en-US" sz="4400" dirty="0"/>
          </a:p>
        </p:txBody>
      </p:sp>
      <p:sp>
        <p:nvSpPr>
          <p:cNvPr id="3" name="Content Placeholder 2"/>
          <p:cNvSpPr>
            <a:spLocks noGrp="1"/>
          </p:cNvSpPr>
          <p:nvPr>
            <p:ph idx="1"/>
          </p:nvPr>
        </p:nvSpPr>
        <p:spPr>
          <a:xfrm>
            <a:off x="167005" y="1609311"/>
            <a:ext cx="6626501" cy="4465591"/>
          </a:xfrm>
        </p:spPr>
        <p:txBody>
          <a:bodyPr/>
          <a:lstStyle/>
          <a:p>
            <a:r>
              <a:rPr lang="en-US" dirty="0" smtClean="0"/>
              <a:t>1622- Powhatan tribe attack villages around Jamestown</a:t>
            </a:r>
          </a:p>
          <a:p>
            <a:pPr lvl="1"/>
            <a:r>
              <a:rPr lang="en-US" dirty="0" smtClean="0"/>
              <a:t>Kill about 350</a:t>
            </a:r>
          </a:p>
          <a:p>
            <a:pPr lvl="1"/>
            <a:r>
              <a:rPr lang="en-US" dirty="0" smtClean="0"/>
              <a:t>Colonists strike back and kill hundreds</a:t>
            </a:r>
          </a:p>
          <a:p>
            <a:r>
              <a:rPr lang="en-US" dirty="0" smtClean="0"/>
              <a:t>1675- King Philip’s War- Native ruler </a:t>
            </a:r>
            <a:r>
              <a:rPr lang="en-US" dirty="0" err="1" smtClean="0"/>
              <a:t>Metacom</a:t>
            </a:r>
            <a:r>
              <a:rPr lang="en-US" dirty="0" smtClean="0"/>
              <a:t> (a.k.a. King Philip) led attacks on colonial villages in Massachusetts</a:t>
            </a:r>
          </a:p>
          <a:p>
            <a:pPr lvl="1"/>
            <a:r>
              <a:rPr lang="en-US" dirty="0" smtClean="0"/>
              <a:t>Both sides massacred hundreds</a:t>
            </a:r>
          </a:p>
          <a:p>
            <a:pPr lvl="1"/>
            <a:r>
              <a:rPr lang="en-US" dirty="0" smtClean="0"/>
              <a:t>After a year, the English win</a:t>
            </a:r>
            <a:endParaRPr lang="en-US" dirty="0"/>
          </a:p>
        </p:txBody>
      </p:sp>
      <p:pic>
        <p:nvPicPr>
          <p:cNvPr id="4" name="Picture 3"/>
          <p:cNvPicPr>
            <a:picLocks noChangeAspect="1"/>
          </p:cNvPicPr>
          <p:nvPr/>
        </p:nvPicPr>
        <p:blipFill>
          <a:blip r:embed="rId2"/>
          <a:stretch>
            <a:fillRect/>
          </a:stretch>
        </p:blipFill>
        <p:spPr>
          <a:xfrm>
            <a:off x="7049816" y="1609311"/>
            <a:ext cx="1968016" cy="2991916"/>
          </a:xfrm>
          <a:prstGeom prst="rect">
            <a:avLst/>
          </a:prstGeom>
        </p:spPr>
      </p:pic>
      <p:pic>
        <p:nvPicPr>
          <p:cNvPr id="5" name="Picture 4"/>
          <p:cNvPicPr>
            <a:picLocks noChangeAspect="1"/>
          </p:cNvPicPr>
          <p:nvPr/>
        </p:nvPicPr>
        <p:blipFill>
          <a:blip r:embed="rId3"/>
          <a:stretch>
            <a:fillRect/>
          </a:stretch>
        </p:blipFill>
        <p:spPr>
          <a:xfrm>
            <a:off x="6376175" y="3937368"/>
            <a:ext cx="1968016" cy="2802555"/>
          </a:xfrm>
          <a:prstGeom prst="rect">
            <a:avLst/>
          </a:prstGeom>
        </p:spPr>
      </p:pic>
    </p:spTree>
    <p:extLst>
      <p:ext uri="{BB962C8B-B14F-4D97-AF65-F5344CB8AC3E}">
        <p14:creationId xmlns:p14="http://schemas.microsoft.com/office/powerpoint/2010/main" val="3732451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smtClean="0"/>
              <a:t>Natives Fall to Disease</a:t>
            </a:r>
            <a:endParaRPr lang="en-US" dirty="0"/>
          </a:p>
        </p:txBody>
      </p:sp>
      <p:sp>
        <p:nvSpPr>
          <p:cNvPr id="3" name="Content Placeholder 2"/>
          <p:cNvSpPr>
            <a:spLocks noGrp="1"/>
          </p:cNvSpPr>
          <p:nvPr>
            <p:ph idx="1"/>
          </p:nvPr>
        </p:nvSpPr>
        <p:spPr>
          <a:xfrm>
            <a:off x="521002" y="1828800"/>
            <a:ext cx="8303477" cy="4297363"/>
          </a:xfrm>
        </p:spPr>
        <p:txBody>
          <a:bodyPr/>
          <a:lstStyle/>
          <a:p>
            <a:r>
              <a:rPr lang="en-US" dirty="0" smtClean="0"/>
              <a:t>1616- smallpox ravaged Natives</a:t>
            </a:r>
          </a:p>
          <a:p>
            <a:pPr lvl="1"/>
            <a:r>
              <a:rPr lang="en-US" dirty="0" smtClean="0"/>
              <a:t>Population of one tribe dropped from 24,000 to 750 by 1631</a:t>
            </a:r>
          </a:p>
          <a:p>
            <a:r>
              <a:rPr lang="en-US" dirty="0" smtClean="0"/>
              <a:t>Leads to a shortage of labor in the colonies</a:t>
            </a:r>
          </a:p>
          <a:p>
            <a:pPr lvl="1"/>
            <a:r>
              <a:rPr lang="en-US" dirty="0" smtClean="0"/>
              <a:t>Colonists turn to slave labor from Africa</a:t>
            </a:r>
            <a:endParaRPr lang="en-US" dirty="0"/>
          </a:p>
        </p:txBody>
      </p:sp>
      <p:pic>
        <p:nvPicPr>
          <p:cNvPr id="4" name="Picture 3"/>
          <p:cNvPicPr>
            <a:picLocks noChangeAspect="1"/>
          </p:cNvPicPr>
          <p:nvPr/>
        </p:nvPicPr>
        <p:blipFill>
          <a:blip r:embed="rId2"/>
          <a:stretch>
            <a:fillRect/>
          </a:stretch>
        </p:blipFill>
        <p:spPr>
          <a:xfrm>
            <a:off x="2701618" y="3785821"/>
            <a:ext cx="3740764" cy="2971520"/>
          </a:xfrm>
          <a:prstGeom prst="rect">
            <a:avLst/>
          </a:prstGeom>
        </p:spPr>
      </p:pic>
    </p:spTree>
    <p:extLst>
      <p:ext uri="{BB962C8B-B14F-4D97-AF65-F5344CB8AC3E}">
        <p14:creationId xmlns:p14="http://schemas.microsoft.com/office/powerpoint/2010/main" val="204598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Stage</a:t>
            </a:r>
            <a:endParaRPr lang="en-US" dirty="0"/>
          </a:p>
        </p:txBody>
      </p:sp>
      <p:sp>
        <p:nvSpPr>
          <p:cNvPr id="3" name="Content Placeholder 2"/>
          <p:cNvSpPr>
            <a:spLocks noGrp="1"/>
          </p:cNvSpPr>
          <p:nvPr>
            <p:ph idx="1"/>
          </p:nvPr>
        </p:nvSpPr>
        <p:spPr/>
        <p:txBody>
          <a:bodyPr/>
          <a:lstStyle/>
          <a:p>
            <a:r>
              <a:rPr lang="en-US" dirty="0" smtClean="0"/>
              <a:t>Spain’s successful colonization efforts in the Americas did not go unnoticed.  Other European nations, such as England, France and the Netherlands, soon became interested in obtaining their own valuable colonies.  The Treaty of </a:t>
            </a:r>
            <a:r>
              <a:rPr lang="en-US" dirty="0" err="1" smtClean="0"/>
              <a:t>Tordesillas</a:t>
            </a:r>
            <a:r>
              <a:rPr lang="en-US" dirty="0" smtClean="0"/>
              <a:t>, signed in 1494, had divided the newly discovered lands between Spain and Portugal.  However, other European countries ignored the treaty.  They set out to build their own empires in the Americas.  This resulted in a struggle for North America.</a:t>
            </a:r>
            <a:endParaRPr lang="en-US" dirty="0"/>
          </a:p>
        </p:txBody>
      </p:sp>
    </p:spTree>
    <p:extLst>
      <p:ext uri="{BB962C8B-B14F-4D97-AF65-F5344CB8AC3E}">
        <p14:creationId xmlns:p14="http://schemas.microsoft.com/office/powerpoint/2010/main" val="2636626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42878" y="1530332"/>
            <a:ext cx="1625572" cy="2009537"/>
          </a:xfrm>
          <a:prstGeom prst="rect">
            <a:avLst/>
          </a:prstGeom>
        </p:spPr>
      </p:pic>
      <p:sp>
        <p:nvSpPr>
          <p:cNvPr id="2" name="Title 1"/>
          <p:cNvSpPr>
            <a:spLocks noGrp="1"/>
          </p:cNvSpPr>
          <p:nvPr>
            <p:ph type="title"/>
          </p:nvPr>
        </p:nvSpPr>
        <p:spPr>
          <a:xfrm>
            <a:off x="0" y="62753"/>
            <a:ext cx="9144000" cy="1283167"/>
          </a:xfrm>
        </p:spPr>
        <p:txBody>
          <a:bodyPr/>
          <a:lstStyle/>
          <a:p>
            <a:r>
              <a:rPr lang="en-US" dirty="0" smtClean="0"/>
              <a:t>Establishing New France</a:t>
            </a:r>
            <a:endParaRPr lang="en-US" dirty="0"/>
          </a:p>
        </p:txBody>
      </p:sp>
      <p:sp>
        <p:nvSpPr>
          <p:cNvPr id="3" name="Content Placeholder 2"/>
          <p:cNvSpPr>
            <a:spLocks noGrp="1"/>
          </p:cNvSpPr>
          <p:nvPr>
            <p:ph idx="1"/>
          </p:nvPr>
        </p:nvSpPr>
        <p:spPr>
          <a:xfrm>
            <a:off x="1" y="1530332"/>
            <a:ext cx="7499032" cy="5327668"/>
          </a:xfrm>
        </p:spPr>
        <p:txBody>
          <a:bodyPr>
            <a:normAutofit/>
          </a:bodyPr>
          <a:lstStyle/>
          <a:p>
            <a:r>
              <a:rPr lang="en-US" dirty="0" smtClean="0"/>
              <a:t>1524- Giovanni da </a:t>
            </a:r>
            <a:r>
              <a:rPr lang="en-US" dirty="0" err="1" smtClean="0"/>
              <a:t>Verrazzano</a:t>
            </a:r>
            <a:r>
              <a:rPr lang="en-US" dirty="0" smtClean="0"/>
              <a:t> looks for a sea route through North America to the Pacific</a:t>
            </a:r>
          </a:p>
          <a:p>
            <a:pPr lvl="1"/>
            <a:r>
              <a:rPr lang="en-US" dirty="0" smtClean="0"/>
              <a:t>Doesn’t find one, but finds New York harbor</a:t>
            </a:r>
          </a:p>
          <a:p>
            <a:r>
              <a:rPr lang="en-US" dirty="0" smtClean="0"/>
              <a:t>1534- Jacques Cartier finds a gulf off eastern    Canada and goes inland on a river he names the       St. Lawrence</a:t>
            </a:r>
          </a:p>
          <a:p>
            <a:pPr lvl="1"/>
            <a:r>
              <a:rPr lang="en-US" dirty="0" smtClean="0"/>
              <a:t>Finds an island and names it Mont Real (Mount   Royal), or today called Montreal</a:t>
            </a:r>
          </a:p>
          <a:p>
            <a:r>
              <a:rPr lang="en-US" dirty="0" smtClean="0"/>
              <a:t>1608- Samuel de Champlain along with 32 settlers founds Quebec</a:t>
            </a:r>
          </a:p>
          <a:p>
            <a:pPr lvl="1"/>
            <a:r>
              <a:rPr lang="en-US" dirty="0" smtClean="0"/>
              <a:t>Becomes the capital of New France</a:t>
            </a:r>
            <a:endParaRPr lang="en-US" dirty="0"/>
          </a:p>
        </p:txBody>
      </p:sp>
      <p:pic>
        <p:nvPicPr>
          <p:cNvPr id="5" name="Picture 4"/>
          <p:cNvPicPr>
            <a:picLocks noChangeAspect="1"/>
          </p:cNvPicPr>
          <p:nvPr/>
        </p:nvPicPr>
        <p:blipFill>
          <a:blip r:embed="rId3"/>
          <a:stretch>
            <a:fillRect/>
          </a:stretch>
        </p:blipFill>
        <p:spPr>
          <a:xfrm>
            <a:off x="6897621" y="3013514"/>
            <a:ext cx="1527742" cy="199813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23430" y="4622232"/>
            <a:ext cx="1545020" cy="2007846"/>
          </a:xfrm>
          <a:prstGeom prst="rect">
            <a:avLst/>
          </a:prstGeom>
        </p:spPr>
      </p:pic>
    </p:spTree>
    <p:extLst>
      <p:ext uri="{BB962C8B-B14F-4D97-AF65-F5344CB8AC3E}">
        <p14:creationId xmlns:p14="http://schemas.microsoft.com/office/powerpoint/2010/main" val="408502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571271" y="3793268"/>
            <a:ext cx="1461672" cy="1793870"/>
          </a:xfrm>
          <a:prstGeom prst="rect">
            <a:avLst/>
          </a:prstGeom>
        </p:spPr>
      </p:pic>
      <p:sp>
        <p:nvSpPr>
          <p:cNvPr id="2" name="Title 1"/>
          <p:cNvSpPr>
            <a:spLocks noGrp="1"/>
          </p:cNvSpPr>
          <p:nvPr>
            <p:ph type="title"/>
          </p:nvPr>
        </p:nvSpPr>
        <p:spPr>
          <a:xfrm>
            <a:off x="0" y="62753"/>
            <a:ext cx="9144000" cy="1283167"/>
          </a:xfrm>
        </p:spPr>
        <p:txBody>
          <a:bodyPr/>
          <a:lstStyle/>
          <a:p>
            <a:r>
              <a:rPr lang="en-US" dirty="0" smtClean="0"/>
              <a:t>Establishing New France</a:t>
            </a:r>
            <a:endParaRPr lang="en-US" dirty="0"/>
          </a:p>
        </p:txBody>
      </p:sp>
      <p:sp>
        <p:nvSpPr>
          <p:cNvPr id="3" name="Content Placeholder 2"/>
          <p:cNvSpPr>
            <a:spLocks noGrp="1"/>
          </p:cNvSpPr>
          <p:nvPr>
            <p:ph idx="1"/>
          </p:nvPr>
        </p:nvSpPr>
        <p:spPr>
          <a:xfrm>
            <a:off x="0" y="1828800"/>
            <a:ext cx="5471877" cy="5029200"/>
          </a:xfrm>
        </p:spPr>
        <p:txBody>
          <a:bodyPr>
            <a:normAutofit/>
          </a:bodyPr>
          <a:lstStyle/>
          <a:p>
            <a:r>
              <a:rPr lang="en-US" dirty="0" smtClean="0"/>
              <a:t>1673- Priest Jacques Marquette and trader Louis Joliet explored the Great Lakes and upper Mississippi</a:t>
            </a:r>
          </a:p>
          <a:p>
            <a:r>
              <a:rPr lang="en-US" dirty="0" smtClean="0"/>
              <a:t>1683- </a:t>
            </a:r>
            <a:r>
              <a:rPr lang="en-US" dirty="0" err="1" smtClean="0"/>
              <a:t>Sieur</a:t>
            </a:r>
            <a:r>
              <a:rPr lang="en-US" dirty="0" smtClean="0"/>
              <a:t> de La Salle explored the lower Mississippi</a:t>
            </a:r>
          </a:p>
          <a:p>
            <a:pPr lvl="1"/>
            <a:r>
              <a:rPr lang="en-US" dirty="0" smtClean="0"/>
              <a:t>Claimed river valley for France</a:t>
            </a:r>
          </a:p>
          <a:p>
            <a:pPr lvl="1"/>
            <a:r>
              <a:rPr lang="en-US" dirty="0" smtClean="0"/>
              <a:t>Named it Louisiana in honor of the French King Louis XIV</a:t>
            </a:r>
          </a:p>
          <a:p>
            <a:r>
              <a:rPr lang="en-US" dirty="0" smtClean="0"/>
              <a:t>Early 1700s- New France controls </a:t>
            </a:r>
            <a:r>
              <a:rPr lang="en-US" dirty="0" err="1" smtClean="0"/>
              <a:t>midwestern</a:t>
            </a:r>
            <a:r>
              <a:rPr lang="en-US" dirty="0" smtClean="0"/>
              <a:t> U.S. and eastern Canada</a:t>
            </a:r>
          </a:p>
        </p:txBody>
      </p:sp>
      <p:pic>
        <p:nvPicPr>
          <p:cNvPr id="4" name="Picture 3"/>
          <p:cNvPicPr>
            <a:picLocks noChangeAspect="1"/>
          </p:cNvPicPr>
          <p:nvPr/>
        </p:nvPicPr>
        <p:blipFill>
          <a:blip r:embed="rId3"/>
          <a:stretch>
            <a:fillRect/>
          </a:stretch>
        </p:blipFill>
        <p:spPr>
          <a:xfrm>
            <a:off x="5488158" y="1828800"/>
            <a:ext cx="3544785" cy="180803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88158" y="3793268"/>
            <a:ext cx="1268593" cy="1793870"/>
          </a:xfrm>
          <a:prstGeom prst="rect">
            <a:avLst/>
          </a:prstGeom>
        </p:spPr>
      </p:pic>
      <p:pic>
        <p:nvPicPr>
          <p:cNvPr id="7" name="Picture 6"/>
          <p:cNvPicPr>
            <a:picLocks noChangeAspect="1"/>
          </p:cNvPicPr>
          <p:nvPr/>
        </p:nvPicPr>
        <p:blipFill>
          <a:blip r:embed="rId5"/>
          <a:stretch>
            <a:fillRect/>
          </a:stretch>
        </p:blipFill>
        <p:spPr>
          <a:xfrm>
            <a:off x="6335342" y="4909980"/>
            <a:ext cx="1764868" cy="1764868"/>
          </a:xfrm>
          <a:prstGeom prst="rect">
            <a:avLst/>
          </a:prstGeom>
        </p:spPr>
      </p:pic>
    </p:spTree>
    <p:extLst>
      <p:ext uri="{BB962C8B-B14F-4D97-AF65-F5344CB8AC3E}">
        <p14:creationId xmlns:p14="http://schemas.microsoft.com/office/powerpoint/2010/main" val="144535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Trading Empire</a:t>
            </a:r>
            <a:endParaRPr lang="en-US" dirty="0"/>
          </a:p>
        </p:txBody>
      </p:sp>
      <p:sp>
        <p:nvSpPr>
          <p:cNvPr id="3" name="Content Placeholder 2"/>
          <p:cNvSpPr>
            <a:spLocks noGrp="1"/>
          </p:cNvSpPr>
          <p:nvPr>
            <p:ph idx="1"/>
          </p:nvPr>
        </p:nvSpPr>
        <p:spPr>
          <a:xfrm>
            <a:off x="779463" y="1514052"/>
            <a:ext cx="7583488" cy="4612112"/>
          </a:xfrm>
        </p:spPr>
        <p:txBody>
          <a:bodyPr/>
          <a:lstStyle/>
          <a:p>
            <a:r>
              <a:rPr lang="en-US" dirty="0" smtClean="0"/>
              <a:t>Population in New France was only 65,000 by 1760</a:t>
            </a:r>
          </a:p>
          <a:p>
            <a:r>
              <a:rPr lang="en-US" dirty="0" smtClean="0"/>
              <a:t>Settlers included-</a:t>
            </a:r>
          </a:p>
          <a:p>
            <a:pPr lvl="1"/>
            <a:r>
              <a:rPr lang="en-US" dirty="0" smtClean="0"/>
              <a:t>Priests trying to convert Natives</a:t>
            </a:r>
          </a:p>
          <a:p>
            <a:pPr lvl="1"/>
            <a:r>
              <a:rPr lang="en-US" dirty="0" smtClean="0"/>
              <a:t>Fur traders</a:t>
            </a:r>
            <a:endParaRPr lang="en-US" dirty="0"/>
          </a:p>
        </p:txBody>
      </p:sp>
      <p:pic>
        <p:nvPicPr>
          <p:cNvPr id="4" name="Picture 3"/>
          <p:cNvPicPr>
            <a:picLocks noChangeAspect="1"/>
          </p:cNvPicPr>
          <p:nvPr/>
        </p:nvPicPr>
        <p:blipFill>
          <a:blip r:embed="rId2"/>
          <a:stretch>
            <a:fillRect/>
          </a:stretch>
        </p:blipFill>
        <p:spPr>
          <a:xfrm>
            <a:off x="1903223" y="3646747"/>
            <a:ext cx="5337554" cy="3113573"/>
          </a:xfrm>
          <a:prstGeom prst="rect">
            <a:avLst/>
          </a:prstGeom>
        </p:spPr>
      </p:pic>
    </p:spTree>
    <p:extLst>
      <p:ext uri="{BB962C8B-B14F-4D97-AF65-F5344CB8AC3E}">
        <p14:creationId xmlns:p14="http://schemas.microsoft.com/office/powerpoint/2010/main" val="1003906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English Arrive</a:t>
            </a:r>
            <a:endParaRPr lang="en-US" dirty="0"/>
          </a:p>
        </p:txBody>
      </p:sp>
      <p:sp>
        <p:nvSpPr>
          <p:cNvPr id="3" name="Content Placeholder 2"/>
          <p:cNvSpPr>
            <a:spLocks noGrp="1"/>
          </p:cNvSpPr>
          <p:nvPr>
            <p:ph idx="1"/>
          </p:nvPr>
        </p:nvSpPr>
        <p:spPr>
          <a:xfrm>
            <a:off x="81406" y="1660572"/>
            <a:ext cx="5861277" cy="5118962"/>
          </a:xfrm>
        </p:spPr>
        <p:txBody>
          <a:bodyPr/>
          <a:lstStyle/>
          <a:p>
            <a:r>
              <a:rPr lang="en-US" dirty="0" smtClean="0"/>
              <a:t>1606- a London company sends 3 ships and 100 settlers</a:t>
            </a:r>
          </a:p>
          <a:p>
            <a:pPr lvl="1"/>
            <a:r>
              <a:rPr lang="en-US" dirty="0" smtClean="0"/>
              <a:t>1607- 4 months later they land and call their settlement Jamestown in honor of King James</a:t>
            </a:r>
          </a:p>
          <a:p>
            <a:r>
              <a:rPr lang="en-US" dirty="0" smtClean="0"/>
              <a:t>Start was disastrous</a:t>
            </a:r>
          </a:p>
          <a:p>
            <a:pPr lvl="1"/>
            <a:r>
              <a:rPr lang="en-US" dirty="0" smtClean="0"/>
              <a:t>Looked for gold instead of planting</a:t>
            </a:r>
          </a:p>
          <a:p>
            <a:pPr lvl="1"/>
            <a:r>
              <a:rPr lang="en-US" dirty="0" smtClean="0"/>
              <a:t>70% of people died of hunger, disease or battles with Natives</a:t>
            </a:r>
          </a:p>
          <a:p>
            <a:pPr lvl="1"/>
            <a:r>
              <a:rPr lang="en-US" dirty="0" smtClean="0"/>
              <a:t>Saved by development of tobacco</a:t>
            </a:r>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861278" y="1715678"/>
            <a:ext cx="3054122" cy="2117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1278" y="3947732"/>
            <a:ext cx="3054122" cy="268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588290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sz="4200" dirty="0" smtClean="0"/>
              <a:t>Puritans Create New England</a:t>
            </a:r>
            <a:endParaRPr lang="en-US" sz="4200" dirty="0"/>
          </a:p>
        </p:txBody>
      </p:sp>
      <p:sp>
        <p:nvSpPr>
          <p:cNvPr id="3" name="Content Placeholder 2"/>
          <p:cNvSpPr>
            <a:spLocks noGrp="1"/>
          </p:cNvSpPr>
          <p:nvPr>
            <p:ph idx="1"/>
          </p:nvPr>
        </p:nvSpPr>
        <p:spPr>
          <a:xfrm>
            <a:off x="779463" y="1552040"/>
            <a:ext cx="7583488" cy="4297363"/>
          </a:xfrm>
        </p:spPr>
        <p:txBody>
          <a:bodyPr/>
          <a:lstStyle/>
          <a:p>
            <a:r>
              <a:rPr lang="en-US" dirty="0" smtClean="0"/>
              <a:t>1620- Pilgrims found the 2</a:t>
            </a:r>
            <a:r>
              <a:rPr lang="en-US" baseline="30000" dirty="0" smtClean="0"/>
              <a:t>nd</a:t>
            </a:r>
            <a:r>
              <a:rPr lang="en-US" dirty="0" smtClean="0"/>
              <a:t> English colony- Plymouth</a:t>
            </a:r>
          </a:p>
          <a:p>
            <a:pPr lvl="1"/>
            <a:r>
              <a:rPr lang="en-US" dirty="0" smtClean="0"/>
              <a:t>Seeking religious freedom</a:t>
            </a:r>
            <a:endParaRPr lang="en-US" dirty="0"/>
          </a:p>
          <a:p>
            <a:r>
              <a:rPr lang="en-US" dirty="0" smtClean="0"/>
              <a:t>10 years later- Puritans, another group seeking religious freedom, settle a colony at Massachusetts Bay</a:t>
            </a:r>
          </a:p>
        </p:txBody>
      </p:sp>
      <p:pic>
        <p:nvPicPr>
          <p:cNvPr id="4" name="Picture 3"/>
          <p:cNvPicPr>
            <a:picLocks noChangeAspect="1"/>
          </p:cNvPicPr>
          <p:nvPr/>
        </p:nvPicPr>
        <p:blipFill>
          <a:blip r:embed="rId2"/>
          <a:stretch>
            <a:fillRect/>
          </a:stretch>
        </p:blipFill>
        <p:spPr>
          <a:xfrm>
            <a:off x="2317612" y="3500226"/>
            <a:ext cx="4508777" cy="3243814"/>
          </a:xfrm>
          <a:prstGeom prst="rect">
            <a:avLst/>
          </a:prstGeom>
        </p:spPr>
      </p:pic>
    </p:spTree>
    <p:extLst>
      <p:ext uri="{BB962C8B-B14F-4D97-AF65-F5344CB8AC3E}">
        <p14:creationId xmlns:p14="http://schemas.microsoft.com/office/powerpoint/2010/main" val="2312672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sz="4000" dirty="0" smtClean="0"/>
              <a:t>Dutch Create New Netherland</a:t>
            </a:r>
            <a:endParaRPr lang="en-US" sz="4000" dirty="0"/>
          </a:p>
        </p:txBody>
      </p:sp>
      <p:sp>
        <p:nvSpPr>
          <p:cNvPr id="3" name="Content Placeholder 2"/>
          <p:cNvSpPr>
            <a:spLocks noGrp="1"/>
          </p:cNvSpPr>
          <p:nvPr>
            <p:ph idx="1"/>
          </p:nvPr>
        </p:nvSpPr>
        <p:spPr>
          <a:xfrm>
            <a:off x="0" y="1595452"/>
            <a:ext cx="9144000" cy="5144517"/>
          </a:xfrm>
        </p:spPr>
        <p:txBody>
          <a:bodyPr>
            <a:normAutofit/>
          </a:bodyPr>
          <a:lstStyle/>
          <a:p>
            <a:r>
              <a:rPr lang="en-US" dirty="0" smtClean="0"/>
              <a:t>1609- Henry Hudson was searching for a sea route to Asia</a:t>
            </a:r>
          </a:p>
          <a:p>
            <a:pPr lvl="1"/>
            <a:r>
              <a:rPr lang="en-US" dirty="0" smtClean="0"/>
              <a:t>Didn’t find, but explored 3 waterways- Hudson River, Hudson Bay, Hudson Strait</a:t>
            </a:r>
          </a:p>
          <a:p>
            <a:r>
              <a:rPr lang="en-US" dirty="0" smtClean="0"/>
              <a:t>Established a fur trade with the Iroquois</a:t>
            </a:r>
          </a:p>
          <a:p>
            <a:r>
              <a:rPr lang="en-US" dirty="0" smtClean="0"/>
              <a:t>Dutch holdings become known as New Netherland</a:t>
            </a:r>
          </a:p>
          <a:p>
            <a:r>
              <a:rPr lang="en-US" dirty="0" smtClean="0"/>
              <a:t>Made money on fur, but failed to attract people until the Dutch open up to a variety of people</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06943" y="5046837"/>
            <a:ext cx="3010013" cy="1693132"/>
          </a:xfrm>
          <a:prstGeom prst="rect">
            <a:avLst/>
          </a:prstGeom>
        </p:spPr>
      </p:pic>
      <p:pic>
        <p:nvPicPr>
          <p:cNvPr id="5" name="Picture 4"/>
          <p:cNvPicPr>
            <a:picLocks noChangeAspect="1"/>
          </p:cNvPicPr>
          <p:nvPr/>
        </p:nvPicPr>
        <p:blipFill>
          <a:blip r:embed="rId3"/>
          <a:stretch>
            <a:fillRect/>
          </a:stretch>
        </p:blipFill>
        <p:spPr>
          <a:xfrm>
            <a:off x="4423444" y="4905098"/>
            <a:ext cx="3473092" cy="1952902"/>
          </a:xfrm>
          <a:prstGeom prst="rect">
            <a:avLst/>
          </a:prstGeom>
        </p:spPr>
      </p:pic>
    </p:spTree>
    <p:extLst>
      <p:ext uri="{BB962C8B-B14F-4D97-AF65-F5344CB8AC3E}">
        <p14:creationId xmlns:p14="http://schemas.microsoft.com/office/powerpoint/2010/main" val="270378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sz="4400" dirty="0" smtClean="0"/>
              <a:t>Colonizing the Caribbean</a:t>
            </a:r>
            <a:endParaRPr lang="en-US" sz="4400" dirty="0"/>
          </a:p>
        </p:txBody>
      </p:sp>
      <p:sp>
        <p:nvSpPr>
          <p:cNvPr id="3" name="Content Placeholder 2"/>
          <p:cNvSpPr>
            <a:spLocks noGrp="1"/>
          </p:cNvSpPr>
          <p:nvPr>
            <p:ph idx="1"/>
          </p:nvPr>
        </p:nvSpPr>
        <p:spPr>
          <a:xfrm>
            <a:off x="61574" y="1568320"/>
            <a:ext cx="8984740" cy="4297363"/>
          </a:xfrm>
        </p:spPr>
        <p:txBody>
          <a:bodyPr/>
          <a:lstStyle/>
          <a:p>
            <a:r>
              <a:rPr lang="en-US" dirty="0" smtClean="0"/>
              <a:t>French take Haiti, Guadeloupe and Martinique</a:t>
            </a:r>
          </a:p>
          <a:p>
            <a:r>
              <a:rPr lang="en-US" dirty="0" smtClean="0"/>
              <a:t>English take Barbados and Jamaica</a:t>
            </a:r>
          </a:p>
          <a:p>
            <a:r>
              <a:rPr lang="en-US" dirty="0" smtClean="0"/>
              <a:t>Dutch take Antilles and Aruba</a:t>
            </a:r>
          </a:p>
          <a:p>
            <a:r>
              <a:rPr lang="en-US" dirty="0" smtClean="0"/>
              <a:t>All built huge cotton and sugar plantations- used slaves as laborers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94329" y="4102591"/>
            <a:ext cx="3538425" cy="2584957"/>
          </a:xfrm>
          <a:prstGeom prst="rect">
            <a:avLst/>
          </a:prstGeom>
        </p:spPr>
      </p:pic>
      <p:pic>
        <p:nvPicPr>
          <p:cNvPr id="5" name="Picture 4"/>
          <p:cNvPicPr>
            <a:picLocks noChangeAspect="1"/>
          </p:cNvPicPr>
          <p:nvPr/>
        </p:nvPicPr>
        <p:blipFill>
          <a:blip r:embed="rId3"/>
          <a:stretch>
            <a:fillRect/>
          </a:stretch>
        </p:blipFill>
        <p:spPr>
          <a:xfrm>
            <a:off x="192401" y="4102591"/>
            <a:ext cx="4953163" cy="2584957"/>
          </a:xfrm>
          <a:prstGeom prst="rect">
            <a:avLst/>
          </a:prstGeom>
        </p:spPr>
      </p:pic>
    </p:spTree>
    <p:extLst>
      <p:ext uri="{BB962C8B-B14F-4D97-AF65-F5344CB8AC3E}">
        <p14:creationId xmlns:p14="http://schemas.microsoft.com/office/powerpoint/2010/main" val="34897561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100</TotalTime>
  <Words>699</Words>
  <Application>Microsoft Macintosh PowerPoint</Application>
  <PresentationFormat>On-screen Show (4:3)</PresentationFormat>
  <Paragraphs>74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Precedent</vt:lpstr>
      <vt:lpstr>European Nations Settle North America</vt:lpstr>
      <vt:lpstr>Setting The Stage</vt:lpstr>
      <vt:lpstr>Establishing New France</vt:lpstr>
      <vt:lpstr>Establishing New France</vt:lpstr>
      <vt:lpstr>A Trading Empire</vt:lpstr>
      <vt:lpstr>The English Arrive</vt:lpstr>
      <vt:lpstr>Puritans Create New England</vt:lpstr>
      <vt:lpstr>Dutch Create New Netherland</vt:lpstr>
      <vt:lpstr>Colonizing the Caribbean</vt:lpstr>
      <vt:lpstr>The English Oust the Dutch</vt:lpstr>
      <vt:lpstr>England Battles France</vt:lpstr>
      <vt:lpstr>Native Americans Respond</vt:lpstr>
      <vt:lpstr>Settlers and Natives Battle</vt:lpstr>
      <vt:lpstr>Natives Fall to Disease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Nations Settle North America</dc:title>
  <dc:creator>Greg Sederberg</dc:creator>
  <cp:lastModifiedBy>Greg Sederberg</cp:lastModifiedBy>
  <cp:revision>22</cp:revision>
  <dcterms:created xsi:type="dcterms:W3CDTF">2015-05-21T13:17:29Z</dcterms:created>
  <dcterms:modified xsi:type="dcterms:W3CDTF">2016-01-13T19:37:03Z</dcterms:modified>
</cp:coreProperties>
</file>