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sldIdLst>
    <p:sldId id="256" r:id="rId2"/>
    <p:sldId id="257" r:id="rId3"/>
    <p:sldId id="258" r:id="rId4"/>
    <p:sldId id="259" r:id="rId5"/>
    <p:sldId id="268" r:id="rId6"/>
    <p:sldId id="269" r:id="rId7"/>
    <p:sldId id="260" r:id="rId8"/>
    <p:sldId id="261" r:id="rId9"/>
    <p:sldId id="262" r:id="rId10"/>
    <p:sldId id="263" r:id="rId11"/>
    <p:sldId id="264" r:id="rId12"/>
    <p:sldId id="265" r:id="rId13"/>
    <p:sldId id="266" r:id="rId14"/>
    <p:sldId id="267"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3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11/9/15</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11/9/15</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11/9/15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11/9/15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11/9/15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11/9/15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11/9/15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11/9/15</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11/9/15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Maya Kings and Cities</a:t>
            </a:r>
            <a:endParaRPr lang="en-US" dirty="0"/>
          </a:p>
        </p:txBody>
      </p:sp>
    </p:spTree>
    <p:extLst>
      <p:ext uri="{BB962C8B-B14F-4D97-AF65-F5344CB8AC3E}">
        <p14:creationId xmlns:p14="http://schemas.microsoft.com/office/powerpoint/2010/main" val="103301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Shapes Life</a:t>
            </a:r>
            <a:endParaRPr lang="en-US" dirty="0"/>
          </a:p>
        </p:txBody>
      </p:sp>
      <p:sp>
        <p:nvSpPr>
          <p:cNvPr id="3" name="Content Placeholder 2"/>
          <p:cNvSpPr>
            <a:spLocks noGrp="1"/>
          </p:cNvSpPr>
          <p:nvPr>
            <p:ph idx="1"/>
          </p:nvPr>
        </p:nvSpPr>
        <p:spPr>
          <a:xfrm>
            <a:off x="130251" y="1752600"/>
            <a:ext cx="5418643" cy="5105400"/>
          </a:xfrm>
        </p:spPr>
        <p:txBody>
          <a:bodyPr/>
          <a:lstStyle/>
          <a:p>
            <a:r>
              <a:rPr lang="en-US" dirty="0" smtClean="0"/>
              <a:t>Many gods (corn, death, rain, war, etc.)</a:t>
            </a:r>
          </a:p>
          <a:p>
            <a:pPr lvl="1"/>
            <a:r>
              <a:rPr lang="en-US" dirty="0" smtClean="0"/>
              <a:t>Could be good or evil or both</a:t>
            </a:r>
          </a:p>
          <a:p>
            <a:r>
              <a:rPr lang="en-US" dirty="0" smtClean="0"/>
              <a:t>Prayed, made offerings of food, flowers and incense</a:t>
            </a:r>
          </a:p>
          <a:p>
            <a:pPr lvl="1"/>
            <a:r>
              <a:rPr lang="en-US" dirty="0" smtClean="0"/>
              <a:t>Also pierced and cut themselves- offer blood to nourish the gods</a:t>
            </a:r>
          </a:p>
          <a:p>
            <a:r>
              <a:rPr lang="en-US" dirty="0" smtClean="0"/>
              <a:t>Carry out human sacrifice</a:t>
            </a:r>
          </a:p>
          <a:p>
            <a:pPr lvl="1"/>
            <a:r>
              <a:rPr lang="en-US" dirty="0" smtClean="0"/>
              <a:t>Throw captives into deep sinkholes along with gold, jade and other offerings</a:t>
            </a:r>
          </a:p>
        </p:txBody>
      </p:sp>
      <p:pic>
        <p:nvPicPr>
          <p:cNvPr id="4" name="Picture 3"/>
          <p:cNvPicPr>
            <a:picLocks noChangeAspect="1"/>
          </p:cNvPicPr>
          <p:nvPr/>
        </p:nvPicPr>
        <p:blipFill>
          <a:blip r:embed="rId2"/>
          <a:stretch>
            <a:fillRect/>
          </a:stretch>
        </p:blipFill>
        <p:spPr>
          <a:xfrm>
            <a:off x="5516333" y="1785160"/>
            <a:ext cx="3364495" cy="4839265"/>
          </a:xfrm>
          <a:prstGeom prst="rect">
            <a:avLst/>
          </a:prstGeom>
        </p:spPr>
      </p:pic>
    </p:spTree>
    <p:extLst>
      <p:ext uri="{BB962C8B-B14F-4D97-AF65-F5344CB8AC3E}">
        <p14:creationId xmlns:p14="http://schemas.microsoft.com/office/powerpoint/2010/main" val="200123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and Religion</a:t>
            </a:r>
            <a:endParaRPr lang="en-US" dirty="0"/>
          </a:p>
        </p:txBody>
      </p:sp>
      <p:sp>
        <p:nvSpPr>
          <p:cNvPr id="3" name="Content Placeholder 2"/>
          <p:cNvSpPr>
            <a:spLocks noGrp="1"/>
          </p:cNvSpPr>
          <p:nvPr>
            <p:ph idx="1"/>
          </p:nvPr>
        </p:nvSpPr>
        <p:spPr>
          <a:xfrm>
            <a:off x="4184302" y="1801440"/>
            <a:ext cx="4835553" cy="5105400"/>
          </a:xfrm>
        </p:spPr>
        <p:txBody>
          <a:bodyPr>
            <a:normAutofit/>
          </a:bodyPr>
          <a:lstStyle/>
          <a:p>
            <a:r>
              <a:rPr lang="en-US" dirty="0" smtClean="0"/>
              <a:t>Religious beliefs led to development of calendar, mathematics and astronomy</a:t>
            </a:r>
          </a:p>
          <a:p>
            <a:pPr lvl="1"/>
            <a:r>
              <a:rPr lang="en-US" dirty="0" smtClean="0"/>
              <a:t>Gods were in charge of different days- important to have a calendar to know which god was in charge of each day</a:t>
            </a:r>
          </a:p>
          <a:p>
            <a:pPr lvl="1"/>
            <a:r>
              <a:rPr lang="en-US" dirty="0" smtClean="0"/>
              <a:t>260 day religious calendar- 13 20-day months</a:t>
            </a:r>
          </a:p>
          <a:p>
            <a:pPr lvl="1"/>
            <a:r>
              <a:rPr lang="en-US" dirty="0" smtClean="0"/>
              <a:t>2</a:t>
            </a:r>
            <a:r>
              <a:rPr lang="en-US" baseline="30000" dirty="0" smtClean="0"/>
              <a:t>nd</a:t>
            </a:r>
            <a:r>
              <a:rPr lang="en-US" dirty="0" smtClean="0"/>
              <a:t> 365 day solar calendar- 18 20-day months, with separate 5 days at the end</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9898" y="1895128"/>
            <a:ext cx="3924404" cy="3817137"/>
          </a:xfrm>
          <a:prstGeom prst="rect">
            <a:avLst/>
          </a:prstGeom>
        </p:spPr>
      </p:pic>
    </p:spTree>
    <p:extLst>
      <p:ext uri="{BB962C8B-B14F-4D97-AF65-F5344CB8AC3E}">
        <p14:creationId xmlns:p14="http://schemas.microsoft.com/office/powerpoint/2010/main" val="193101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Calendars</a:t>
            </a:r>
            <a:endParaRPr lang="en-US" dirty="0"/>
          </a:p>
        </p:txBody>
      </p:sp>
      <p:sp>
        <p:nvSpPr>
          <p:cNvPr id="3" name="Content Placeholder 2"/>
          <p:cNvSpPr>
            <a:spLocks noGrp="1"/>
          </p:cNvSpPr>
          <p:nvPr>
            <p:ph idx="1"/>
          </p:nvPr>
        </p:nvSpPr>
        <p:spPr>
          <a:xfrm>
            <a:off x="97689" y="1752600"/>
            <a:ext cx="4850323" cy="4813300"/>
          </a:xfrm>
        </p:spPr>
        <p:txBody>
          <a:bodyPr>
            <a:normAutofit/>
          </a:bodyPr>
          <a:lstStyle/>
          <a:p>
            <a:pPr marL="342900" lvl="1">
              <a:buClr>
                <a:schemeClr val="accent1"/>
              </a:buClr>
            </a:pPr>
            <a:r>
              <a:rPr lang="en-US" sz="2400" dirty="0"/>
              <a:t>Based on movement of sun, planets and </a:t>
            </a:r>
            <a:r>
              <a:rPr lang="en-US" sz="2400" dirty="0" smtClean="0"/>
              <a:t>moon</a:t>
            </a:r>
          </a:p>
          <a:p>
            <a:pPr marL="342900" lvl="1">
              <a:buClr>
                <a:schemeClr val="accent1"/>
              </a:buClr>
            </a:pPr>
            <a:endParaRPr lang="en-US" sz="2400" dirty="0" smtClean="0"/>
          </a:p>
          <a:p>
            <a:pPr marL="342900" lvl="1">
              <a:buClr>
                <a:schemeClr val="accent1"/>
              </a:buClr>
            </a:pPr>
            <a:r>
              <a:rPr lang="en-US" sz="2400" dirty="0" smtClean="0"/>
              <a:t>Calculated solar year at 365.2420 days- only .0002 off of what we accept today</a:t>
            </a:r>
          </a:p>
          <a:p>
            <a:pPr marL="342900" lvl="1">
              <a:buClr>
                <a:schemeClr val="accent1"/>
              </a:buClr>
            </a:pPr>
            <a:endParaRPr lang="en-US" sz="2400" dirty="0" smtClean="0"/>
          </a:p>
          <a:p>
            <a:pPr marL="342900" lvl="1">
              <a:buClr>
                <a:schemeClr val="accent1"/>
              </a:buClr>
            </a:pPr>
            <a:r>
              <a:rPr lang="en-US" sz="2400" dirty="0" smtClean="0"/>
              <a:t>Used math system with concept of zero and base 20 system</a:t>
            </a:r>
          </a:p>
        </p:txBody>
      </p:sp>
      <p:pic>
        <p:nvPicPr>
          <p:cNvPr id="4" name="Picture 3"/>
          <p:cNvPicPr>
            <a:picLocks noChangeAspect="1"/>
          </p:cNvPicPr>
          <p:nvPr/>
        </p:nvPicPr>
        <p:blipFill>
          <a:blip r:embed="rId2"/>
          <a:stretch>
            <a:fillRect/>
          </a:stretch>
        </p:blipFill>
        <p:spPr>
          <a:xfrm>
            <a:off x="4996855" y="1752600"/>
            <a:ext cx="3937000" cy="4813300"/>
          </a:xfrm>
          <a:prstGeom prst="rect">
            <a:avLst/>
          </a:prstGeom>
        </p:spPr>
      </p:pic>
    </p:spTree>
    <p:extLst>
      <p:ext uri="{BB962C8B-B14F-4D97-AF65-F5344CB8AC3E}">
        <p14:creationId xmlns:p14="http://schemas.microsoft.com/office/powerpoint/2010/main" val="2249030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Language</a:t>
            </a:r>
            <a:endParaRPr lang="en-US" dirty="0"/>
          </a:p>
        </p:txBody>
      </p:sp>
      <p:sp>
        <p:nvSpPr>
          <p:cNvPr id="3" name="Content Placeholder 2"/>
          <p:cNvSpPr>
            <a:spLocks noGrp="1"/>
          </p:cNvSpPr>
          <p:nvPr>
            <p:ph idx="1"/>
          </p:nvPr>
        </p:nvSpPr>
        <p:spPr>
          <a:xfrm>
            <a:off x="113968" y="1752600"/>
            <a:ext cx="9030031" cy="4373563"/>
          </a:xfrm>
        </p:spPr>
        <p:txBody>
          <a:bodyPr/>
          <a:lstStyle/>
          <a:p>
            <a:r>
              <a:rPr lang="en-US" dirty="0" smtClean="0"/>
              <a:t>Most advanced writing system</a:t>
            </a:r>
          </a:p>
          <a:p>
            <a:r>
              <a:rPr lang="en-US" dirty="0" smtClean="0"/>
              <a:t>800 hieroglyphic symbols, or glyphs</a:t>
            </a:r>
          </a:p>
          <a:p>
            <a:r>
              <a:rPr lang="en-US" dirty="0" smtClean="0"/>
              <a:t>Record important events by carving in stone or on codex- bark-paper book</a:t>
            </a:r>
          </a:p>
          <a:p>
            <a:pPr lvl="1"/>
            <a:r>
              <a:rPr lang="en-US" dirty="0" smtClean="0"/>
              <a:t>Only 3 codex books have                                                          survived</a:t>
            </a:r>
          </a:p>
          <a:p>
            <a:r>
              <a:rPr lang="en-US" dirty="0" err="1" smtClean="0"/>
              <a:t>Popol</a:t>
            </a:r>
            <a:r>
              <a:rPr lang="en-US" dirty="0" smtClean="0"/>
              <a:t> </a:t>
            </a:r>
            <a:r>
              <a:rPr lang="en-US" dirty="0" err="1" smtClean="0"/>
              <a:t>Vuh</a:t>
            </a:r>
            <a:r>
              <a:rPr lang="en-US" dirty="0" smtClean="0"/>
              <a:t>- book detailing                                              Maya version of story of                                             creation</a:t>
            </a:r>
            <a:endParaRPr lang="en-US" dirty="0"/>
          </a:p>
        </p:txBody>
      </p:sp>
      <p:pic>
        <p:nvPicPr>
          <p:cNvPr id="4" name="Picture 3"/>
          <p:cNvPicPr>
            <a:picLocks noChangeAspect="1"/>
          </p:cNvPicPr>
          <p:nvPr/>
        </p:nvPicPr>
        <p:blipFill>
          <a:blip r:embed="rId2"/>
          <a:stretch>
            <a:fillRect/>
          </a:stretch>
        </p:blipFill>
        <p:spPr>
          <a:xfrm>
            <a:off x="4542490" y="3117055"/>
            <a:ext cx="4428521" cy="3616626"/>
          </a:xfrm>
          <a:prstGeom prst="rect">
            <a:avLst/>
          </a:prstGeom>
        </p:spPr>
      </p:pic>
    </p:spTree>
    <p:extLst>
      <p:ext uri="{BB962C8B-B14F-4D97-AF65-F5344CB8AC3E}">
        <p14:creationId xmlns:p14="http://schemas.microsoft.com/office/powerpoint/2010/main" val="1753374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Mysterious Maya Decline</a:t>
            </a:r>
            <a:endParaRPr lang="en-US" dirty="0"/>
          </a:p>
        </p:txBody>
      </p:sp>
      <p:sp>
        <p:nvSpPr>
          <p:cNvPr id="3" name="Content Placeholder 2"/>
          <p:cNvSpPr>
            <a:spLocks noGrp="1"/>
          </p:cNvSpPr>
          <p:nvPr>
            <p:ph idx="1"/>
          </p:nvPr>
        </p:nvSpPr>
        <p:spPr>
          <a:xfrm>
            <a:off x="-19472" y="1752600"/>
            <a:ext cx="9016943" cy="5105400"/>
          </a:xfrm>
        </p:spPr>
        <p:txBody>
          <a:bodyPr/>
          <a:lstStyle/>
          <a:p>
            <a:r>
              <a:rPr lang="en-US" dirty="0" smtClean="0"/>
              <a:t>Late 800s- suddenly abandon                                       many of their cities</a:t>
            </a:r>
          </a:p>
          <a:p>
            <a:endParaRPr lang="en-US" dirty="0" smtClean="0"/>
          </a:p>
          <a:p>
            <a:r>
              <a:rPr lang="en-US" dirty="0" smtClean="0"/>
              <a:t>Toltec (warlike people from                                           north) invade and take over                                          much of the territory</a:t>
            </a:r>
          </a:p>
          <a:p>
            <a:endParaRPr lang="en-US" dirty="0" smtClean="0"/>
          </a:p>
          <a:p>
            <a:r>
              <a:rPr lang="en-US" dirty="0" smtClean="0"/>
              <a:t>Theories-</a:t>
            </a:r>
          </a:p>
          <a:p>
            <a:pPr lvl="1"/>
            <a:r>
              <a:rPr lang="en-US" dirty="0" smtClean="0"/>
              <a:t>700s- warfare between city-states disrupts trade, leads to depression</a:t>
            </a:r>
          </a:p>
          <a:p>
            <a:pPr lvl="1"/>
            <a:r>
              <a:rPr lang="en-US" dirty="0" smtClean="0"/>
              <a:t>Population growth and over framing damaged environment- leads to famines, food shortages and disease</a:t>
            </a:r>
          </a:p>
        </p:txBody>
      </p:sp>
      <p:pic>
        <p:nvPicPr>
          <p:cNvPr id="4" name="Picture 3"/>
          <p:cNvPicPr>
            <a:picLocks noChangeAspect="1"/>
          </p:cNvPicPr>
          <p:nvPr/>
        </p:nvPicPr>
        <p:blipFill>
          <a:blip r:embed="rId2"/>
          <a:stretch>
            <a:fillRect/>
          </a:stretch>
        </p:blipFill>
        <p:spPr>
          <a:xfrm>
            <a:off x="4828512" y="1850280"/>
            <a:ext cx="4299208" cy="2854674"/>
          </a:xfrm>
          <a:prstGeom prst="rect">
            <a:avLst/>
          </a:prstGeom>
        </p:spPr>
      </p:pic>
    </p:spTree>
    <p:extLst>
      <p:ext uri="{BB962C8B-B14F-4D97-AF65-F5344CB8AC3E}">
        <p14:creationId xmlns:p14="http://schemas.microsoft.com/office/powerpoint/2010/main" val="236549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p:txBody>
          <a:bodyPr/>
          <a:lstStyle/>
          <a:p>
            <a:r>
              <a:rPr lang="en-US" dirty="0" smtClean="0"/>
              <a:t>In the early centuries A.D., most North American peoples were beginning to develop complex societies.  Further south, the peoples of Mexico and Central America were entering into the full flower of civilization.  A prime example of this cultural flowering were the Maya, who built an extraordinary civilization in the heart of Mesoamerica.</a:t>
            </a:r>
            <a:endParaRPr lang="en-US" dirty="0"/>
          </a:p>
        </p:txBody>
      </p:sp>
    </p:spTree>
    <p:extLst>
      <p:ext uri="{BB962C8B-B14F-4D97-AF65-F5344CB8AC3E}">
        <p14:creationId xmlns:p14="http://schemas.microsoft.com/office/powerpoint/2010/main" val="1609771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Homeland</a:t>
            </a:r>
            <a:endParaRPr lang="en-US" dirty="0"/>
          </a:p>
        </p:txBody>
      </p:sp>
      <p:sp>
        <p:nvSpPr>
          <p:cNvPr id="3" name="Content Placeholder 2"/>
          <p:cNvSpPr>
            <a:spLocks noGrp="1"/>
          </p:cNvSpPr>
          <p:nvPr>
            <p:ph idx="1"/>
          </p:nvPr>
        </p:nvSpPr>
        <p:spPr>
          <a:xfrm>
            <a:off x="1" y="1752600"/>
            <a:ext cx="9144000" cy="4373563"/>
          </a:xfrm>
        </p:spPr>
        <p:txBody>
          <a:bodyPr/>
          <a:lstStyle/>
          <a:p>
            <a:r>
              <a:rPr lang="en-US" dirty="0" smtClean="0"/>
              <a:t>Stretches from southern Mexico to northern Central America</a:t>
            </a:r>
          </a:p>
          <a:p>
            <a:endParaRPr lang="en-US" dirty="0" smtClean="0"/>
          </a:p>
          <a:p>
            <a:r>
              <a:rPr lang="en-US" dirty="0" smtClean="0"/>
              <a:t>Includes:</a:t>
            </a:r>
          </a:p>
          <a:p>
            <a:pPr lvl="1"/>
            <a:r>
              <a:rPr lang="en-US" dirty="0"/>
              <a:t>D</a:t>
            </a:r>
            <a:r>
              <a:rPr lang="en-US" dirty="0" smtClean="0"/>
              <a:t>ry scrub forests of Yucatan</a:t>
            </a:r>
          </a:p>
          <a:p>
            <a:pPr lvl="1"/>
            <a:endParaRPr lang="en-US" dirty="0" smtClean="0"/>
          </a:p>
          <a:p>
            <a:pPr lvl="1"/>
            <a:r>
              <a:rPr lang="en-US" dirty="0"/>
              <a:t>D</a:t>
            </a:r>
            <a:r>
              <a:rPr lang="en-US" dirty="0" smtClean="0"/>
              <a:t>ense, steamy jungles of                                                     southeastern Mexico</a:t>
            </a:r>
          </a:p>
          <a:p>
            <a:pPr lvl="1"/>
            <a:endParaRPr lang="en-US" dirty="0" smtClean="0"/>
          </a:p>
          <a:p>
            <a:pPr lvl="1"/>
            <a:r>
              <a:rPr lang="en-US" dirty="0" smtClean="0"/>
              <a:t>Mountainous regions</a:t>
            </a:r>
          </a:p>
          <a:p>
            <a:endParaRPr lang="en-US" dirty="0" smtClean="0"/>
          </a:p>
        </p:txBody>
      </p:sp>
      <p:pic>
        <p:nvPicPr>
          <p:cNvPr id="4" name="Picture 3"/>
          <p:cNvPicPr>
            <a:picLocks noChangeAspect="1"/>
          </p:cNvPicPr>
          <p:nvPr/>
        </p:nvPicPr>
        <p:blipFill>
          <a:blip r:embed="rId2"/>
          <a:stretch>
            <a:fillRect/>
          </a:stretch>
        </p:blipFill>
        <p:spPr>
          <a:xfrm>
            <a:off x="4398665" y="2295498"/>
            <a:ext cx="4539783" cy="3669658"/>
          </a:xfrm>
          <a:prstGeom prst="rect">
            <a:avLst/>
          </a:prstGeom>
        </p:spPr>
      </p:pic>
    </p:spTree>
    <p:extLst>
      <p:ext uri="{BB962C8B-B14F-4D97-AF65-F5344CB8AC3E}">
        <p14:creationId xmlns:p14="http://schemas.microsoft.com/office/powerpoint/2010/main" val="159022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Centers</a:t>
            </a:r>
            <a:endParaRPr lang="en-US" dirty="0"/>
          </a:p>
        </p:txBody>
      </p:sp>
      <p:sp>
        <p:nvSpPr>
          <p:cNvPr id="3" name="Content Placeholder 2"/>
          <p:cNvSpPr>
            <a:spLocks noGrp="1"/>
          </p:cNvSpPr>
          <p:nvPr>
            <p:ph idx="1"/>
          </p:nvPr>
        </p:nvSpPr>
        <p:spPr/>
        <p:txBody>
          <a:bodyPr>
            <a:normAutofit lnSpcReduction="10000"/>
          </a:bodyPr>
          <a:lstStyle/>
          <a:p>
            <a:r>
              <a:rPr lang="en-US" dirty="0" smtClean="0"/>
              <a:t>Important cities- Tikal, Copán, Palenque, Uxmal and </a:t>
            </a:r>
            <a:r>
              <a:rPr lang="en-US" dirty="0" err="1" smtClean="0"/>
              <a:t>Chichén</a:t>
            </a:r>
            <a:r>
              <a:rPr lang="en-US" dirty="0" smtClean="0"/>
              <a:t> </a:t>
            </a:r>
            <a:r>
              <a:rPr lang="en-US" dirty="0" err="1" smtClean="0"/>
              <a:t>Itzá</a:t>
            </a:r>
            <a:endParaRPr lang="en-US" dirty="0" smtClean="0"/>
          </a:p>
          <a:p>
            <a:r>
              <a:rPr lang="en-US" dirty="0" smtClean="0"/>
              <a:t>Each independent city-state ruled by a god-king</a:t>
            </a:r>
          </a:p>
          <a:p>
            <a:r>
              <a:rPr lang="en-US" dirty="0" smtClean="0"/>
              <a:t>Cities featured giant pyramids, temples, palaces and stone carvings dedicated to the gods and rulers</a:t>
            </a:r>
          </a:p>
          <a:p>
            <a:r>
              <a:rPr lang="en-US" dirty="0" smtClean="0"/>
              <a:t>Ball courts- stone-sided, played a game they believed would kee</a:t>
            </a:r>
            <a:r>
              <a:rPr lang="en-US" dirty="0"/>
              <a:t>p</a:t>
            </a:r>
            <a:r>
              <a:rPr lang="en-US" dirty="0" smtClean="0"/>
              <a:t> cycles of sun and moon and bring rain</a:t>
            </a:r>
          </a:p>
          <a:p>
            <a:r>
              <a:rPr lang="en-US" dirty="0" smtClean="0"/>
              <a:t>Tens of thousands lived in residential areas around the city center</a:t>
            </a:r>
          </a:p>
        </p:txBody>
      </p:sp>
    </p:spTree>
    <p:extLst>
      <p:ext uri="{BB962C8B-B14F-4D97-AF65-F5344CB8AC3E}">
        <p14:creationId xmlns:p14="http://schemas.microsoft.com/office/powerpoint/2010/main" val="316787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Tikal</a:t>
            </a:r>
            <a:endParaRPr lang="en-US" dirty="0"/>
          </a:p>
        </p:txBody>
      </p:sp>
      <p:pic>
        <p:nvPicPr>
          <p:cNvPr id="4" name="Picture 3"/>
          <p:cNvPicPr>
            <a:picLocks noChangeAspect="1"/>
          </p:cNvPicPr>
          <p:nvPr/>
        </p:nvPicPr>
        <p:blipFill>
          <a:blip r:embed="rId2"/>
          <a:stretch>
            <a:fillRect/>
          </a:stretch>
        </p:blipFill>
        <p:spPr>
          <a:xfrm>
            <a:off x="0" y="1435100"/>
            <a:ext cx="9144000" cy="3966358"/>
          </a:xfrm>
          <a:prstGeom prst="rect">
            <a:avLst/>
          </a:prstGeom>
        </p:spPr>
      </p:pic>
    </p:spTree>
    <p:extLst>
      <p:ext uri="{BB962C8B-B14F-4D97-AF65-F5344CB8AC3E}">
        <p14:creationId xmlns:p14="http://schemas.microsoft.com/office/powerpoint/2010/main" val="4183105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Chichén</a:t>
            </a:r>
            <a:r>
              <a:rPr lang="en-US" dirty="0"/>
              <a:t> </a:t>
            </a:r>
            <a:r>
              <a:rPr lang="en-US" dirty="0" err="1" smtClean="0"/>
              <a:t>Itzá</a:t>
            </a:r>
            <a:endParaRPr lang="en-US" dirty="0"/>
          </a:p>
        </p:txBody>
      </p:sp>
      <p:pic>
        <p:nvPicPr>
          <p:cNvPr id="4" name="Picture 3"/>
          <p:cNvPicPr>
            <a:picLocks noChangeAspect="1"/>
          </p:cNvPicPr>
          <p:nvPr/>
        </p:nvPicPr>
        <p:blipFill>
          <a:blip r:embed="rId2"/>
          <a:stretch>
            <a:fillRect/>
          </a:stretch>
        </p:blipFill>
        <p:spPr>
          <a:xfrm>
            <a:off x="380887" y="1286129"/>
            <a:ext cx="8382227" cy="5588151"/>
          </a:xfrm>
          <a:prstGeom prst="rect">
            <a:avLst/>
          </a:prstGeom>
        </p:spPr>
      </p:pic>
    </p:spTree>
    <p:extLst>
      <p:ext uri="{BB962C8B-B14F-4D97-AF65-F5344CB8AC3E}">
        <p14:creationId xmlns:p14="http://schemas.microsoft.com/office/powerpoint/2010/main" val="2062539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a:t>
            </a:r>
            <a:endParaRPr lang="en-US" dirty="0"/>
          </a:p>
        </p:txBody>
      </p:sp>
      <p:sp>
        <p:nvSpPr>
          <p:cNvPr id="3" name="Content Placeholder 2"/>
          <p:cNvSpPr>
            <a:spLocks noGrp="1"/>
          </p:cNvSpPr>
          <p:nvPr>
            <p:ph idx="1"/>
          </p:nvPr>
        </p:nvSpPr>
        <p:spPr>
          <a:xfrm>
            <a:off x="0" y="1752600"/>
            <a:ext cx="4302513" cy="4373563"/>
          </a:xfrm>
        </p:spPr>
        <p:txBody>
          <a:bodyPr/>
          <a:lstStyle/>
          <a:p>
            <a:r>
              <a:rPr lang="en-US" dirty="0" smtClean="0"/>
              <a:t>Cities were independent, but linked through trade</a:t>
            </a:r>
          </a:p>
          <a:p>
            <a:r>
              <a:rPr lang="en-US" dirty="0" smtClean="0"/>
              <a:t>Trade salt, flint, feathers, shells, honey, cotton textiles, jade ornaments</a:t>
            </a:r>
          </a:p>
          <a:p>
            <a:r>
              <a:rPr lang="en-US" dirty="0" smtClean="0"/>
              <a:t>Cacao beans sometimes served as currency</a:t>
            </a:r>
          </a:p>
        </p:txBody>
      </p:sp>
      <p:pic>
        <p:nvPicPr>
          <p:cNvPr id="4" name="Picture 3"/>
          <p:cNvPicPr>
            <a:picLocks noChangeAspect="1"/>
          </p:cNvPicPr>
          <p:nvPr/>
        </p:nvPicPr>
        <p:blipFill>
          <a:blip r:embed="rId2"/>
          <a:stretch>
            <a:fillRect/>
          </a:stretch>
        </p:blipFill>
        <p:spPr>
          <a:xfrm>
            <a:off x="4302513" y="1752600"/>
            <a:ext cx="4701061" cy="3705901"/>
          </a:xfrm>
          <a:prstGeom prst="rect">
            <a:avLst/>
          </a:prstGeom>
        </p:spPr>
      </p:pic>
    </p:spTree>
    <p:extLst>
      <p:ext uri="{BB962C8B-B14F-4D97-AF65-F5344CB8AC3E}">
        <p14:creationId xmlns:p14="http://schemas.microsoft.com/office/powerpoint/2010/main" val="3820023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a:t>
            </a:r>
            <a:endParaRPr lang="en-US" dirty="0"/>
          </a:p>
        </p:txBody>
      </p:sp>
      <p:sp>
        <p:nvSpPr>
          <p:cNvPr id="3" name="Content Placeholder 2"/>
          <p:cNvSpPr>
            <a:spLocks noGrp="1"/>
          </p:cNvSpPr>
          <p:nvPr>
            <p:ph idx="1"/>
          </p:nvPr>
        </p:nvSpPr>
        <p:spPr>
          <a:xfrm>
            <a:off x="0" y="1752600"/>
            <a:ext cx="9143999" cy="4373563"/>
          </a:xfrm>
        </p:spPr>
        <p:txBody>
          <a:bodyPr/>
          <a:lstStyle/>
          <a:p>
            <a:r>
              <a:rPr lang="en-US" dirty="0" smtClean="0"/>
              <a:t>Maize, beans and squash</a:t>
            </a:r>
          </a:p>
          <a:p>
            <a:r>
              <a:rPr lang="en-US" dirty="0" smtClean="0"/>
              <a:t>Use slash-and-burn techniques</a:t>
            </a:r>
          </a:p>
          <a:p>
            <a:r>
              <a:rPr lang="en-US" dirty="0" smtClean="0"/>
              <a:t>Plant on raised beds above swamps and hillside terraces</a:t>
            </a:r>
            <a:endParaRPr lang="en-US" dirty="0"/>
          </a:p>
        </p:txBody>
      </p:sp>
      <p:pic>
        <p:nvPicPr>
          <p:cNvPr id="4" name="Picture 3"/>
          <p:cNvPicPr>
            <a:picLocks noChangeAspect="1"/>
          </p:cNvPicPr>
          <p:nvPr/>
        </p:nvPicPr>
        <p:blipFill>
          <a:blip r:embed="rId2"/>
          <a:stretch>
            <a:fillRect/>
          </a:stretch>
        </p:blipFill>
        <p:spPr>
          <a:xfrm>
            <a:off x="2115020" y="3207183"/>
            <a:ext cx="4913961" cy="3479084"/>
          </a:xfrm>
          <a:prstGeom prst="rect">
            <a:avLst/>
          </a:prstGeom>
        </p:spPr>
      </p:pic>
    </p:spTree>
    <p:extLst>
      <p:ext uri="{BB962C8B-B14F-4D97-AF65-F5344CB8AC3E}">
        <p14:creationId xmlns:p14="http://schemas.microsoft.com/office/powerpoint/2010/main" val="149881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Classes</a:t>
            </a:r>
            <a:endParaRPr lang="en-US" dirty="0"/>
          </a:p>
        </p:txBody>
      </p:sp>
      <p:sp>
        <p:nvSpPr>
          <p:cNvPr id="3" name="Content Placeholder 2"/>
          <p:cNvSpPr>
            <a:spLocks noGrp="1"/>
          </p:cNvSpPr>
          <p:nvPr>
            <p:ph idx="1"/>
          </p:nvPr>
        </p:nvSpPr>
        <p:spPr>
          <a:xfrm>
            <a:off x="0" y="1752600"/>
            <a:ext cx="9062595" cy="5005083"/>
          </a:xfrm>
        </p:spPr>
        <p:txBody>
          <a:bodyPr/>
          <a:lstStyle/>
          <a:p>
            <a:r>
              <a:rPr lang="en-US" dirty="0" smtClean="0"/>
              <a:t>Successful farming leads to accumulating wealth, leads to social classes</a:t>
            </a:r>
          </a:p>
          <a:p>
            <a:r>
              <a:rPr lang="en-US" dirty="0" smtClean="0"/>
              <a:t>King sits at the very top, then classes fall</a:t>
            </a:r>
          </a:p>
          <a:p>
            <a:r>
              <a:rPr lang="en-US" dirty="0" smtClean="0"/>
              <a:t>Top class = noble class =                                                 priests and leading                                                       warriors</a:t>
            </a:r>
          </a:p>
          <a:p>
            <a:r>
              <a:rPr lang="en-US" dirty="0" smtClean="0"/>
              <a:t>Next = merchants and                                                     those with specialized                                            knowledge and skills</a:t>
            </a:r>
          </a:p>
          <a:p>
            <a:r>
              <a:rPr lang="en-US" dirty="0" smtClean="0"/>
              <a:t>Last = peasant majority</a:t>
            </a:r>
          </a:p>
        </p:txBody>
      </p:sp>
      <p:pic>
        <p:nvPicPr>
          <p:cNvPr id="4" name="Picture 3"/>
          <p:cNvPicPr>
            <a:picLocks noChangeAspect="1"/>
          </p:cNvPicPr>
          <p:nvPr/>
        </p:nvPicPr>
        <p:blipFill>
          <a:blip r:embed="rId2"/>
          <a:stretch>
            <a:fillRect/>
          </a:stretch>
        </p:blipFill>
        <p:spPr>
          <a:xfrm>
            <a:off x="4200581" y="3112575"/>
            <a:ext cx="4862013" cy="3645108"/>
          </a:xfrm>
          <a:prstGeom prst="rect">
            <a:avLst/>
          </a:prstGeom>
        </p:spPr>
      </p:pic>
    </p:spTree>
    <p:extLst>
      <p:ext uri="{BB962C8B-B14F-4D97-AF65-F5344CB8AC3E}">
        <p14:creationId xmlns:p14="http://schemas.microsoft.com/office/powerpoint/2010/main" val="14565085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64</TotalTime>
  <Words>540</Words>
  <Application>Microsoft Macintosh PowerPoint</Application>
  <PresentationFormat>On-screen Show (4:3)</PresentationFormat>
  <Paragraphs>66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Apothecary</vt:lpstr>
      <vt:lpstr>Maya Kings and Cities</vt:lpstr>
      <vt:lpstr>Setting the Stage</vt:lpstr>
      <vt:lpstr>Homeland</vt:lpstr>
      <vt:lpstr>Urban Centers</vt:lpstr>
      <vt:lpstr>Tikal</vt:lpstr>
      <vt:lpstr>Chichén Itzá</vt:lpstr>
      <vt:lpstr>Trade</vt:lpstr>
      <vt:lpstr>Agriculture</vt:lpstr>
      <vt:lpstr>Social Classes</vt:lpstr>
      <vt:lpstr>Religion Shapes Life</vt:lpstr>
      <vt:lpstr>Math and Religion</vt:lpstr>
      <vt:lpstr>Development of Calendars</vt:lpstr>
      <vt:lpstr>Written Language</vt:lpstr>
      <vt:lpstr>Mysterious Maya Decline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Maya Kings and Cities</dc:title>
  <dc:creator>Greg Sederberg</dc:creator>
  <cp:lastModifiedBy>Greg Sederberg</cp:lastModifiedBy>
  <cp:revision>21</cp:revision>
  <dcterms:created xsi:type="dcterms:W3CDTF">2015-05-26T18:47:37Z</dcterms:created>
  <dcterms:modified xsi:type="dcterms:W3CDTF">2015-11-09T18:46:24Z</dcterms:modified>
</cp:coreProperties>
</file>