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1/13/16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Enlightenment in Europe</a:t>
            </a:r>
            <a:endParaRPr lang="en-US" dirty="0"/>
          </a:p>
        </p:txBody>
      </p:sp>
    </p:spTree>
    <p:extLst>
      <p:ext uri="{BB962C8B-B14F-4D97-AF65-F5344CB8AC3E}">
        <p14:creationId xmlns:p14="http://schemas.microsoft.com/office/powerpoint/2010/main" val="253037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920" y="1556150"/>
            <a:ext cx="5819114" cy="4572000"/>
          </a:xfrm>
        </p:spPr>
        <p:txBody>
          <a:bodyPr/>
          <a:lstStyle/>
          <a:p>
            <a:r>
              <a:rPr lang="en-US" dirty="0" smtClean="0"/>
              <a:t>Mary Wollstonecraft argued for women’s rights</a:t>
            </a:r>
          </a:p>
          <a:p>
            <a:r>
              <a:rPr lang="en-US" dirty="0" smtClean="0"/>
              <a:t>Argued against Rousseau that women’s education shouldn’t be secondary to men’s</a:t>
            </a:r>
          </a:p>
          <a:p>
            <a:r>
              <a:rPr lang="en-US" dirty="0" smtClean="0"/>
              <a:t>Urged women to enter male-dominated fields like medicine and politics</a:t>
            </a:r>
          </a:p>
        </p:txBody>
      </p:sp>
      <p:sp>
        <p:nvSpPr>
          <p:cNvPr id="3" name="Title 2"/>
          <p:cNvSpPr>
            <a:spLocks noGrp="1"/>
          </p:cNvSpPr>
          <p:nvPr>
            <p:ph type="title"/>
          </p:nvPr>
        </p:nvSpPr>
        <p:spPr/>
        <p:txBody>
          <a:bodyPr/>
          <a:lstStyle/>
          <a:p>
            <a:r>
              <a:rPr lang="en-US" dirty="0" smtClean="0"/>
              <a:t>Wollstonecraft and Education</a:t>
            </a:r>
            <a:endParaRPr lang="en-US" dirty="0"/>
          </a:p>
        </p:txBody>
      </p:sp>
      <p:pic>
        <p:nvPicPr>
          <p:cNvPr id="4" name="Picture 3"/>
          <p:cNvPicPr>
            <a:picLocks noChangeAspect="1"/>
          </p:cNvPicPr>
          <p:nvPr/>
        </p:nvPicPr>
        <p:blipFill>
          <a:blip r:embed="rId2"/>
          <a:stretch>
            <a:fillRect/>
          </a:stretch>
        </p:blipFill>
        <p:spPr>
          <a:xfrm>
            <a:off x="391994" y="1636524"/>
            <a:ext cx="2807399" cy="4211099"/>
          </a:xfrm>
          <a:prstGeom prst="rect">
            <a:avLst/>
          </a:prstGeom>
        </p:spPr>
      </p:pic>
    </p:spTree>
    <p:extLst>
      <p:ext uri="{BB962C8B-B14F-4D97-AF65-F5344CB8AC3E}">
        <p14:creationId xmlns:p14="http://schemas.microsoft.com/office/powerpoint/2010/main" val="203204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47" y="1524000"/>
            <a:ext cx="8504925" cy="5179278"/>
          </a:xfrm>
        </p:spPr>
        <p:txBody>
          <a:bodyPr/>
          <a:lstStyle/>
          <a:p>
            <a:r>
              <a:rPr lang="en-US" dirty="0" smtClean="0"/>
              <a:t>Challenged long-held ideas about society</a:t>
            </a:r>
          </a:p>
          <a:p>
            <a:r>
              <a:rPr lang="en-US" dirty="0" smtClean="0"/>
              <a:t>Encouraged reform- inspired the American and French revolutions</a:t>
            </a:r>
          </a:p>
          <a:p>
            <a:r>
              <a:rPr lang="en-US" dirty="0" smtClean="0"/>
              <a:t>Three long-term effects-</a:t>
            </a:r>
          </a:p>
          <a:p>
            <a:pPr lvl="1"/>
            <a:r>
              <a:rPr lang="en-US" dirty="0" smtClean="0"/>
              <a:t>Belief in progress- confidence that human reason could solve social problems</a:t>
            </a:r>
          </a:p>
          <a:p>
            <a:pPr lvl="1"/>
            <a:r>
              <a:rPr lang="en-US" dirty="0" smtClean="0"/>
              <a:t>A more secular (non-religious) outlook- people started questioning the teachings of the Church</a:t>
            </a:r>
          </a:p>
          <a:p>
            <a:pPr lvl="1"/>
            <a:r>
              <a:rPr lang="en-US" dirty="0" smtClean="0"/>
              <a:t>Importance of the individual- use yourself to judge right and wrong, not the Church or royalty</a:t>
            </a:r>
            <a:endParaRPr lang="en-US" dirty="0"/>
          </a:p>
        </p:txBody>
      </p:sp>
      <p:sp>
        <p:nvSpPr>
          <p:cNvPr id="3" name="Title 2"/>
          <p:cNvSpPr>
            <a:spLocks noGrp="1"/>
          </p:cNvSpPr>
          <p:nvPr>
            <p:ph type="title"/>
          </p:nvPr>
        </p:nvSpPr>
        <p:spPr/>
        <p:txBody>
          <a:bodyPr/>
          <a:lstStyle/>
          <a:p>
            <a:r>
              <a:rPr lang="en-US" dirty="0" smtClean="0"/>
              <a:t>Legacy of the Enlightenment</a:t>
            </a:r>
            <a:endParaRPr lang="en-US" dirty="0"/>
          </a:p>
        </p:txBody>
      </p:sp>
    </p:spTree>
    <p:extLst>
      <p:ext uri="{BB962C8B-B14F-4D97-AF65-F5344CB8AC3E}">
        <p14:creationId xmlns:p14="http://schemas.microsoft.com/office/powerpoint/2010/main" val="32859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8755115"/>
              </p:ext>
            </p:extLst>
          </p:nvPr>
        </p:nvGraphicFramePr>
        <p:xfrm>
          <a:off x="-32562" y="1458880"/>
          <a:ext cx="9176561" cy="5308599"/>
        </p:xfrm>
        <a:graphic>
          <a:graphicData uri="http://schemas.openxmlformats.org/drawingml/2006/table">
            <a:tbl>
              <a:tblPr firstRow="1" bandRow="1">
                <a:tableStyleId>{5C22544A-7EE6-4342-B048-85BDC9FD1C3A}</a:tableStyleId>
              </a:tblPr>
              <a:tblGrid>
                <a:gridCol w="2572449"/>
                <a:gridCol w="1790946"/>
                <a:gridCol w="4813166"/>
              </a:tblGrid>
              <a:tr h="370840">
                <a:tc>
                  <a:txBody>
                    <a:bodyPr/>
                    <a:lstStyle/>
                    <a:p>
                      <a:r>
                        <a:rPr lang="en-US" sz="1800" dirty="0" smtClean="0"/>
                        <a:t>Idea</a:t>
                      </a:r>
                      <a:endParaRPr lang="en-US" sz="1800" dirty="0"/>
                    </a:p>
                  </a:txBody>
                  <a:tcPr/>
                </a:tc>
                <a:tc>
                  <a:txBody>
                    <a:bodyPr/>
                    <a:lstStyle/>
                    <a:p>
                      <a:r>
                        <a:rPr lang="en-US" sz="1800" dirty="0" smtClean="0"/>
                        <a:t>Thinker</a:t>
                      </a:r>
                      <a:endParaRPr lang="en-US" sz="1800" dirty="0"/>
                    </a:p>
                  </a:txBody>
                  <a:tcPr/>
                </a:tc>
                <a:tc>
                  <a:txBody>
                    <a:bodyPr/>
                    <a:lstStyle/>
                    <a:p>
                      <a:r>
                        <a:rPr lang="en-US" sz="1800" dirty="0" smtClean="0"/>
                        <a:t>Impact</a:t>
                      </a:r>
                      <a:endParaRPr lang="en-US" sz="1800" dirty="0"/>
                    </a:p>
                  </a:txBody>
                  <a:tcPr/>
                </a:tc>
              </a:tr>
              <a:tr h="370840">
                <a:tc>
                  <a:txBody>
                    <a:bodyPr/>
                    <a:lstStyle/>
                    <a:p>
                      <a:r>
                        <a:rPr lang="en-US" sz="1800" dirty="0" smtClean="0"/>
                        <a:t>Natural rights- life, liberty, property</a:t>
                      </a:r>
                      <a:endParaRPr lang="en-US" sz="1800" dirty="0"/>
                    </a:p>
                  </a:txBody>
                  <a:tcPr/>
                </a:tc>
                <a:tc>
                  <a:txBody>
                    <a:bodyPr/>
                    <a:lstStyle/>
                    <a:p>
                      <a:r>
                        <a:rPr lang="en-US" sz="1800" dirty="0" smtClean="0"/>
                        <a:t>Locke</a:t>
                      </a:r>
                      <a:endParaRPr lang="en-US" sz="1800" dirty="0"/>
                    </a:p>
                  </a:txBody>
                  <a:tcPr/>
                </a:tc>
                <a:tc>
                  <a:txBody>
                    <a:bodyPr/>
                    <a:lstStyle/>
                    <a:p>
                      <a:r>
                        <a:rPr lang="en-US" sz="1800" dirty="0" smtClean="0"/>
                        <a:t>Fundamental to U.S. Declaration of Independence</a:t>
                      </a:r>
                      <a:endParaRPr lang="en-US" sz="1800" dirty="0"/>
                    </a:p>
                  </a:txBody>
                  <a:tcPr/>
                </a:tc>
              </a:tr>
              <a:tr h="370840">
                <a:tc>
                  <a:txBody>
                    <a:bodyPr/>
                    <a:lstStyle/>
                    <a:p>
                      <a:r>
                        <a:rPr lang="en-US" sz="1800" dirty="0" smtClean="0"/>
                        <a:t>Separation of powers</a:t>
                      </a:r>
                      <a:endParaRPr lang="en-US" sz="1800" dirty="0"/>
                    </a:p>
                  </a:txBody>
                  <a:tcPr/>
                </a:tc>
                <a:tc>
                  <a:txBody>
                    <a:bodyPr/>
                    <a:lstStyle/>
                    <a:p>
                      <a:r>
                        <a:rPr lang="en-US" sz="1800" dirty="0" smtClean="0"/>
                        <a:t>Montesquieu</a:t>
                      </a:r>
                      <a:endParaRPr lang="en-US" sz="1800" dirty="0"/>
                    </a:p>
                  </a:txBody>
                  <a:tcPr/>
                </a:tc>
                <a:tc>
                  <a:txBody>
                    <a:bodyPr/>
                    <a:lstStyle/>
                    <a:p>
                      <a:r>
                        <a:rPr lang="en-US" sz="1800" dirty="0" smtClean="0"/>
                        <a:t>France, U.S.</a:t>
                      </a:r>
                      <a:r>
                        <a:rPr lang="en-US" sz="1800" baseline="0" dirty="0" smtClean="0"/>
                        <a:t> and Latin American nations use separation of powers in new constitutions</a:t>
                      </a:r>
                      <a:endParaRPr lang="en-US" sz="1800" dirty="0"/>
                    </a:p>
                  </a:txBody>
                  <a:tcPr/>
                </a:tc>
              </a:tr>
              <a:tr h="370840">
                <a:tc>
                  <a:txBody>
                    <a:bodyPr/>
                    <a:lstStyle/>
                    <a:p>
                      <a:r>
                        <a:rPr lang="en-US" sz="1800" dirty="0" smtClean="0"/>
                        <a:t>Freedom of thought and expression</a:t>
                      </a:r>
                      <a:endParaRPr lang="en-US" sz="1800" dirty="0"/>
                    </a:p>
                  </a:txBody>
                  <a:tcPr/>
                </a:tc>
                <a:tc>
                  <a:txBody>
                    <a:bodyPr/>
                    <a:lstStyle/>
                    <a:p>
                      <a:r>
                        <a:rPr lang="en-US" sz="1800" dirty="0" smtClean="0"/>
                        <a:t>Voltaire</a:t>
                      </a:r>
                      <a:endParaRPr lang="en-US" sz="1800" dirty="0"/>
                    </a:p>
                  </a:txBody>
                  <a:tcPr/>
                </a:tc>
                <a:tc>
                  <a:txBody>
                    <a:bodyPr/>
                    <a:lstStyle/>
                    <a:p>
                      <a:r>
                        <a:rPr lang="en-US" sz="1800" dirty="0" smtClean="0"/>
                        <a:t>Guaranteed in U.S. Bill of Rights and French Declaration of the Rights of Man and</a:t>
                      </a:r>
                      <a:r>
                        <a:rPr lang="en-US" sz="1800" baseline="0" dirty="0" smtClean="0"/>
                        <a:t> Citizen; European monarchs reduce or eliminate censorship</a:t>
                      </a:r>
                      <a:endParaRPr lang="en-US" sz="1800" dirty="0"/>
                    </a:p>
                  </a:txBody>
                  <a:tcPr/>
                </a:tc>
              </a:tr>
              <a:tr h="370840">
                <a:tc>
                  <a:txBody>
                    <a:bodyPr/>
                    <a:lstStyle/>
                    <a:p>
                      <a:r>
                        <a:rPr lang="en-US" sz="1800" dirty="0" smtClean="0"/>
                        <a:t>Abolishment of torture</a:t>
                      </a:r>
                      <a:endParaRPr lang="en-US" sz="1800" dirty="0"/>
                    </a:p>
                  </a:txBody>
                  <a:tcPr/>
                </a:tc>
                <a:tc>
                  <a:txBody>
                    <a:bodyPr/>
                    <a:lstStyle/>
                    <a:p>
                      <a:r>
                        <a:rPr lang="en-US" sz="1800" dirty="0" err="1" smtClean="0"/>
                        <a:t>Beccaria</a:t>
                      </a:r>
                      <a:endParaRPr lang="en-US" sz="1800" dirty="0"/>
                    </a:p>
                  </a:txBody>
                  <a:tcPr/>
                </a:tc>
                <a:tc>
                  <a:txBody>
                    <a:bodyPr/>
                    <a:lstStyle/>
                    <a:p>
                      <a:r>
                        <a:rPr lang="en-US" sz="1800" dirty="0" smtClean="0"/>
                        <a:t>Guaranteed in U.S. Bill of Rights; torture outlawed or reduced in nations of</a:t>
                      </a:r>
                      <a:r>
                        <a:rPr lang="en-US" sz="1800" baseline="0" dirty="0" smtClean="0"/>
                        <a:t> Europe and the Americas</a:t>
                      </a:r>
                      <a:endParaRPr lang="en-US" sz="1800" dirty="0"/>
                    </a:p>
                  </a:txBody>
                  <a:tcPr/>
                </a:tc>
              </a:tr>
              <a:tr h="370840">
                <a:tc>
                  <a:txBody>
                    <a:bodyPr/>
                    <a:lstStyle/>
                    <a:p>
                      <a:r>
                        <a:rPr lang="en-US" sz="1800" dirty="0" smtClean="0"/>
                        <a:t>Religious freedom</a:t>
                      </a:r>
                      <a:endParaRPr lang="en-US" sz="1800" dirty="0"/>
                    </a:p>
                  </a:txBody>
                  <a:tcPr/>
                </a:tc>
                <a:tc>
                  <a:txBody>
                    <a:bodyPr/>
                    <a:lstStyle/>
                    <a:p>
                      <a:r>
                        <a:rPr lang="en-US" sz="1800" dirty="0" smtClean="0"/>
                        <a:t>Voltaire</a:t>
                      </a:r>
                      <a:endParaRPr lang="en-US" sz="1800" dirty="0"/>
                    </a:p>
                  </a:txBody>
                  <a:tcPr/>
                </a:tc>
                <a:tc>
                  <a:txBody>
                    <a:bodyPr/>
                    <a:lstStyle/>
                    <a:p>
                      <a:r>
                        <a:rPr lang="en-US" sz="1800" dirty="0" smtClean="0"/>
                        <a:t>Guaranteed in U.S. Bill of Rights and French Declaration of the Rights of Man and Citizen; European monarchs</a:t>
                      </a:r>
                      <a:r>
                        <a:rPr lang="en-US" sz="1800" baseline="0" dirty="0" smtClean="0"/>
                        <a:t> reduce persecution</a:t>
                      </a:r>
                      <a:endParaRPr lang="en-US" sz="1800" dirty="0"/>
                    </a:p>
                  </a:txBody>
                  <a:tcPr/>
                </a:tc>
              </a:tr>
              <a:tr h="370840">
                <a:tc>
                  <a:txBody>
                    <a:bodyPr/>
                    <a:lstStyle/>
                    <a:p>
                      <a:r>
                        <a:rPr lang="en-US" sz="1800" dirty="0" smtClean="0"/>
                        <a:t>Women’s equality</a:t>
                      </a:r>
                      <a:endParaRPr lang="en-US" sz="1800" dirty="0"/>
                    </a:p>
                  </a:txBody>
                  <a:tcPr/>
                </a:tc>
                <a:tc>
                  <a:txBody>
                    <a:bodyPr/>
                    <a:lstStyle/>
                    <a:p>
                      <a:r>
                        <a:rPr lang="en-US" sz="1800" dirty="0" smtClean="0"/>
                        <a:t>Wollstonecraft</a:t>
                      </a:r>
                      <a:endParaRPr lang="en-US" sz="1800" dirty="0"/>
                    </a:p>
                  </a:txBody>
                  <a:tcPr/>
                </a:tc>
                <a:tc>
                  <a:txBody>
                    <a:bodyPr/>
                    <a:lstStyle/>
                    <a:p>
                      <a:r>
                        <a:rPr lang="en-US" sz="1800" dirty="0" smtClean="0"/>
                        <a:t>Women’s rights groups form</a:t>
                      </a:r>
                      <a:r>
                        <a:rPr lang="en-US" sz="1800" baseline="0" dirty="0" smtClean="0"/>
                        <a:t> in Europe and North America</a:t>
                      </a:r>
                      <a:endParaRPr lang="en-US" sz="1800" dirty="0"/>
                    </a:p>
                  </a:txBody>
                  <a:tcPr/>
                </a:tc>
              </a:tr>
            </a:tbl>
          </a:graphicData>
        </a:graphic>
      </p:graphicFrame>
      <p:sp>
        <p:nvSpPr>
          <p:cNvPr id="3" name="Title 2"/>
          <p:cNvSpPr>
            <a:spLocks noGrp="1"/>
          </p:cNvSpPr>
          <p:nvPr>
            <p:ph type="title"/>
          </p:nvPr>
        </p:nvSpPr>
        <p:spPr/>
        <p:txBody>
          <a:bodyPr/>
          <a:lstStyle/>
          <a:p>
            <a:r>
              <a:rPr lang="en-US" dirty="0" smtClean="0"/>
              <a:t>Major Ideas of the Enlightenment</a:t>
            </a:r>
            <a:endParaRPr lang="en-US" dirty="0"/>
          </a:p>
        </p:txBody>
      </p:sp>
    </p:spTree>
    <p:extLst>
      <p:ext uri="{BB962C8B-B14F-4D97-AF65-F5344CB8AC3E}">
        <p14:creationId xmlns:p14="http://schemas.microsoft.com/office/powerpoint/2010/main" val="85287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the wake of the Scientific Revolution, and the new ways of thinking it prompted, scholars and philosophers began to reevaluate old notions about other aspects of society.  They sought new insight into the underlying beliefs regarding government, religion, economics and education.  Their efforts spurred the Enlightenment, a new intellectual movement that stressed reason and thought and the power of individuals to solve problems.  Known also as the Age of Reason, the movement reached its height in the mid-1700s and brought great change to many aspects of Western civilization.</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233924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238" y="1524000"/>
            <a:ext cx="4856879" cy="5050678"/>
          </a:xfrm>
        </p:spPr>
        <p:txBody>
          <a:bodyPr>
            <a:normAutofit/>
          </a:bodyPr>
          <a:lstStyle/>
          <a:p>
            <a:r>
              <a:rPr lang="en-US" dirty="0" smtClean="0"/>
              <a:t>Thomas Hobbes</a:t>
            </a:r>
          </a:p>
          <a:p>
            <a:pPr lvl="1"/>
            <a:r>
              <a:rPr lang="en-US" dirty="0" smtClean="0"/>
              <a:t>Horrors of English Civil War convinced him all humans were naturally selfish and wicked</a:t>
            </a:r>
          </a:p>
          <a:p>
            <a:pPr lvl="1"/>
            <a:r>
              <a:rPr lang="en-US" dirty="0" smtClean="0"/>
              <a:t>Social contract- idea people had to give their rights to a strong ruler who would give them law and order</a:t>
            </a:r>
          </a:p>
          <a:p>
            <a:pPr lvl="1"/>
            <a:r>
              <a:rPr lang="en-US" dirty="0" smtClean="0"/>
              <a:t>Hobbes thought an absolute monarch was best to impose order and demand obedience</a:t>
            </a:r>
            <a:endParaRPr lang="en-US" dirty="0"/>
          </a:p>
        </p:txBody>
      </p:sp>
      <p:sp>
        <p:nvSpPr>
          <p:cNvPr id="3" name="Title 2"/>
          <p:cNvSpPr>
            <a:spLocks noGrp="1"/>
          </p:cNvSpPr>
          <p:nvPr>
            <p:ph type="title"/>
          </p:nvPr>
        </p:nvSpPr>
        <p:spPr/>
        <p:txBody>
          <a:bodyPr/>
          <a:lstStyle/>
          <a:p>
            <a:r>
              <a:rPr lang="en-US" dirty="0" smtClean="0"/>
              <a:t>Two Views on Government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14117" y="1599336"/>
            <a:ext cx="3840976" cy="4685992"/>
          </a:xfrm>
          <a:prstGeom prst="rect">
            <a:avLst/>
          </a:prstGeom>
        </p:spPr>
      </p:pic>
    </p:spTree>
    <p:extLst>
      <p:ext uri="{BB962C8B-B14F-4D97-AF65-F5344CB8AC3E}">
        <p14:creationId xmlns:p14="http://schemas.microsoft.com/office/powerpoint/2010/main" val="83095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4964" y="1371600"/>
            <a:ext cx="5512666" cy="5363828"/>
          </a:xfrm>
        </p:spPr>
        <p:txBody>
          <a:bodyPr>
            <a:normAutofit lnSpcReduction="10000"/>
          </a:bodyPr>
          <a:lstStyle/>
          <a:p>
            <a:r>
              <a:rPr lang="en-US" dirty="0" smtClean="0"/>
              <a:t>John Locke</a:t>
            </a:r>
          </a:p>
          <a:p>
            <a:pPr lvl="1"/>
            <a:r>
              <a:rPr lang="en-US" dirty="0" smtClean="0"/>
              <a:t>Believed people learned from experience and improved</a:t>
            </a:r>
          </a:p>
          <a:p>
            <a:pPr lvl="1"/>
            <a:r>
              <a:rPr lang="en-US" dirty="0" smtClean="0"/>
              <a:t>Favored self-government</a:t>
            </a:r>
          </a:p>
          <a:p>
            <a:pPr lvl="1"/>
            <a:r>
              <a:rPr lang="en-US" dirty="0" smtClean="0"/>
              <a:t>All people are born free and equal with natural rights to life, liberty and property</a:t>
            </a:r>
          </a:p>
          <a:p>
            <a:pPr lvl="1"/>
            <a:r>
              <a:rPr lang="en-US" dirty="0" smtClean="0"/>
              <a:t>Purpose of government is to protect those rights</a:t>
            </a:r>
          </a:p>
          <a:p>
            <a:pPr lvl="1"/>
            <a:r>
              <a:rPr lang="en-US" dirty="0" smtClean="0"/>
              <a:t>People have right to overthrow abusive government and establish a new one</a:t>
            </a:r>
          </a:p>
          <a:p>
            <a:pPr lvl="1"/>
            <a:r>
              <a:rPr lang="en-US" dirty="0" smtClean="0"/>
              <a:t>Government’s power comes from consent of the people</a:t>
            </a:r>
            <a:endParaRPr lang="en-US" dirty="0"/>
          </a:p>
        </p:txBody>
      </p:sp>
      <p:sp>
        <p:nvSpPr>
          <p:cNvPr id="3" name="Title 2"/>
          <p:cNvSpPr>
            <a:spLocks noGrp="1"/>
          </p:cNvSpPr>
          <p:nvPr>
            <p:ph type="title"/>
          </p:nvPr>
        </p:nvSpPr>
        <p:spPr/>
        <p:txBody>
          <a:bodyPr/>
          <a:lstStyle/>
          <a:p>
            <a:r>
              <a:rPr lang="en-US" dirty="0" smtClean="0"/>
              <a:t>Two Views on Government</a:t>
            </a:r>
            <a:endParaRPr lang="en-US" dirty="0"/>
          </a:p>
        </p:txBody>
      </p:sp>
      <p:pic>
        <p:nvPicPr>
          <p:cNvPr id="4" name="Picture 3"/>
          <p:cNvPicPr>
            <a:picLocks noChangeAspect="1"/>
          </p:cNvPicPr>
          <p:nvPr/>
        </p:nvPicPr>
        <p:blipFill>
          <a:blip r:embed="rId2"/>
          <a:stretch>
            <a:fillRect/>
          </a:stretch>
        </p:blipFill>
        <p:spPr>
          <a:xfrm>
            <a:off x="262474" y="1475775"/>
            <a:ext cx="3292491" cy="4504128"/>
          </a:xfrm>
          <a:prstGeom prst="rect">
            <a:avLst/>
          </a:prstGeom>
        </p:spPr>
      </p:pic>
    </p:spTree>
    <p:extLst>
      <p:ext uri="{BB962C8B-B14F-4D97-AF65-F5344CB8AC3E}">
        <p14:creationId xmlns:p14="http://schemas.microsoft.com/office/powerpoint/2010/main" val="318527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776" y="1475775"/>
            <a:ext cx="8718955" cy="5334000"/>
          </a:xfrm>
        </p:spPr>
        <p:txBody>
          <a:bodyPr>
            <a:normAutofit lnSpcReduction="10000"/>
          </a:bodyPr>
          <a:lstStyle/>
          <a:p>
            <a:r>
              <a:rPr lang="en-US" dirty="0" smtClean="0"/>
              <a:t>Philosophes- social critics in                                       France, met to discuss politics                                          and ideas</a:t>
            </a:r>
          </a:p>
          <a:p>
            <a:r>
              <a:rPr lang="en-US" dirty="0" smtClean="0"/>
              <a:t>Five concepts formed core                                          beliefs-</a:t>
            </a:r>
          </a:p>
          <a:p>
            <a:pPr lvl="1"/>
            <a:r>
              <a:rPr lang="en-US" dirty="0" smtClean="0"/>
              <a:t>Reason- truth could be found                                       through reason and logical                                           thinking</a:t>
            </a:r>
          </a:p>
          <a:p>
            <a:pPr lvl="1"/>
            <a:r>
              <a:rPr lang="en-US" dirty="0" smtClean="0"/>
              <a:t>Nature- what was natural was also good and reasonable</a:t>
            </a:r>
          </a:p>
          <a:p>
            <a:pPr lvl="1"/>
            <a:r>
              <a:rPr lang="en-US" dirty="0" smtClean="0"/>
              <a:t>Happiness- reject medieval idea of finding joy hereafter and pushed for well-being on earth</a:t>
            </a:r>
          </a:p>
          <a:p>
            <a:pPr lvl="1"/>
            <a:r>
              <a:rPr lang="en-US" dirty="0" smtClean="0"/>
              <a:t>Progress- society and humankind can improve</a:t>
            </a:r>
          </a:p>
          <a:p>
            <a:pPr lvl="1"/>
            <a:r>
              <a:rPr lang="en-US" dirty="0" smtClean="0"/>
              <a:t>Liberty- called for rights won in the Glorious Revolution and Bill of Rights</a:t>
            </a:r>
            <a:endParaRPr lang="en-US" dirty="0"/>
          </a:p>
        </p:txBody>
      </p:sp>
      <p:sp>
        <p:nvSpPr>
          <p:cNvPr id="3" name="Title 2"/>
          <p:cNvSpPr>
            <a:spLocks noGrp="1"/>
          </p:cNvSpPr>
          <p:nvPr>
            <p:ph type="title"/>
          </p:nvPr>
        </p:nvSpPr>
        <p:spPr/>
        <p:txBody>
          <a:bodyPr/>
          <a:lstStyle/>
          <a:p>
            <a:r>
              <a:rPr lang="en-US" dirty="0" smtClean="0"/>
              <a:t>The Philosophes</a:t>
            </a:r>
            <a:endParaRPr lang="en-US" dirty="0"/>
          </a:p>
        </p:txBody>
      </p:sp>
      <p:pic>
        <p:nvPicPr>
          <p:cNvPr id="4" name="Picture 3"/>
          <p:cNvPicPr>
            <a:picLocks noChangeAspect="1"/>
          </p:cNvPicPr>
          <p:nvPr/>
        </p:nvPicPr>
        <p:blipFill>
          <a:blip r:embed="rId2"/>
          <a:stretch>
            <a:fillRect/>
          </a:stretch>
        </p:blipFill>
        <p:spPr>
          <a:xfrm>
            <a:off x="4902042" y="1502767"/>
            <a:ext cx="4074151" cy="2770423"/>
          </a:xfrm>
          <a:prstGeom prst="rect">
            <a:avLst/>
          </a:prstGeom>
        </p:spPr>
      </p:pic>
    </p:spTree>
    <p:extLst>
      <p:ext uri="{BB962C8B-B14F-4D97-AF65-F5344CB8AC3E}">
        <p14:creationId xmlns:p14="http://schemas.microsoft.com/office/powerpoint/2010/main" val="293177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7166" y="1360749"/>
            <a:ext cx="4986156" cy="5334000"/>
          </a:xfrm>
        </p:spPr>
        <p:txBody>
          <a:bodyPr>
            <a:normAutofit lnSpcReduction="10000"/>
          </a:bodyPr>
          <a:lstStyle/>
          <a:p>
            <a:r>
              <a:rPr lang="en-US" dirty="0" smtClean="0"/>
              <a:t>Voltaire- pen name for Francois Marie </a:t>
            </a:r>
            <a:r>
              <a:rPr lang="en-US" dirty="0" err="1" smtClean="0"/>
              <a:t>Arouet</a:t>
            </a:r>
            <a:endParaRPr lang="en-US" dirty="0" smtClean="0"/>
          </a:p>
          <a:p>
            <a:r>
              <a:rPr lang="en-US" dirty="0" smtClean="0"/>
              <a:t>Published over 70 books of political and philosophical essays and drama</a:t>
            </a:r>
          </a:p>
          <a:p>
            <a:r>
              <a:rPr lang="en-US" dirty="0" smtClean="0"/>
              <a:t>Sent to prison twice, exiled to England for 2 years</a:t>
            </a:r>
          </a:p>
          <a:p>
            <a:r>
              <a:rPr lang="en-US" dirty="0" smtClean="0"/>
              <a:t>Fought for tolerance, reason, freedom of religion and freedom of speech</a:t>
            </a:r>
          </a:p>
          <a:p>
            <a:r>
              <a:rPr lang="en-US" dirty="0" smtClean="0"/>
              <a:t>“I do not agree with a word you say but will defend to the death your right to say it”</a:t>
            </a:r>
            <a:endParaRPr lang="en-US" dirty="0"/>
          </a:p>
        </p:txBody>
      </p:sp>
      <p:sp>
        <p:nvSpPr>
          <p:cNvPr id="3" name="Title 2"/>
          <p:cNvSpPr>
            <a:spLocks noGrp="1"/>
          </p:cNvSpPr>
          <p:nvPr>
            <p:ph type="title"/>
          </p:nvPr>
        </p:nvSpPr>
        <p:spPr/>
        <p:txBody>
          <a:bodyPr/>
          <a:lstStyle/>
          <a:p>
            <a:r>
              <a:rPr lang="en-US" dirty="0" smtClean="0"/>
              <a:t>Voltaire Combats Intolerance</a:t>
            </a:r>
            <a:endParaRPr lang="en-US" dirty="0"/>
          </a:p>
        </p:txBody>
      </p:sp>
      <p:pic>
        <p:nvPicPr>
          <p:cNvPr id="4" name="Picture 3"/>
          <p:cNvPicPr>
            <a:picLocks noChangeAspect="1"/>
          </p:cNvPicPr>
          <p:nvPr/>
        </p:nvPicPr>
        <p:blipFill>
          <a:blip r:embed="rId2"/>
          <a:stretch>
            <a:fillRect/>
          </a:stretch>
        </p:blipFill>
        <p:spPr>
          <a:xfrm>
            <a:off x="96462" y="1484124"/>
            <a:ext cx="3888550" cy="4432947"/>
          </a:xfrm>
          <a:prstGeom prst="rect">
            <a:avLst/>
          </a:prstGeom>
        </p:spPr>
      </p:pic>
    </p:spTree>
    <p:extLst>
      <p:ext uri="{BB962C8B-B14F-4D97-AF65-F5344CB8AC3E}">
        <p14:creationId xmlns:p14="http://schemas.microsoft.com/office/powerpoint/2010/main" val="162602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44" y="1507924"/>
            <a:ext cx="8747843" cy="5131053"/>
          </a:xfrm>
        </p:spPr>
        <p:txBody>
          <a:bodyPr>
            <a:normAutofit lnSpcReduction="10000"/>
          </a:bodyPr>
          <a:lstStyle/>
          <a:p>
            <a:r>
              <a:rPr lang="en-US" dirty="0" smtClean="0"/>
              <a:t>Baron de Montesquieu studied politics</a:t>
            </a:r>
          </a:p>
          <a:p>
            <a:endParaRPr lang="en-US" dirty="0" smtClean="0"/>
          </a:p>
          <a:p>
            <a:r>
              <a:rPr lang="en-US" dirty="0" smtClean="0"/>
              <a:t>Argued Britain’s separation of powers                             was best for government</a:t>
            </a:r>
          </a:p>
          <a:p>
            <a:pPr lvl="1"/>
            <a:r>
              <a:rPr lang="en-US" dirty="0" smtClean="0"/>
              <a:t>King held executive</a:t>
            </a:r>
          </a:p>
          <a:p>
            <a:pPr lvl="1"/>
            <a:r>
              <a:rPr lang="en-US" dirty="0" smtClean="0"/>
              <a:t>Parliament held legislative</a:t>
            </a:r>
          </a:p>
          <a:p>
            <a:pPr lvl="1"/>
            <a:r>
              <a:rPr lang="en-US" dirty="0" smtClean="0"/>
              <a:t>Courts held judicial</a:t>
            </a:r>
          </a:p>
          <a:p>
            <a:pPr lvl="1"/>
            <a:endParaRPr lang="en-US" dirty="0" smtClean="0"/>
          </a:p>
          <a:p>
            <a:r>
              <a:rPr lang="en-US" dirty="0" smtClean="0"/>
              <a:t>Separating powers keeps 1 person from gaining total control</a:t>
            </a:r>
          </a:p>
          <a:p>
            <a:endParaRPr lang="en-US" dirty="0" smtClean="0"/>
          </a:p>
          <a:p>
            <a:r>
              <a:rPr lang="en-US" dirty="0" smtClean="0"/>
              <a:t>Power should be a check to power- checks and balances</a:t>
            </a:r>
            <a:endParaRPr lang="en-US" dirty="0"/>
          </a:p>
        </p:txBody>
      </p:sp>
      <p:sp>
        <p:nvSpPr>
          <p:cNvPr id="3" name="Title 2"/>
          <p:cNvSpPr>
            <a:spLocks noGrp="1"/>
          </p:cNvSpPr>
          <p:nvPr>
            <p:ph type="title"/>
          </p:nvPr>
        </p:nvSpPr>
        <p:spPr/>
        <p:txBody>
          <a:bodyPr>
            <a:normAutofit/>
          </a:bodyPr>
          <a:lstStyle/>
          <a:p>
            <a:r>
              <a:rPr lang="en-US" dirty="0" smtClean="0"/>
              <a:t>Montesquieu and Government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8755" y="1604375"/>
            <a:ext cx="2521024" cy="3025228"/>
          </a:xfrm>
          <a:prstGeom prst="rect">
            <a:avLst/>
          </a:prstGeom>
        </p:spPr>
      </p:pic>
    </p:spTree>
    <p:extLst>
      <p:ext uri="{BB962C8B-B14F-4D97-AF65-F5344CB8AC3E}">
        <p14:creationId xmlns:p14="http://schemas.microsoft.com/office/powerpoint/2010/main" val="384028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48" y="1524000"/>
            <a:ext cx="5623076" cy="4572000"/>
          </a:xfrm>
        </p:spPr>
        <p:txBody>
          <a:bodyPr/>
          <a:lstStyle/>
          <a:p>
            <a:r>
              <a:rPr lang="en-US" dirty="0" smtClean="0"/>
              <a:t>Jean Jacques Rousseau- committed to individual freedom</a:t>
            </a:r>
          </a:p>
          <a:p>
            <a:r>
              <a:rPr lang="en-US" dirty="0" smtClean="0"/>
              <a:t>Thought civilization corrupted people’s natural goodness</a:t>
            </a:r>
          </a:p>
          <a:p>
            <a:r>
              <a:rPr lang="en-US" dirty="0" smtClean="0"/>
              <a:t>Believed in direct democracy</a:t>
            </a:r>
          </a:p>
          <a:p>
            <a:r>
              <a:rPr lang="en-US" dirty="0" smtClean="0"/>
              <a:t>Saw social contract as agreement among </a:t>
            </a:r>
            <a:r>
              <a:rPr lang="en-US" dirty="0"/>
              <a:t>f</a:t>
            </a:r>
            <a:r>
              <a:rPr lang="en-US" dirty="0" smtClean="0"/>
              <a:t>ree people to create a society and government</a:t>
            </a:r>
            <a:endParaRPr lang="en-US" dirty="0"/>
          </a:p>
        </p:txBody>
      </p:sp>
      <p:sp>
        <p:nvSpPr>
          <p:cNvPr id="3" name="Title 2"/>
          <p:cNvSpPr>
            <a:spLocks noGrp="1"/>
          </p:cNvSpPr>
          <p:nvPr>
            <p:ph type="title"/>
          </p:nvPr>
        </p:nvSpPr>
        <p:spPr/>
        <p:txBody>
          <a:bodyPr/>
          <a:lstStyle/>
          <a:p>
            <a:r>
              <a:rPr lang="en-US" dirty="0" smtClean="0"/>
              <a:t>Rousseau and Freedom</a:t>
            </a:r>
            <a:endParaRPr lang="en-US" dirty="0"/>
          </a:p>
        </p:txBody>
      </p:sp>
      <p:pic>
        <p:nvPicPr>
          <p:cNvPr id="4" name="Picture 3"/>
          <p:cNvPicPr>
            <a:picLocks noChangeAspect="1"/>
          </p:cNvPicPr>
          <p:nvPr/>
        </p:nvPicPr>
        <p:blipFill>
          <a:blip r:embed="rId2"/>
          <a:stretch>
            <a:fillRect/>
          </a:stretch>
        </p:blipFill>
        <p:spPr>
          <a:xfrm>
            <a:off x="5864238" y="1572224"/>
            <a:ext cx="3067994" cy="4070103"/>
          </a:xfrm>
          <a:prstGeom prst="rect">
            <a:avLst/>
          </a:prstGeom>
        </p:spPr>
      </p:pic>
    </p:spTree>
    <p:extLst>
      <p:ext uri="{BB962C8B-B14F-4D97-AF65-F5344CB8AC3E}">
        <p14:creationId xmlns:p14="http://schemas.microsoft.com/office/powerpoint/2010/main" val="358530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855" y="1523999"/>
            <a:ext cx="8569235" cy="5131053"/>
          </a:xfrm>
        </p:spPr>
        <p:txBody>
          <a:bodyPr/>
          <a:lstStyle/>
          <a:p>
            <a:r>
              <a:rPr lang="en-US" dirty="0" err="1" smtClean="0"/>
              <a:t>Cesare</a:t>
            </a:r>
            <a:r>
              <a:rPr lang="en-US" dirty="0" smtClean="0"/>
              <a:t> </a:t>
            </a:r>
            <a:r>
              <a:rPr lang="en-US" dirty="0" err="1" smtClean="0"/>
              <a:t>Beccaria</a:t>
            </a:r>
            <a:r>
              <a:rPr lang="en-US" dirty="0" smtClean="0"/>
              <a:t> believed laws existed to preserve social order, not avenge crimes</a:t>
            </a:r>
          </a:p>
          <a:p>
            <a:endParaRPr lang="en-US" dirty="0" smtClean="0"/>
          </a:p>
          <a:p>
            <a:r>
              <a:rPr lang="en-US" dirty="0" smtClean="0"/>
              <a:t>Argued for-</a:t>
            </a:r>
          </a:p>
          <a:p>
            <a:pPr lvl="1"/>
            <a:r>
              <a:rPr lang="en-US" dirty="0"/>
              <a:t>S</a:t>
            </a:r>
            <a:r>
              <a:rPr lang="en-US" dirty="0" smtClean="0"/>
              <a:t>peedy trial</a:t>
            </a:r>
          </a:p>
          <a:p>
            <a:pPr lvl="1"/>
            <a:r>
              <a:rPr lang="en-US" dirty="0" smtClean="0"/>
              <a:t>Eliminating torture</a:t>
            </a:r>
          </a:p>
          <a:p>
            <a:pPr lvl="1"/>
            <a:r>
              <a:rPr lang="en-US" dirty="0" smtClean="0"/>
              <a:t>Degree of punishment should                                               fit seriousness of crime</a:t>
            </a:r>
          </a:p>
          <a:p>
            <a:pPr lvl="1"/>
            <a:r>
              <a:rPr lang="en-US" dirty="0" smtClean="0"/>
              <a:t>Abolishing capital punishment</a:t>
            </a:r>
          </a:p>
        </p:txBody>
      </p:sp>
      <p:sp>
        <p:nvSpPr>
          <p:cNvPr id="3" name="Title 2"/>
          <p:cNvSpPr>
            <a:spLocks noGrp="1"/>
          </p:cNvSpPr>
          <p:nvPr>
            <p:ph type="title"/>
          </p:nvPr>
        </p:nvSpPr>
        <p:spPr/>
        <p:txBody>
          <a:bodyPr/>
          <a:lstStyle/>
          <a:p>
            <a:r>
              <a:rPr lang="en-US" dirty="0" err="1" smtClean="0"/>
              <a:t>Beccaria</a:t>
            </a:r>
            <a:r>
              <a:rPr lang="en-US" dirty="0" smtClean="0"/>
              <a:t> and Criminal Justice</a:t>
            </a:r>
            <a:endParaRPr lang="en-US" dirty="0"/>
          </a:p>
        </p:txBody>
      </p:sp>
      <p:pic>
        <p:nvPicPr>
          <p:cNvPr id="4" name="Picture 3"/>
          <p:cNvPicPr>
            <a:picLocks noChangeAspect="1"/>
          </p:cNvPicPr>
          <p:nvPr/>
        </p:nvPicPr>
        <p:blipFill>
          <a:blip r:embed="rId2"/>
          <a:stretch>
            <a:fillRect/>
          </a:stretch>
        </p:blipFill>
        <p:spPr>
          <a:xfrm>
            <a:off x="5363442" y="2089750"/>
            <a:ext cx="3291204" cy="4253849"/>
          </a:xfrm>
          <a:prstGeom prst="rect">
            <a:avLst/>
          </a:prstGeom>
        </p:spPr>
      </p:pic>
    </p:spTree>
    <p:extLst>
      <p:ext uri="{BB962C8B-B14F-4D97-AF65-F5344CB8AC3E}">
        <p14:creationId xmlns:p14="http://schemas.microsoft.com/office/powerpoint/2010/main" val="4072928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61</TotalTime>
  <Words>726</Words>
  <Application>Microsoft Macintosh PowerPoint</Application>
  <PresentationFormat>On-screen Show (4:3)</PresentationFormat>
  <Paragraphs>87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The Enlightenment in Europe</vt:lpstr>
      <vt:lpstr>Setting the Stage</vt:lpstr>
      <vt:lpstr>Two Views on Government</vt:lpstr>
      <vt:lpstr>Two Views on Government</vt:lpstr>
      <vt:lpstr>The Philosophes</vt:lpstr>
      <vt:lpstr>Voltaire Combats Intolerance</vt:lpstr>
      <vt:lpstr>Montesquieu and Government</vt:lpstr>
      <vt:lpstr>Rousseau and Freedom</vt:lpstr>
      <vt:lpstr>Beccaria and Criminal Justice</vt:lpstr>
      <vt:lpstr>Wollstonecraft and Education</vt:lpstr>
      <vt:lpstr>Legacy of the Enlightenment</vt:lpstr>
      <vt:lpstr>Major Ideas of the Enlightenment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Enlightenment in Europe</dc:title>
  <dc:creator>Greg Sederberg</dc:creator>
  <cp:lastModifiedBy>Greg Sederberg</cp:lastModifiedBy>
  <cp:revision>19</cp:revision>
  <dcterms:created xsi:type="dcterms:W3CDTF">2015-05-22T19:06:00Z</dcterms:created>
  <dcterms:modified xsi:type="dcterms:W3CDTF">2016-01-13T19:48:14Z</dcterms:modified>
</cp:coreProperties>
</file>