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9/22/15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9/22/15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9/22/15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9/22/15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Mongol Conquests</a:t>
            </a:r>
            <a:endParaRPr lang="en-US" dirty="0"/>
          </a:p>
        </p:txBody>
      </p:sp>
    </p:spTree>
    <p:extLst>
      <p:ext uri="{BB962C8B-B14F-4D97-AF65-F5344CB8AC3E}">
        <p14:creationId xmlns:p14="http://schemas.microsoft.com/office/powerpoint/2010/main" val="2015011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Mongols as Rulers</a:t>
            </a:r>
            <a:endParaRPr lang="en-US" dirty="0"/>
          </a:p>
        </p:txBody>
      </p:sp>
      <p:sp>
        <p:nvSpPr>
          <p:cNvPr id="3" name="Content Placeholder 2"/>
          <p:cNvSpPr>
            <a:spLocks noGrp="1"/>
          </p:cNvSpPr>
          <p:nvPr>
            <p:ph idx="1"/>
          </p:nvPr>
        </p:nvSpPr>
        <p:spPr/>
        <p:txBody>
          <a:bodyPr>
            <a:normAutofit/>
          </a:bodyPr>
          <a:lstStyle/>
          <a:p>
            <a:r>
              <a:rPr lang="en-US" sz="2400" dirty="0" smtClean="0"/>
              <a:t>Many conquered areas never recovered</a:t>
            </a:r>
          </a:p>
          <a:p>
            <a:pPr lvl="1"/>
            <a:r>
              <a:rPr lang="en-US" sz="2000" dirty="0" smtClean="0"/>
              <a:t>Populations wiped out, irrigation systems destroyed</a:t>
            </a:r>
          </a:p>
          <a:p>
            <a:r>
              <a:rPr lang="en-US" sz="2400" dirty="0" smtClean="0"/>
              <a:t>Ferocious in war, but tolerant in peace</a:t>
            </a:r>
          </a:p>
          <a:p>
            <a:pPr lvl="1"/>
            <a:r>
              <a:rPr lang="en-US" sz="2000" dirty="0" smtClean="0"/>
              <a:t>Some Mongols even adapt to culture of people they conquered</a:t>
            </a:r>
          </a:p>
          <a:p>
            <a:pPr lvl="1"/>
            <a:r>
              <a:rPr lang="en-US" sz="2000" dirty="0" smtClean="0"/>
              <a:t>Growing cultural differences lead to eventual splitting up of empire</a:t>
            </a:r>
            <a:endParaRPr lang="en-US" sz="2000" dirty="0"/>
          </a:p>
        </p:txBody>
      </p:sp>
    </p:spTree>
    <p:extLst>
      <p:ext uri="{BB962C8B-B14F-4D97-AF65-F5344CB8AC3E}">
        <p14:creationId xmlns:p14="http://schemas.microsoft.com/office/powerpoint/2010/main" val="311842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355"/>
            <a:ext cx="7315200" cy="1154097"/>
          </a:xfrm>
        </p:spPr>
        <p:txBody>
          <a:bodyPr/>
          <a:lstStyle/>
          <a:p>
            <a:r>
              <a:rPr lang="en-US" dirty="0" smtClean="0"/>
              <a:t>The Mongol Peace</a:t>
            </a:r>
            <a:endParaRPr lang="en-US" dirty="0"/>
          </a:p>
        </p:txBody>
      </p:sp>
      <p:sp>
        <p:nvSpPr>
          <p:cNvPr id="3" name="Content Placeholder 2"/>
          <p:cNvSpPr>
            <a:spLocks noGrp="1"/>
          </p:cNvSpPr>
          <p:nvPr>
            <p:ph idx="1"/>
          </p:nvPr>
        </p:nvSpPr>
        <p:spPr>
          <a:xfrm>
            <a:off x="128619" y="1671801"/>
            <a:ext cx="8890781" cy="4967177"/>
          </a:xfrm>
        </p:spPr>
        <p:txBody>
          <a:bodyPr>
            <a:normAutofit/>
          </a:bodyPr>
          <a:lstStyle/>
          <a:p>
            <a:r>
              <a:rPr lang="en-US" sz="2400" dirty="0" smtClean="0"/>
              <a:t>Mid-1200s to mid-1300s- period of stability, law and order across much of Eurasia</a:t>
            </a:r>
          </a:p>
          <a:p>
            <a:pPr lvl="1"/>
            <a:r>
              <a:rPr lang="en-US" sz="2000" dirty="0" smtClean="0"/>
              <a:t>Called the </a:t>
            </a:r>
            <a:r>
              <a:rPr lang="en-US" sz="2000" dirty="0" err="1" smtClean="0"/>
              <a:t>Pax</a:t>
            </a:r>
            <a:r>
              <a:rPr lang="en-US" sz="2000" dirty="0" smtClean="0"/>
              <a:t> </a:t>
            </a:r>
            <a:r>
              <a:rPr lang="en-US" sz="2000" dirty="0" err="1" smtClean="0"/>
              <a:t>Mongolica</a:t>
            </a:r>
            <a:r>
              <a:rPr lang="en-US" sz="2000" dirty="0" smtClean="0"/>
              <a:t>- Mongol Peace</a:t>
            </a:r>
          </a:p>
          <a:p>
            <a:pPr lvl="1"/>
            <a:r>
              <a:rPr lang="en-US" sz="2000" dirty="0" smtClean="0"/>
              <a:t>Guaranteed safe passage for traders, travelers and missionaries across the empire</a:t>
            </a:r>
          </a:p>
          <a:p>
            <a:pPr lvl="1"/>
            <a:r>
              <a:rPr lang="en-US" sz="2000" dirty="0" smtClean="0"/>
              <a:t>Trade increases- ideas and                                                         inventions travel along trade                                                              routes</a:t>
            </a:r>
          </a:p>
          <a:p>
            <a:pPr lvl="2"/>
            <a:r>
              <a:rPr lang="en-US" sz="1800" dirty="0" smtClean="0"/>
              <a:t>Gunpowder reaches Europe</a:t>
            </a:r>
          </a:p>
          <a:p>
            <a:pPr lvl="2"/>
            <a:r>
              <a:rPr lang="en-US" sz="1800" dirty="0" smtClean="0"/>
              <a:t>Bubonic plague may have spread                                                                  from Mongols</a:t>
            </a: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05200" y="3265688"/>
            <a:ext cx="4501661" cy="3453666"/>
          </a:xfrm>
          <a:prstGeom prst="rect">
            <a:avLst/>
          </a:prstGeom>
        </p:spPr>
      </p:pic>
    </p:spTree>
    <p:extLst>
      <p:ext uri="{BB962C8B-B14F-4D97-AF65-F5344CB8AC3E}">
        <p14:creationId xmlns:p14="http://schemas.microsoft.com/office/powerpoint/2010/main" val="52757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Autofit/>
          </a:bodyPr>
          <a:lstStyle/>
          <a:p>
            <a:r>
              <a:rPr lang="en-US" sz="2400" dirty="0" smtClean="0"/>
              <a:t>While the Chinese prospered during the Song Dynasty, a great people far to the north were also gaining strength.  The Mongols of the Asian steppe lived their lives on the move.  They prided themselves on their skill on horseback, their discipline, their ruthlessness, and their courage in battle.  They also wanted the wealth and glory that came with conquering mighty empires.  This desire soon exploded into violent conflict that transformed Asia and Europe forever.</a:t>
            </a:r>
            <a:endParaRPr lang="en-US" sz="2400" dirty="0"/>
          </a:p>
        </p:txBody>
      </p:sp>
    </p:spTree>
    <p:extLst>
      <p:ext uri="{BB962C8B-B14F-4D97-AF65-F5344CB8AC3E}">
        <p14:creationId xmlns:p14="http://schemas.microsoft.com/office/powerpoint/2010/main" val="144807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964"/>
            <a:ext cx="7315200" cy="1154097"/>
          </a:xfrm>
        </p:spPr>
        <p:txBody>
          <a:bodyPr/>
          <a:lstStyle/>
          <a:p>
            <a:r>
              <a:rPr lang="en-US" dirty="0" smtClean="0"/>
              <a:t>Nomads of the Asian Steppe</a:t>
            </a:r>
            <a:endParaRPr lang="en-US" dirty="0"/>
          </a:p>
        </p:txBody>
      </p:sp>
      <p:sp>
        <p:nvSpPr>
          <p:cNvPr id="3" name="Content Placeholder 2"/>
          <p:cNvSpPr>
            <a:spLocks noGrp="1"/>
          </p:cNvSpPr>
          <p:nvPr>
            <p:ph idx="1"/>
          </p:nvPr>
        </p:nvSpPr>
        <p:spPr>
          <a:xfrm>
            <a:off x="176851" y="1527127"/>
            <a:ext cx="8847593" cy="4782234"/>
          </a:xfrm>
        </p:spPr>
        <p:txBody>
          <a:bodyPr/>
          <a:lstStyle/>
          <a:p>
            <a:r>
              <a:rPr lang="en-US" sz="2400" dirty="0" smtClean="0"/>
              <a:t>Dry grassland across Eurasia</a:t>
            </a:r>
          </a:p>
          <a:p>
            <a:pPr lvl="1"/>
            <a:r>
              <a:rPr lang="en-US" sz="2000" dirty="0" smtClean="0"/>
              <a:t>Land trade route</a:t>
            </a:r>
          </a:p>
          <a:p>
            <a:r>
              <a:rPr lang="en-US" sz="2400" dirty="0" smtClean="0"/>
              <a:t>Pastoralists- herded domestic animals, constantly on the move to find good pastures to feed their herd</a:t>
            </a:r>
          </a:p>
          <a:p>
            <a:pPr lvl="1"/>
            <a:r>
              <a:rPr lang="en-US" sz="2000" dirty="0" smtClean="0"/>
              <a:t>Follow seasonal pattern- leads to battles over land and water rights</a:t>
            </a:r>
            <a:endParaRPr lang="en-US" sz="2000" dirty="0"/>
          </a:p>
          <a:p>
            <a:pPr lvl="1"/>
            <a:endParaRPr lang="en-US" dirty="0"/>
          </a:p>
        </p:txBody>
      </p:sp>
      <p:pic>
        <p:nvPicPr>
          <p:cNvPr id="4" name="Picture 3"/>
          <p:cNvPicPr>
            <a:picLocks noChangeAspect="1"/>
          </p:cNvPicPr>
          <p:nvPr/>
        </p:nvPicPr>
        <p:blipFill>
          <a:blip r:embed="rId2"/>
          <a:stretch>
            <a:fillRect/>
          </a:stretch>
        </p:blipFill>
        <p:spPr>
          <a:xfrm>
            <a:off x="2163860" y="3584727"/>
            <a:ext cx="4816281" cy="3194800"/>
          </a:xfrm>
          <a:prstGeom prst="rect">
            <a:avLst/>
          </a:prstGeom>
        </p:spPr>
      </p:pic>
    </p:spTree>
    <p:extLst>
      <p:ext uri="{BB962C8B-B14F-4D97-AF65-F5344CB8AC3E}">
        <p14:creationId xmlns:p14="http://schemas.microsoft.com/office/powerpoint/2010/main" val="183201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964"/>
            <a:ext cx="7315200" cy="1154097"/>
          </a:xfrm>
        </p:spPr>
        <p:txBody>
          <a:bodyPr/>
          <a:lstStyle/>
          <a:p>
            <a:r>
              <a:rPr lang="en-US" dirty="0" smtClean="0"/>
              <a:t>Nomads of the Asian Steppe</a:t>
            </a:r>
            <a:endParaRPr lang="en-US" dirty="0"/>
          </a:p>
        </p:txBody>
      </p:sp>
      <p:sp>
        <p:nvSpPr>
          <p:cNvPr id="3" name="Content Placeholder 2"/>
          <p:cNvSpPr>
            <a:spLocks noGrp="1"/>
          </p:cNvSpPr>
          <p:nvPr>
            <p:ph idx="1"/>
          </p:nvPr>
        </p:nvSpPr>
        <p:spPr>
          <a:xfrm>
            <a:off x="530545" y="1639652"/>
            <a:ext cx="8752003" cy="4782234"/>
          </a:xfrm>
        </p:spPr>
        <p:txBody>
          <a:bodyPr/>
          <a:lstStyle/>
          <a:p>
            <a:r>
              <a:rPr lang="en-US" sz="2400" dirty="0" smtClean="0"/>
              <a:t>Live on horseback</a:t>
            </a:r>
          </a:p>
          <a:p>
            <a:r>
              <a:rPr lang="en-US" sz="2400" dirty="0" smtClean="0"/>
              <a:t>Depend on their animals for food, clothing and housing</a:t>
            </a:r>
          </a:p>
          <a:p>
            <a:r>
              <a:rPr lang="en-US" sz="2400" dirty="0" smtClean="0"/>
              <a:t>Travel in clans- members claim to be descended from common ancestor</a:t>
            </a:r>
          </a:p>
          <a:p>
            <a:r>
              <a:rPr lang="en-US" sz="2400" dirty="0" smtClean="0"/>
              <a:t>Tempted by rich land and                                                wealth of townspeople</a:t>
            </a:r>
          </a:p>
          <a:p>
            <a:pPr lvl="1"/>
            <a:r>
              <a:rPr lang="en-US" sz="2000" dirty="0" smtClean="0"/>
              <a:t>Leads to raiding towns and                                                            villages</a:t>
            </a:r>
            <a:endParaRPr lang="en-US" sz="2000" dirty="0"/>
          </a:p>
        </p:txBody>
      </p:sp>
      <p:pic>
        <p:nvPicPr>
          <p:cNvPr id="4" name="Picture 3"/>
          <p:cNvPicPr>
            <a:picLocks noChangeAspect="1"/>
          </p:cNvPicPr>
          <p:nvPr/>
        </p:nvPicPr>
        <p:blipFill>
          <a:blip r:embed="rId2"/>
          <a:stretch>
            <a:fillRect/>
          </a:stretch>
        </p:blipFill>
        <p:spPr>
          <a:xfrm>
            <a:off x="4346918" y="3134626"/>
            <a:ext cx="4045464" cy="3195917"/>
          </a:xfrm>
          <a:prstGeom prst="rect">
            <a:avLst/>
          </a:prstGeom>
        </p:spPr>
      </p:pic>
    </p:spTree>
    <p:extLst>
      <p:ext uri="{BB962C8B-B14F-4D97-AF65-F5344CB8AC3E}">
        <p14:creationId xmlns:p14="http://schemas.microsoft.com/office/powerpoint/2010/main" val="200380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0114"/>
            <a:ext cx="7315200" cy="1154097"/>
          </a:xfrm>
        </p:spPr>
        <p:txBody>
          <a:bodyPr/>
          <a:lstStyle/>
          <a:p>
            <a:r>
              <a:rPr lang="en-US" dirty="0" smtClean="0"/>
              <a:t>The Rise of the Mongols</a:t>
            </a:r>
            <a:endParaRPr lang="en-US" dirty="0"/>
          </a:p>
        </p:txBody>
      </p:sp>
      <p:sp>
        <p:nvSpPr>
          <p:cNvPr id="3" name="Content Placeholder 2"/>
          <p:cNvSpPr>
            <a:spLocks noGrp="1"/>
          </p:cNvSpPr>
          <p:nvPr>
            <p:ph idx="1"/>
          </p:nvPr>
        </p:nvSpPr>
        <p:spPr>
          <a:xfrm>
            <a:off x="144693" y="1948190"/>
            <a:ext cx="4455775" cy="4361170"/>
          </a:xfrm>
        </p:spPr>
        <p:txBody>
          <a:bodyPr>
            <a:normAutofit/>
          </a:bodyPr>
          <a:lstStyle/>
          <a:p>
            <a:r>
              <a:rPr lang="en-US" sz="2400" dirty="0" smtClean="0"/>
              <a:t>Roamed eastern steppe in clans</a:t>
            </a:r>
          </a:p>
          <a:p>
            <a:r>
              <a:rPr lang="en-US" sz="2400" dirty="0" smtClean="0"/>
              <a:t>Genghis Khan unites them with a purpose- conquest</a:t>
            </a:r>
          </a:p>
          <a:p>
            <a:pPr lvl="1"/>
            <a:r>
              <a:rPr lang="en-US" sz="2000" dirty="0" smtClean="0"/>
              <a:t>Takes over in 1206</a:t>
            </a:r>
          </a:p>
          <a:p>
            <a:pPr lvl="1"/>
            <a:r>
              <a:rPr lang="en-US" sz="2000" dirty="0" smtClean="0"/>
              <a:t>Rules 21 years</a:t>
            </a:r>
          </a:p>
        </p:txBody>
      </p:sp>
      <p:pic>
        <p:nvPicPr>
          <p:cNvPr id="4" name="Picture 3"/>
          <p:cNvPicPr>
            <a:picLocks noChangeAspect="1"/>
          </p:cNvPicPr>
          <p:nvPr/>
        </p:nvPicPr>
        <p:blipFill>
          <a:blip r:embed="rId2"/>
          <a:stretch>
            <a:fillRect/>
          </a:stretch>
        </p:blipFill>
        <p:spPr>
          <a:xfrm>
            <a:off x="4278928" y="1948190"/>
            <a:ext cx="4688225" cy="3125483"/>
          </a:xfrm>
          <a:prstGeom prst="rect">
            <a:avLst/>
          </a:prstGeom>
        </p:spPr>
      </p:pic>
    </p:spTree>
    <p:extLst>
      <p:ext uri="{BB962C8B-B14F-4D97-AF65-F5344CB8AC3E}">
        <p14:creationId xmlns:p14="http://schemas.microsoft.com/office/powerpoint/2010/main" val="208231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2782"/>
            <a:ext cx="7315200" cy="1154097"/>
          </a:xfrm>
        </p:spPr>
        <p:txBody>
          <a:bodyPr/>
          <a:lstStyle/>
          <a:p>
            <a:r>
              <a:rPr lang="en-US" dirty="0" smtClean="0"/>
              <a:t>Rule of Genghis Khan</a:t>
            </a:r>
            <a:endParaRPr lang="en-US" dirty="0"/>
          </a:p>
        </p:txBody>
      </p:sp>
      <p:sp>
        <p:nvSpPr>
          <p:cNvPr id="3" name="Content Placeholder 2"/>
          <p:cNvSpPr>
            <a:spLocks noGrp="1"/>
          </p:cNvSpPr>
          <p:nvPr>
            <p:ph idx="1"/>
          </p:nvPr>
        </p:nvSpPr>
        <p:spPr>
          <a:xfrm>
            <a:off x="144696" y="1752176"/>
            <a:ext cx="8730008" cy="4734009"/>
          </a:xfrm>
        </p:spPr>
        <p:txBody>
          <a:bodyPr>
            <a:normAutofit/>
          </a:bodyPr>
          <a:lstStyle/>
          <a:p>
            <a:r>
              <a:rPr lang="en-US" sz="2400" dirty="0" smtClean="0"/>
              <a:t>Angered by murder of Mongol traders and ambassador by Muslims</a:t>
            </a:r>
          </a:p>
          <a:p>
            <a:endParaRPr lang="en-US" sz="2400" dirty="0" smtClean="0"/>
          </a:p>
          <a:p>
            <a:r>
              <a:rPr lang="en-US" sz="2400" dirty="0" smtClean="0"/>
              <a:t>Launches campaign of                                                      terror across Central Asia</a:t>
            </a:r>
          </a:p>
          <a:p>
            <a:endParaRPr lang="en-US" sz="2400" dirty="0" smtClean="0"/>
          </a:p>
          <a:p>
            <a:pPr lvl="1"/>
            <a:r>
              <a:rPr lang="en-US" sz="2000" dirty="0" smtClean="0"/>
              <a:t>Destroy city after city and                                                       slaughtered inhabitants</a:t>
            </a:r>
          </a:p>
          <a:p>
            <a:pPr lvl="1"/>
            <a:endParaRPr lang="en-US" sz="2000" dirty="0" smtClean="0"/>
          </a:p>
          <a:p>
            <a:pPr lvl="1"/>
            <a:r>
              <a:rPr lang="en-US" sz="2000" dirty="0" smtClean="0"/>
              <a:t>1225- Central Asia is under                                                           Mongol control</a:t>
            </a:r>
            <a:endParaRPr lang="en-US" sz="2000" dirty="0"/>
          </a:p>
        </p:txBody>
      </p:sp>
      <p:pic>
        <p:nvPicPr>
          <p:cNvPr id="4" name="Picture 3"/>
          <p:cNvPicPr>
            <a:picLocks noChangeAspect="1"/>
          </p:cNvPicPr>
          <p:nvPr/>
        </p:nvPicPr>
        <p:blipFill>
          <a:blip r:embed="rId2"/>
          <a:stretch>
            <a:fillRect/>
          </a:stretch>
        </p:blipFill>
        <p:spPr>
          <a:xfrm>
            <a:off x="4049351" y="2378985"/>
            <a:ext cx="4894050" cy="3825968"/>
          </a:xfrm>
          <a:prstGeom prst="rect">
            <a:avLst/>
          </a:prstGeom>
        </p:spPr>
      </p:pic>
    </p:spTree>
    <p:extLst>
      <p:ext uri="{BB962C8B-B14F-4D97-AF65-F5344CB8AC3E}">
        <p14:creationId xmlns:p14="http://schemas.microsoft.com/office/powerpoint/2010/main" val="143990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039"/>
            <a:ext cx="7315200" cy="1154097"/>
          </a:xfrm>
        </p:spPr>
        <p:txBody>
          <a:bodyPr/>
          <a:lstStyle/>
          <a:p>
            <a:r>
              <a:rPr lang="en-US" dirty="0" smtClean="0"/>
              <a:t>Rule of Genghis Khan</a:t>
            </a:r>
            <a:endParaRPr lang="en-US" dirty="0"/>
          </a:p>
        </p:txBody>
      </p:sp>
      <p:sp>
        <p:nvSpPr>
          <p:cNvPr id="3" name="Content Placeholder 2"/>
          <p:cNvSpPr>
            <a:spLocks noGrp="1"/>
          </p:cNvSpPr>
          <p:nvPr>
            <p:ph idx="1"/>
          </p:nvPr>
        </p:nvSpPr>
        <p:spPr>
          <a:xfrm>
            <a:off x="192929" y="1396737"/>
            <a:ext cx="8810394" cy="5041224"/>
          </a:xfrm>
        </p:spPr>
        <p:txBody>
          <a:bodyPr>
            <a:noAutofit/>
          </a:bodyPr>
          <a:lstStyle/>
          <a:p>
            <a:r>
              <a:rPr lang="en-US" sz="2400" dirty="0" smtClean="0"/>
              <a:t>Brilliant organizer- assembles “mighty fighting force”</a:t>
            </a:r>
          </a:p>
          <a:p>
            <a:pPr lvl="1"/>
            <a:r>
              <a:rPr lang="en-US" sz="2000" dirty="0" smtClean="0"/>
              <a:t>Groups soldiers in armies of 10,000, each broken into 1,000-man brigades, 100-man companies and 10-man squads</a:t>
            </a:r>
          </a:p>
          <a:p>
            <a:r>
              <a:rPr lang="en-US" sz="2400" dirty="0" smtClean="0"/>
              <a:t>Gifted strategist- used tricks to confuse enemy</a:t>
            </a:r>
          </a:p>
          <a:p>
            <a:pPr lvl="1"/>
            <a:r>
              <a:rPr lang="en-US" sz="2000" dirty="0" smtClean="0"/>
              <a:t>Set up ambushes</a:t>
            </a:r>
          </a:p>
          <a:p>
            <a:r>
              <a:rPr lang="en-US" sz="2400" dirty="0" smtClean="0"/>
              <a:t>Extremely cruel- terrified enemies into surrender</a:t>
            </a:r>
          </a:p>
          <a:p>
            <a:pPr lvl="1"/>
            <a:r>
              <a:rPr lang="en-US" sz="2000" dirty="0" smtClean="0"/>
              <a:t>City refused to open gates = kill entire population once he got in</a:t>
            </a:r>
            <a:endParaRPr lang="en-US" sz="2000" dirty="0"/>
          </a:p>
        </p:txBody>
      </p:sp>
      <p:pic>
        <p:nvPicPr>
          <p:cNvPr id="5" name="Picture 4"/>
          <p:cNvPicPr>
            <a:picLocks noChangeAspect="1"/>
          </p:cNvPicPr>
          <p:nvPr/>
        </p:nvPicPr>
        <p:blipFill>
          <a:blip r:embed="rId2"/>
          <a:stretch>
            <a:fillRect/>
          </a:stretch>
        </p:blipFill>
        <p:spPr>
          <a:xfrm>
            <a:off x="1051057" y="4181977"/>
            <a:ext cx="7041886" cy="2563247"/>
          </a:xfrm>
          <a:prstGeom prst="rect">
            <a:avLst/>
          </a:prstGeom>
        </p:spPr>
      </p:pic>
    </p:spTree>
    <p:extLst>
      <p:ext uri="{BB962C8B-B14F-4D97-AF65-F5344CB8AC3E}">
        <p14:creationId xmlns:p14="http://schemas.microsoft.com/office/powerpoint/2010/main" val="309822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616"/>
            <a:ext cx="7315200" cy="1154097"/>
          </a:xfrm>
        </p:spPr>
        <p:txBody>
          <a:bodyPr/>
          <a:lstStyle/>
          <a:p>
            <a:r>
              <a:rPr lang="en-US" dirty="0" smtClean="0"/>
              <a:t>A Mighty Fighting Force</a:t>
            </a:r>
            <a:endParaRPr lang="en-US" dirty="0"/>
          </a:p>
        </p:txBody>
      </p:sp>
      <p:sp>
        <p:nvSpPr>
          <p:cNvPr id="3" name="Content Placeholder 2"/>
          <p:cNvSpPr>
            <a:spLocks noGrp="1"/>
          </p:cNvSpPr>
          <p:nvPr>
            <p:ph idx="1"/>
          </p:nvPr>
        </p:nvSpPr>
        <p:spPr>
          <a:xfrm>
            <a:off x="0" y="1398525"/>
            <a:ext cx="9019400" cy="5367823"/>
          </a:xfrm>
        </p:spPr>
        <p:txBody>
          <a:bodyPr>
            <a:noAutofit/>
          </a:bodyPr>
          <a:lstStyle/>
          <a:p>
            <a:r>
              <a:rPr lang="en-US" sz="2200" dirty="0" smtClean="0"/>
              <a:t>“Mongol soldiers were superb horsemen, having spent all their lives in the saddle.  Annual game roundups gave young men the chance to practice skills they would use in battle and gave their leaders the opportunity to spot promising warriors.  When on the move, each soldier was accompanied by three extra horses.  By changing mounts, soldiers could stay in the saddle for up to ten days and nights at a time.  When charging toward a target, they covered as much as 120 miles a day.  If food was                                        scarce, a Mongol soldier might make a                                         small gash in the neck of one of his                                            horses and sustain himself by drinking                                             the blood.  Stirrups allowed mounted                                        warriors to stand, turn, and shoot arrows                                    behind him.”</a:t>
            </a:r>
            <a:endParaRPr lang="en-US" sz="2200" dirty="0"/>
          </a:p>
        </p:txBody>
      </p:sp>
      <p:pic>
        <p:nvPicPr>
          <p:cNvPr id="4" name="Picture 3"/>
          <p:cNvPicPr>
            <a:picLocks noChangeAspect="1"/>
          </p:cNvPicPr>
          <p:nvPr/>
        </p:nvPicPr>
        <p:blipFill>
          <a:blip r:embed="rId2"/>
          <a:stretch>
            <a:fillRect/>
          </a:stretch>
        </p:blipFill>
        <p:spPr>
          <a:xfrm>
            <a:off x="5401994" y="3867594"/>
            <a:ext cx="3617405" cy="2898755"/>
          </a:xfrm>
          <a:prstGeom prst="rect">
            <a:avLst/>
          </a:prstGeom>
        </p:spPr>
      </p:pic>
    </p:spTree>
    <p:extLst>
      <p:ext uri="{BB962C8B-B14F-4D97-AF65-F5344CB8AC3E}">
        <p14:creationId xmlns:p14="http://schemas.microsoft.com/office/powerpoint/2010/main" val="406990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6707"/>
            <a:ext cx="7315200" cy="1154097"/>
          </a:xfrm>
        </p:spPr>
        <p:txBody>
          <a:bodyPr/>
          <a:lstStyle/>
          <a:p>
            <a:r>
              <a:rPr lang="en-US" dirty="0" smtClean="0"/>
              <a:t>The Mongol Empire</a:t>
            </a:r>
            <a:endParaRPr lang="en-US" dirty="0"/>
          </a:p>
        </p:txBody>
      </p:sp>
      <p:sp>
        <p:nvSpPr>
          <p:cNvPr id="3" name="Content Placeholder 2"/>
          <p:cNvSpPr>
            <a:spLocks noGrp="1"/>
          </p:cNvSpPr>
          <p:nvPr>
            <p:ph idx="1"/>
          </p:nvPr>
        </p:nvSpPr>
        <p:spPr>
          <a:xfrm>
            <a:off x="128619" y="1366377"/>
            <a:ext cx="8896476" cy="5365698"/>
          </a:xfrm>
        </p:spPr>
        <p:txBody>
          <a:bodyPr>
            <a:normAutofit/>
          </a:bodyPr>
          <a:lstStyle/>
          <a:p>
            <a:r>
              <a:rPr lang="en-US" sz="2400" dirty="0" smtClean="0"/>
              <a:t>1227- Genghis Khan dies of illness</a:t>
            </a:r>
          </a:p>
          <a:p>
            <a:r>
              <a:rPr lang="en-US" sz="2400" dirty="0" smtClean="0"/>
              <a:t>Successors continue to expand the empire from China to Poland</a:t>
            </a:r>
          </a:p>
          <a:p>
            <a:pPr lvl="1"/>
            <a:r>
              <a:rPr lang="en-US" sz="2000" dirty="0" smtClean="0"/>
              <a:t>Largest unified land empire in history</a:t>
            </a:r>
          </a:p>
          <a:p>
            <a:r>
              <a:rPr lang="en-US" sz="2400" dirty="0" smtClean="0"/>
              <a:t>Divide empire into 4                                                     khanates- regions</a:t>
            </a:r>
          </a:p>
          <a:p>
            <a:pPr lvl="1"/>
            <a:r>
              <a:rPr lang="en-US" sz="2000" dirty="0" smtClean="0"/>
              <a:t>Khanate of the Great                                                                          Khan- Mongolia and                                                                           China</a:t>
            </a:r>
          </a:p>
          <a:p>
            <a:pPr lvl="1"/>
            <a:r>
              <a:rPr lang="en-US" sz="2000" dirty="0" smtClean="0"/>
              <a:t>Khanate of Chagatai-                                                                       Central Asia</a:t>
            </a:r>
          </a:p>
          <a:p>
            <a:pPr lvl="1"/>
            <a:r>
              <a:rPr lang="en-US" sz="2000" dirty="0" err="1" smtClean="0"/>
              <a:t>Ilkhanate</a:t>
            </a:r>
            <a:r>
              <a:rPr lang="en-US" sz="2000" dirty="0" smtClean="0"/>
              <a:t>- Persia</a:t>
            </a:r>
          </a:p>
          <a:p>
            <a:pPr lvl="1"/>
            <a:r>
              <a:rPr lang="en-US" sz="2000" dirty="0" smtClean="0"/>
              <a:t>Khanate of the Golden                                                                      Horde- Russia</a:t>
            </a:r>
          </a:p>
        </p:txBody>
      </p:sp>
      <p:pic>
        <p:nvPicPr>
          <p:cNvPr id="5" name="Picture 4"/>
          <p:cNvPicPr>
            <a:picLocks noChangeAspect="1"/>
          </p:cNvPicPr>
          <p:nvPr/>
        </p:nvPicPr>
        <p:blipFill>
          <a:blip r:embed="rId2"/>
          <a:stretch>
            <a:fillRect/>
          </a:stretch>
        </p:blipFill>
        <p:spPr>
          <a:xfrm>
            <a:off x="3392324" y="3098937"/>
            <a:ext cx="5632771" cy="3633138"/>
          </a:xfrm>
          <a:prstGeom prst="rect">
            <a:avLst/>
          </a:prstGeom>
        </p:spPr>
      </p:pic>
    </p:spTree>
    <p:extLst>
      <p:ext uri="{BB962C8B-B14F-4D97-AF65-F5344CB8AC3E}">
        <p14:creationId xmlns:p14="http://schemas.microsoft.com/office/powerpoint/2010/main" val="530730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50</TotalTime>
  <Words>611</Words>
  <Application>Microsoft Macintosh PowerPoint</Application>
  <PresentationFormat>On-screen Show (4:3)</PresentationFormat>
  <Paragraphs>58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Perspective</vt:lpstr>
      <vt:lpstr>The Mongol Conquests</vt:lpstr>
      <vt:lpstr>Setting the Stage</vt:lpstr>
      <vt:lpstr>Nomads of the Asian Steppe</vt:lpstr>
      <vt:lpstr>Nomads of the Asian Steppe</vt:lpstr>
      <vt:lpstr>The Rise of the Mongols</vt:lpstr>
      <vt:lpstr>Rule of Genghis Khan</vt:lpstr>
      <vt:lpstr>Rule of Genghis Khan</vt:lpstr>
      <vt:lpstr>A Mighty Fighting Force</vt:lpstr>
      <vt:lpstr>The Mongol Empire</vt:lpstr>
      <vt:lpstr>The Mongols as Rulers</vt:lpstr>
      <vt:lpstr>The Mongol Peace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Mongol Conquests</dc:title>
  <dc:creator>Greg Sederberg</dc:creator>
  <cp:lastModifiedBy>Greg Sederberg</cp:lastModifiedBy>
  <cp:revision>15</cp:revision>
  <dcterms:created xsi:type="dcterms:W3CDTF">2015-06-03T22:35:52Z</dcterms:created>
  <dcterms:modified xsi:type="dcterms:W3CDTF">2015-09-22T21:00:24Z</dcterms:modified>
</cp:coreProperties>
</file>