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4/3/16</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4/3/16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4/3/16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4/3/16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4/3/16</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Reign of Louis XIV</a:t>
            </a:r>
            <a:endParaRPr lang="en-US" dirty="0"/>
          </a:p>
        </p:txBody>
      </p:sp>
    </p:spTree>
    <p:extLst>
      <p:ext uri="{BB962C8B-B14F-4D97-AF65-F5344CB8AC3E}">
        <p14:creationId xmlns:p14="http://schemas.microsoft.com/office/powerpoint/2010/main" val="169132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of the Arts</a:t>
            </a:r>
            <a:endParaRPr lang="en-US" dirty="0"/>
          </a:p>
        </p:txBody>
      </p:sp>
      <p:sp>
        <p:nvSpPr>
          <p:cNvPr id="3" name="Content Placeholder 2"/>
          <p:cNvSpPr>
            <a:spLocks noGrp="1"/>
          </p:cNvSpPr>
          <p:nvPr>
            <p:ph idx="1"/>
          </p:nvPr>
        </p:nvSpPr>
        <p:spPr/>
        <p:txBody>
          <a:bodyPr>
            <a:normAutofit/>
          </a:bodyPr>
          <a:lstStyle/>
          <a:p>
            <a:r>
              <a:rPr lang="en-US" sz="2400" dirty="0" smtClean="0"/>
              <a:t>Largest supporter of the arts since Augustus of Rome</a:t>
            </a:r>
          </a:p>
          <a:p>
            <a:r>
              <a:rPr lang="en-US" sz="2400" dirty="0" smtClean="0"/>
              <a:t>Performed lead role in the ballet </a:t>
            </a:r>
            <a:r>
              <a:rPr lang="en-US" sz="2400" i="1" dirty="0" smtClean="0"/>
              <a:t>The Sun King</a:t>
            </a:r>
          </a:p>
          <a:p>
            <a:r>
              <a:rPr lang="en-US" sz="2400" dirty="0" smtClean="0"/>
              <a:t>Purpose shifts from glorifying God (Middle Ages) and human potential (Renaissance) to glorifying the king and values that supported his rule</a:t>
            </a:r>
            <a:endParaRPr lang="en-US" sz="2400" dirty="0"/>
          </a:p>
        </p:txBody>
      </p:sp>
    </p:spTree>
    <p:extLst>
      <p:ext uri="{BB962C8B-B14F-4D97-AF65-F5344CB8AC3E}">
        <p14:creationId xmlns:p14="http://schemas.microsoft.com/office/powerpoint/2010/main" val="176072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14"/>
            <a:ext cx="7315200" cy="1154097"/>
          </a:xfrm>
        </p:spPr>
        <p:txBody>
          <a:bodyPr/>
          <a:lstStyle/>
          <a:p>
            <a:r>
              <a:rPr lang="en-US" dirty="0" smtClean="0"/>
              <a:t>Struggles in Europe</a:t>
            </a:r>
            <a:endParaRPr lang="en-US" dirty="0"/>
          </a:p>
        </p:txBody>
      </p:sp>
      <p:sp>
        <p:nvSpPr>
          <p:cNvPr id="3" name="Content Placeholder 2"/>
          <p:cNvSpPr>
            <a:spLocks noGrp="1"/>
          </p:cNvSpPr>
          <p:nvPr>
            <p:ph idx="1"/>
          </p:nvPr>
        </p:nvSpPr>
        <p:spPr>
          <a:xfrm>
            <a:off x="80389" y="1478901"/>
            <a:ext cx="5555364" cy="5336901"/>
          </a:xfrm>
        </p:spPr>
        <p:txBody>
          <a:bodyPr>
            <a:normAutofit/>
          </a:bodyPr>
          <a:lstStyle/>
          <a:p>
            <a:r>
              <a:rPr lang="en-US" sz="2400" dirty="0" smtClean="0"/>
              <a:t>Tries to take over the Spanish Netherlands</a:t>
            </a:r>
          </a:p>
          <a:p>
            <a:pPr lvl="1"/>
            <a:r>
              <a:rPr lang="en-US" sz="2000" dirty="0" smtClean="0"/>
              <a:t>They open the flood gates and flood the countryside</a:t>
            </a:r>
          </a:p>
          <a:p>
            <a:r>
              <a:rPr lang="en-US" sz="2400" dirty="0" smtClean="0"/>
              <a:t>1689- Dutch prince William of Orange becomes king of England</a:t>
            </a:r>
          </a:p>
          <a:p>
            <a:pPr lvl="1"/>
            <a:r>
              <a:rPr lang="en-US" sz="2000" dirty="0" smtClean="0"/>
              <a:t>Joins League of Augsburg with the Austrian Hapsburg emperor, the kings of Sweden and Spain, and leaders of several smaller European countries</a:t>
            </a:r>
          </a:p>
          <a:p>
            <a:pPr lvl="1"/>
            <a:r>
              <a:rPr lang="en-US" sz="2000" dirty="0" smtClean="0"/>
              <a:t>This alliance could now equal the power of the French</a:t>
            </a:r>
            <a:endParaRPr lang="en-US" sz="2000" dirty="0"/>
          </a:p>
        </p:txBody>
      </p:sp>
      <p:pic>
        <p:nvPicPr>
          <p:cNvPr id="4" name="Picture 3"/>
          <p:cNvPicPr>
            <a:picLocks noChangeAspect="1"/>
          </p:cNvPicPr>
          <p:nvPr/>
        </p:nvPicPr>
        <p:blipFill>
          <a:blip r:embed="rId2"/>
          <a:stretch>
            <a:fillRect/>
          </a:stretch>
        </p:blipFill>
        <p:spPr>
          <a:xfrm>
            <a:off x="5651829" y="1527126"/>
            <a:ext cx="3367571" cy="4285999"/>
          </a:xfrm>
          <a:prstGeom prst="rect">
            <a:avLst/>
          </a:prstGeom>
        </p:spPr>
      </p:pic>
    </p:spTree>
    <p:extLst>
      <p:ext uri="{BB962C8B-B14F-4D97-AF65-F5344CB8AC3E}">
        <p14:creationId xmlns:p14="http://schemas.microsoft.com/office/powerpoint/2010/main" val="35296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9739"/>
            <a:ext cx="7315200" cy="1154097"/>
          </a:xfrm>
        </p:spPr>
        <p:txBody>
          <a:bodyPr>
            <a:normAutofit fontScale="90000"/>
          </a:bodyPr>
          <a:lstStyle/>
          <a:p>
            <a:r>
              <a:rPr lang="en-US" dirty="0" smtClean="0"/>
              <a:t>The War of Spanish Succession</a:t>
            </a:r>
            <a:endParaRPr lang="en-US" dirty="0"/>
          </a:p>
        </p:txBody>
      </p:sp>
      <p:sp>
        <p:nvSpPr>
          <p:cNvPr id="3" name="Content Placeholder 2"/>
          <p:cNvSpPr>
            <a:spLocks noGrp="1"/>
          </p:cNvSpPr>
          <p:nvPr>
            <p:ph idx="1"/>
          </p:nvPr>
        </p:nvSpPr>
        <p:spPr>
          <a:xfrm>
            <a:off x="112541" y="1430676"/>
            <a:ext cx="7169939" cy="4878684"/>
          </a:xfrm>
        </p:spPr>
        <p:txBody>
          <a:bodyPr>
            <a:normAutofit/>
          </a:bodyPr>
          <a:lstStyle/>
          <a:p>
            <a:r>
              <a:rPr lang="en-US" sz="2400" dirty="0" smtClean="0"/>
              <a:t>Spanish King Charles II dies without an heir</a:t>
            </a:r>
          </a:p>
          <a:p>
            <a:pPr lvl="1"/>
            <a:r>
              <a:rPr lang="en-US" sz="2000" dirty="0" smtClean="0"/>
              <a:t>Promised the throne to Louis XIV’s grandson Philip of Anjou</a:t>
            </a:r>
          </a:p>
          <a:p>
            <a:pPr lvl="1"/>
            <a:endParaRPr lang="en-US" sz="2000" dirty="0" smtClean="0"/>
          </a:p>
          <a:p>
            <a:r>
              <a:rPr lang="en-US" sz="2400" dirty="0" smtClean="0"/>
              <a:t>Other powers felt threatened and joined together to stop this from happening</a:t>
            </a:r>
          </a:p>
          <a:p>
            <a:endParaRPr lang="en-US" sz="2400" dirty="0" smtClean="0"/>
          </a:p>
          <a:p>
            <a:r>
              <a:rPr lang="en-US" sz="2400" dirty="0" smtClean="0"/>
              <a:t>The war that followed is known as the              War of Spanish Succession</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39618" y="3872566"/>
            <a:ext cx="3263704" cy="2872572"/>
          </a:xfrm>
          <a:prstGeom prst="rect">
            <a:avLst/>
          </a:prstGeom>
        </p:spPr>
      </p:pic>
      <p:pic>
        <p:nvPicPr>
          <p:cNvPr id="5" name="Picture 4"/>
          <p:cNvPicPr>
            <a:picLocks noChangeAspect="1"/>
          </p:cNvPicPr>
          <p:nvPr/>
        </p:nvPicPr>
        <p:blipFill>
          <a:blip r:embed="rId3"/>
          <a:stretch>
            <a:fillRect/>
          </a:stretch>
        </p:blipFill>
        <p:spPr>
          <a:xfrm>
            <a:off x="7282480" y="1203837"/>
            <a:ext cx="1720842" cy="2589866"/>
          </a:xfrm>
          <a:prstGeom prst="rect">
            <a:avLst/>
          </a:prstGeom>
        </p:spPr>
      </p:pic>
    </p:spTree>
    <p:extLst>
      <p:ext uri="{BB962C8B-B14F-4D97-AF65-F5344CB8AC3E}">
        <p14:creationId xmlns:p14="http://schemas.microsoft.com/office/powerpoint/2010/main" val="224092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normAutofit fontScale="90000"/>
          </a:bodyPr>
          <a:lstStyle/>
          <a:p>
            <a:r>
              <a:rPr lang="en-US" dirty="0" smtClean="0"/>
              <a:t>The War of Spanish Succession</a:t>
            </a:r>
            <a:endParaRPr lang="en-US" dirty="0"/>
          </a:p>
        </p:txBody>
      </p:sp>
      <p:sp>
        <p:nvSpPr>
          <p:cNvPr id="3" name="Content Placeholder 2"/>
          <p:cNvSpPr>
            <a:spLocks noGrp="1"/>
          </p:cNvSpPr>
          <p:nvPr>
            <p:ph idx="1"/>
          </p:nvPr>
        </p:nvSpPr>
        <p:spPr>
          <a:xfrm>
            <a:off x="144696" y="1430676"/>
            <a:ext cx="8826472" cy="4830459"/>
          </a:xfrm>
        </p:spPr>
        <p:txBody>
          <a:bodyPr>
            <a:normAutofit/>
          </a:bodyPr>
          <a:lstStyle/>
          <a:p>
            <a:r>
              <a:rPr lang="en-US" sz="2400" dirty="0" smtClean="0"/>
              <a:t>Lasts 13 years</a:t>
            </a:r>
          </a:p>
          <a:p>
            <a:r>
              <a:rPr lang="en-US" sz="2400" dirty="0" smtClean="0"/>
              <a:t>Treaty of Utrecht- Philip could remain king of Spain as long as the French and Spanish empires were not united</a:t>
            </a:r>
          </a:p>
          <a:p>
            <a:r>
              <a:rPr lang="en-US" sz="2400" dirty="0" smtClean="0"/>
              <a:t>Britain is the big winner-</a:t>
            </a:r>
          </a:p>
          <a:p>
            <a:pPr lvl="1"/>
            <a:r>
              <a:rPr lang="en-US" sz="2000" dirty="0" smtClean="0"/>
              <a:t>Get Gibraltar (fortress controlling entrance to the Mediterranean)</a:t>
            </a:r>
          </a:p>
          <a:p>
            <a:pPr lvl="1"/>
            <a:r>
              <a:rPr lang="en-US" sz="2000" dirty="0" smtClean="0"/>
              <a:t>Can send slaves to sell in the Spanish colonies</a:t>
            </a:r>
          </a:p>
          <a:p>
            <a:pPr lvl="1"/>
            <a:r>
              <a:rPr lang="en-US" sz="2000" dirty="0" smtClean="0"/>
              <a:t>Gained Nova Scotia and Newfoundland from France</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91204" y="4354406"/>
            <a:ext cx="4358604" cy="24524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772" y="4354406"/>
            <a:ext cx="4228347" cy="2452441"/>
          </a:xfrm>
          <a:prstGeom prst="rect">
            <a:avLst/>
          </a:prstGeom>
        </p:spPr>
      </p:pic>
    </p:spTree>
    <p:extLst>
      <p:ext uri="{BB962C8B-B14F-4D97-AF65-F5344CB8AC3E}">
        <p14:creationId xmlns:p14="http://schemas.microsoft.com/office/powerpoint/2010/main" val="259235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Louis XIV’s Death and Legacy</a:t>
            </a:r>
            <a:endParaRPr lang="en-US" dirty="0"/>
          </a:p>
        </p:txBody>
      </p:sp>
      <p:sp>
        <p:nvSpPr>
          <p:cNvPr id="3" name="Content Placeholder 2"/>
          <p:cNvSpPr>
            <a:spLocks noGrp="1"/>
          </p:cNvSpPr>
          <p:nvPr>
            <p:ph idx="1"/>
          </p:nvPr>
        </p:nvSpPr>
        <p:spPr>
          <a:xfrm>
            <a:off x="16077" y="1334226"/>
            <a:ext cx="9144000" cy="5523773"/>
          </a:xfrm>
        </p:spPr>
        <p:txBody>
          <a:bodyPr>
            <a:noAutofit/>
          </a:bodyPr>
          <a:lstStyle/>
          <a:p>
            <a:r>
              <a:rPr lang="en-US" sz="2400" dirty="0" smtClean="0"/>
              <a:t>Dies 1715 with regret that his                                                 wars had ruined France</a:t>
            </a:r>
          </a:p>
          <a:p>
            <a:endParaRPr lang="en-US" sz="2400" dirty="0" smtClean="0"/>
          </a:p>
          <a:p>
            <a:r>
              <a:rPr lang="en-US" sz="2400" dirty="0" smtClean="0"/>
              <a:t>People celebrated his death</a:t>
            </a:r>
          </a:p>
          <a:p>
            <a:endParaRPr lang="en-US" sz="2400" dirty="0" smtClean="0"/>
          </a:p>
          <a:p>
            <a:r>
              <a:rPr lang="en-US" sz="2400" dirty="0" smtClean="0"/>
              <a:t>France ranked above all other                                        European nations in art and                                            literature, and considered the military leader</a:t>
            </a:r>
          </a:p>
          <a:p>
            <a:endParaRPr lang="en-US" sz="2400" dirty="0" smtClean="0"/>
          </a:p>
          <a:p>
            <a:r>
              <a:rPr lang="en-US" sz="2400" dirty="0" smtClean="0"/>
              <a:t>France was in huge debt- wars and building Palace of Versailles</a:t>
            </a:r>
          </a:p>
          <a:p>
            <a:endParaRPr lang="en-US" sz="2400" dirty="0" smtClean="0"/>
          </a:p>
          <a:p>
            <a:r>
              <a:rPr lang="en-US" sz="2400" dirty="0" smtClean="0"/>
              <a:t>Huge resent over taxes and Louis’s abuse of power plagues his heirs and leads to revolution down the road</a:t>
            </a:r>
          </a:p>
        </p:txBody>
      </p:sp>
      <p:pic>
        <p:nvPicPr>
          <p:cNvPr id="4" name="Picture 3"/>
          <p:cNvPicPr>
            <a:picLocks noChangeAspect="1"/>
          </p:cNvPicPr>
          <p:nvPr/>
        </p:nvPicPr>
        <p:blipFill>
          <a:blip r:embed="rId2"/>
          <a:stretch>
            <a:fillRect/>
          </a:stretch>
        </p:blipFill>
        <p:spPr>
          <a:xfrm>
            <a:off x="4517741" y="1430676"/>
            <a:ext cx="4501658" cy="2751844"/>
          </a:xfrm>
          <a:prstGeom prst="rect">
            <a:avLst/>
          </a:prstGeom>
        </p:spPr>
      </p:pic>
    </p:spTree>
    <p:extLst>
      <p:ext uri="{BB962C8B-B14F-4D97-AF65-F5344CB8AC3E}">
        <p14:creationId xmlns:p14="http://schemas.microsoft.com/office/powerpoint/2010/main" val="347675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noAutofit/>
          </a:bodyPr>
          <a:lstStyle/>
          <a:p>
            <a:r>
              <a:rPr lang="en-US" sz="2400" dirty="0" smtClean="0"/>
              <a:t>In 1559, King Henry II of France died, leaving four young sons.  Three of them ruled, one after the other, but all proved incompetent.  The real power behind the throne during this period was their mother, Catherine de </a:t>
            </a:r>
            <a:r>
              <a:rPr lang="en-US" sz="2400" dirty="0" err="1" smtClean="0"/>
              <a:t>Medicis</a:t>
            </a:r>
            <a:r>
              <a:rPr lang="en-US" sz="2400" dirty="0" smtClean="0"/>
              <a:t>.  Catherine tried to preserve royal authority, but growing conflicts between Catholics and Huguenots- French Protestants- rocked the country.  Between 1562 and 1598, Huguenots and Catholics fought eight religious wars.  Chaos spread through France.</a:t>
            </a:r>
            <a:endParaRPr lang="en-US" sz="2400" dirty="0"/>
          </a:p>
        </p:txBody>
      </p:sp>
    </p:spTree>
    <p:extLst>
      <p:ext uri="{BB962C8B-B14F-4D97-AF65-F5344CB8AC3E}">
        <p14:creationId xmlns:p14="http://schemas.microsoft.com/office/powerpoint/2010/main" val="84280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normAutofit fontScale="90000"/>
          </a:bodyPr>
          <a:lstStyle/>
          <a:p>
            <a:r>
              <a:rPr lang="en-US" dirty="0" smtClean="0"/>
              <a:t>St. Bartholomew’s Day Massacre</a:t>
            </a:r>
            <a:endParaRPr lang="en-US" dirty="0"/>
          </a:p>
        </p:txBody>
      </p:sp>
      <p:sp>
        <p:nvSpPr>
          <p:cNvPr id="3" name="Content Placeholder 2"/>
          <p:cNvSpPr>
            <a:spLocks noGrp="1"/>
          </p:cNvSpPr>
          <p:nvPr>
            <p:ph idx="1"/>
          </p:nvPr>
        </p:nvSpPr>
        <p:spPr>
          <a:xfrm>
            <a:off x="80385" y="1382451"/>
            <a:ext cx="9001564" cy="4926909"/>
          </a:xfrm>
        </p:spPr>
        <p:txBody>
          <a:bodyPr>
            <a:normAutofit/>
          </a:bodyPr>
          <a:lstStyle/>
          <a:p>
            <a:r>
              <a:rPr lang="en-US" sz="2400" dirty="0" smtClean="0"/>
              <a:t>Paris, 1572- many Huguenot nobles were attending the marriage of Catherine’s daughter to Huguenot prince, Henry of Navarre</a:t>
            </a:r>
          </a:p>
          <a:p>
            <a:pPr lvl="1"/>
            <a:r>
              <a:rPr lang="en-US" sz="2000" dirty="0" smtClean="0"/>
              <a:t>Most of the nobles were killed, but Henry survived</a:t>
            </a:r>
          </a:p>
          <a:p>
            <a:pPr lvl="1"/>
            <a:r>
              <a:rPr lang="en-US" sz="2000" dirty="0" smtClean="0"/>
              <a:t>6 weeks of slaughter ensued across France</a:t>
            </a:r>
          </a:p>
        </p:txBody>
      </p:sp>
      <p:pic>
        <p:nvPicPr>
          <p:cNvPr id="4" name="Picture 3"/>
          <p:cNvPicPr>
            <a:picLocks noChangeAspect="1"/>
          </p:cNvPicPr>
          <p:nvPr/>
        </p:nvPicPr>
        <p:blipFill>
          <a:blip r:embed="rId2"/>
          <a:stretch>
            <a:fillRect/>
          </a:stretch>
        </p:blipFill>
        <p:spPr>
          <a:xfrm>
            <a:off x="3135093" y="3412924"/>
            <a:ext cx="5432391" cy="3280429"/>
          </a:xfrm>
          <a:prstGeom prst="rect">
            <a:avLst/>
          </a:prstGeom>
        </p:spPr>
      </p:pic>
      <p:pic>
        <p:nvPicPr>
          <p:cNvPr id="5" name="Picture 4"/>
          <p:cNvPicPr>
            <a:picLocks noChangeAspect="1"/>
          </p:cNvPicPr>
          <p:nvPr/>
        </p:nvPicPr>
        <p:blipFill>
          <a:blip r:embed="rId3"/>
          <a:stretch>
            <a:fillRect/>
          </a:stretch>
        </p:blipFill>
        <p:spPr>
          <a:xfrm>
            <a:off x="560707" y="3412924"/>
            <a:ext cx="2231584" cy="3280429"/>
          </a:xfrm>
          <a:prstGeom prst="rect">
            <a:avLst/>
          </a:prstGeom>
        </p:spPr>
      </p:pic>
    </p:spTree>
    <p:extLst>
      <p:ext uri="{BB962C8B-B14F-4D97-AF65-F5344CB8AC3E}">
        <p14:creationId xmlns:p14="http://schemas.microsoft.com/office/powerpoint/2010/main" val="23776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Henry of Navarre</a:t>
            </a:r>
            <a:endParaRPr lang="en-US" dirty="0"/>
          </a:p>
        </p:txBody>
      </p:sp>
      <p:sp>
        <p:nvSpPr>
          <p:cNvPr id="3" name="Content Placeholder 2"/>
          <p:cNvSpPr>
            <a:spLocks noGrp="1"/>
          </p:cNvSpPr>
          <p:nvPr>
            <p:ph idx="1"/>
          </p:nvPr>
        </p:nvSpPr>
        <p:spPr>
          <a:xfrm>
            <a:off x="0" y="1398527"/>
            <a:ext cx="9144000" cy="5320826"/>
          </a:xfrm>
        </p:spPr>
        <p:txBody>
          <a:bodyPr>
            <a:noAutofit/>
          </a:bodyPr>
          <a:lstStyle/>
          <a:p>
            <a:r>
              <a:rPr lang="en-US" sz="2400" dirty="0" smtClean="0"/>
              <a:t>1589- Catherine and her last son died, Henry takes the throne</a:t>
            </a:r>
          </a:p>
          <a:p>
            <a:pPr lvl="1"/>
            <a:r>
              <a:rPr lang="en-US" sz="2000" dirty="0" smtClean="0"/>
              <a:t>First king of the Bourbon dynasty</a:t>
            </a:r>
          </a:p>
          <a:p>
            <a:r>
              <a:rPr lang="en-US" sz="2400" dirty="0" smtClean="0"/>
              <a:t>Many Catholics oppose him- Henry converts to Catholicism</a:t>
            </a:r>
          </a:p>
          <a:p>
            <a:r>
              <a:rPr lang="en-US" sz="2400" dirty="0" smtClean="0"/>
              <a:t>Edict of Nantes- declared the Huguenots could live in peace and set up their own houses of worship in France</a:t>
            </a:r>
          </a:p>
          <a:p>
            <a:r>
              <a:rPr lang="en-US" sz="2400" dirty="0" smtClean="0"/>
              <a:t>Restored France’s power and                                            brought a time of peace</a:t>
            </a:r>
          </a:p>
          <a:p>
            <a:r>
              <a:rPr lang="en-US" sz="2400" dirty="0" smtClean="0"/>
              <a:t>1610- someone leaps into                                                  Henry’s royal carriage and                                                 stabbed him to death</a:t>
            </a:r>
          </a:p>
        </p:txBody>
      </p:sp>
      <p:pic>
        <p:nvPicPr>
          <p:cNvPr id="4" name="Picture 3"/>
          <p:cNvPicPr>
            <a:picLocks noChangeAspect="1"/>
          </p:cNvPicPr>
          <p:nvPr/>
        </p:nvPicPr>
        <p:blipFill>
          <a:blip r:embed="rId2"/>
          <a:stretch>
            <a:fillRect/>
          </a:stretch>
        </p:blipFill>
        <p:spPr>
          <a:xfrm>
            <a:off x="4646357" y="3492590"/>
            <a:ext cx="4308733" cy="3226763"/>
          </a:xfrm>
          <a:prstGeom prst="rect">
            <a:avLst/>
          </a:prstGeom>
        </p:spPr>
      </p:pic>
    </p:spTree>
    <p:extLst>
      <p:ext uri="{BB962C8B-B14F-4D97-AF65-F5344CB8AC3E}">
        <p14:creationId xmlns:p14="http://schemas.microsoft.com/office/powerpoint/2010/main" val="333102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normAutofit fontScale="90000"/>
          </a:bodyPr>
          <a:lstStyle/>
          <a:p>
            <a:r>
              <a:rPr lang="en-US" dirty="0" smtClean="0"/>
              <a:t>Louis XIII and Cardinal Richelieu</a:t>
            </a:r>
            <a:endParaRPr lang="en-US" dirty="0"/>
          </a:p>
        </p:txBody>
      </p:sp>
      <p:sp>
        <p:nvSpPr>
          <p:cNvPr id="3" name="Content Placeholder 2"/>
          <p:cNvSpPr>
            <a:spLocks noGrp="1"/>
          </p:cNvSpPr>
          <p:nvPr>
            <p:ph idx="1"/>
          </p:nvPr>
        </p:nvSpPr>
        <p:spPr>
          <a:xfrm>
            <a:off x="112542" y="1350301"/>
            <a:ext cx="6270171" cy="5507699"/>
          </a:xfrm>
        </p:spPr>
        <p:txBody>
          <a:bodyPr>
            <a:noAutofit/>
          </a:bodyPr>
          <a:lstStyle/>
          <a:p>
            <a:r>
              <a:rPr lang="en-US" sz="2400" dirty="0" smtClean="0"/>
              <a:t>Henry’s son Louis XIII takes over</a:t>
            </a:r>
          </a:p>
          <a:p>
            <a:pPr lvl="1"/>
            <a:r>
              <a:rPr lang="en-US" sz="2000" dirty="0" smtClean="0"/>
              <a:t>Weak king, but appoints strong minister</a:t>
            </a:r>
          </a:p>
          <a:p>
            <a:r>
              <a:rPr lang="en-US" sz="2400" dirty="0" smtClean="0"/>
              <a:t>Cardinal Richelieu- in effect, became the ruler of France</a:t>
            </a:r>
          </a:p>
          <a:p>
            <a:pPr lvl="1"/>
            <a:r>
              <a:rPr lang="en-US" sz="2000" dirty="0" smtClean="0"/>
              <a:t>Moved against the Huguenots- didn’t allow their cities to have walls to retreat behind if they defied the king</a:t>
            </a:r>
          </a:p>
          <a:p>
            <a:pPr lvl="1"/>
            <a:r>
              <a:rPr lang="en-US" sz="2000" dirty="0" smtClean="0"/>
              <a:t>Tried to weaken the nobles’ power- ordered them to take down fortified castles</a:t>
            </a:r>
          </a:p>
          <a:p>
            <a:pPr lvl="1"/>
            <a:r>
              <a:rPr lang="en-US" sz="2000" dirty="0" smtClean="0"/>
              <a:t>Wants to restrict power of Hapsburg rulers (controlled Spain, Austria, the Netherlands and the Holy Roman Empire)</a:t>
            </a:r>
          </a:p>
        </p:txBody>
      </p:sp>
      <p:pic>
        <p:nvPicPr>
          <p:cNvPr id="7" name="Picture 6"/>
          <p:cNvPicPr>
            <a:picLocks noChangeAspect="1"/>
          </p:cNvPicPr>
          <p:nvPr/>
        </p:nvPicPr>
        <p:blipFill>
          <a:blip r:embed="rId2"/>
          <a:stretch>
            <a:fillRect/>
          </a:stretch>
        </p:blipFill>
        <p:spPr>
          <a:xfrm>
            <a:off x="6707894" y="1350301"/>
            <a:ext cx="2263274" cy="2866814"/>
          </a:xfrm>
          <a:prstGeom prst="rect">
            <a:avLst/>
          </a:prstGeom>
        </p:spPr>
      </p:pic>
      <p:pic>
        <p:nvPicPr>
          <p:cNvPr id="8" name="Picture 7"/>
          <p:cNvPicPr>
            <a:picLocks noChangeAspect="1"/>
          </p:cNvPicPr>
          <p:nvPr/>
        </p:nvPicPr>
        <p:blipFill>
          <a:blip r:embed="rId3"/>
          <a:stretch>
            <a:fillRect/>
          </a:stretch>
        </p:blipFill>
        <p:spPr>
          <a:xfrm>
            <a:off x="6248630" y="4340252"/>
            <a:ext cx="2722538" cy="2395833"/>
          </a:xfrm>
          <a:prstGeom prst="rect">
            <a:avLst/>
          </a:prstGeom>
        </p:spPr>
      </p:pic>
    </p:spTree>
    <p:extLst>
      <p:ext uri="{BB962C8B-B14F-4D97-AF65-F5344CB8AC3E}">
        <p14:creationId xmlns:p14="http://schemas.microsoft.com/office/powerpoint/2010/main" val="110159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524157" y="1282700"/>
            <a:ext cx="2463090" cy="3716627"/>
          </a:xfrm>
          <a:prstGeom prst="rect">
            <a:avLst/>
          </a:prstGeom>
        </p:spPr>
      </p:pic>
      <p:sp>
        <p:nvSpPr>
          <p:cNvPr id="2" name="Title 1"/>
          <p:cNvSpPr>
            <a:spLocks noGrp="1"/>
          </p:cNvSpPr>
          <p:nvPr>
            <p:ph type="title"/>
          </p:nvPr>
        </p:nvSpPr>
        <p:spPr>
          <a:xfrm>
            <a:off x="914400" y="65814"/>
            <a:ext cx="7315200" cy="1154097"/>
          </a:xfrm>
        </p:spPr>
        <p:txBody>
          <a:bodyPr>
            <a:normAutofit/>
          </a:bodyPr>
          <a:lstStyle/>
          <a:p>
            <a:r>
              <a:rPr lang="en-US" dirty="0" smtClean="0"/>
              <a:t>Louis XIV Comes to Power</a:t>
            </a:r>
            <a:endParaRPr lang="en-US" dirty="0"/>
          </a:p>
        </p:txBody>
      </p:sp>
      <p:sp>
        <p:nvSpPr>
          <p:cNvPr id="3" name="Content Placeholder 2"/>
          <p:cNvSpPr>
            <a:spLocks noGrp="1"/>
          </p:cNvSpPr>
          <p:nvPr>
            <p:ph idx="1"/>
          </p:nvPr>
        </p:nvSpPr>
        <p:spPr>
          <a:xfrm>
            <a:off x="169719" y="1334227"/>
            <a:ext cx="5634210" cy="5523773"/>
          </a:xfrm>
        </p:spPr>
        <p:txBody>
          <a:bodyPr>
            <a:noAutofit/>
          </a:bodyPr>
          <a:lstStyle/>
          <a:p>
            <a:r>
              <a:rPr lang="en-US" sz="2400" dirty="0" smtClean="0"/>
              <a:t>Takes over in 1643 at 4 years old after the death of his father</a:t>
            </a:r>
          </a:p>
          <a:p>
            <a:r>
              <a:rPr lang="en-US" sz="2400" dirty="0" smtClean="0"/>
              <a:t>Cardinal Mazarin takes over after Cardinal Richelieu’s death</a:t>
            </a:r>
          </a:p>
          <a:p>
            <a:pPr lvl="1"/>
            <a:r>
              <a:rPr lang="en-US" sz="2000" dirty="0" smtClean="0"/>
              <a:t>Ends the Thirty Years’ War</a:t>
            </a:r>
          </a:p>
          <a:p>
            <a:pPr lvl="1"/>
            <a:r>
              <a:rPr lang="en-US" sz="2000" dirty="0" smtClean="0"/>
              <a:t>Most hated him- increased taxes</a:t>
            </a:r>
          </a:p>
          <a:p>
            <a:pPr lvl="1"/>
            <a:r>
              <a:rPr lang="en-US" sz="2000" dirty="0" smtClean="0"/>
              <a:t>Huge riots against Mazarin also threatened Louis- he vowed to become so powerful they could never threaten him again</a:t>
            </a:r>
            <a:endParaRPr lang="en-US" sz="2000" dirty="0"/>
          </a:p>
          <a:p>
            <a:r>
              <a:rPr lang="en-US" sz="2400" dirty="0" smtClean="0"/>
              <a:t>Mazarin died in 1661- 22 year old Louis takes complete power</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52160" y="3825852"/>
            <a:ext cx="2438637" cy="2871398"/>
          </a:xfrm>
          <a:prstGeom prst="rect">
            <a:avLst/>
          </a:prstGeom>
        </p:spPr>
      </p:pic>
    </p:spTree>
    <p:extLst>
      <p:ext uri="{BB962C8B-B14F-4D97-AF65-F5344CB8AC3E}">
        <p14:creationId xmlns:p14="http://schemas.microsoft.com/office/powerpoint/2010/main" val="225847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85" y="65814"/>
            <a:ext cx="7650815" cy="1154097"/>
          </a:xfrm>
        </p:spPr>
        <p:txBody>
          <a:bodyPr>
            <a:normAutofit fontScale="90000"/>
          </a:bodyPr>
          <a:lstStyle/>
          <a:p>
            <a:r>
              <a:rPr lang="en-US" dirty="0" smtClean="0"/>
              <a:t>Louis Weakens the Nobles’ Authority</a:t>
            </a:r>
            <a:endParaRPr lang="en-US" dirty="0"/>
          </a:p>
        </p:txBody>
      </p:sp>
      <p:sp>
        <p:nvSpPr>
          <p:cNvPr id="3" name="Content Placeholder 2"/>
          <p:cNvSpPr>
            <a:spLocks noGrp="1"/>
          </p:cNvSpPr>
          <p:nvPr>
            <p:ph idx="1"/>
          </p:nvPr>
        </p:nvSpPr>
        <p:spPr>
          <a:xfrm>
            <a:off x="4745469" y="1623576"/>
            <a:ext cx="4511070" cy="4862609"/>
          </a:xfrm>
        </p:spPr>
        <p:txBody>
          <a:bodyPr>
            <a:normAutofit/>
          </a:bodyPr>
          <a:lstStyle/>
          <a:p>
            <a:r>
              <a:rPr lang="en-US" sz="2400" dirty="0" smtClean="0"/>
              <a:t>Excluded nobles from councils</a:t>
            </a:r>
          </a:p>
          <a:p>
            <a:endParaRPr lang="en-US" sz="2400" dirty="0" smtClean="0"/>
          </a:p>
          <a:p>
            <a:r>
              <a:rPr lang="en-US" sz="2400" dirty="0" smtClean="0"/>
              <a:t>Increased power of intendants- government agents who collected taxes and administered justice</a:t>
            </a:r>
          </a:p>
        </p:txBody>
      </p:sp>
      <p:pic>
        <p:nvPicPr>
          <p:cNvPr id="5" name="Picture 4"/>
          <p:cNvPicPr>
            <a:picLocks noChangeAspect="1"/>
          </p:cNvPicPr>
          <p:nvPr/>
        </p:nvPicPr>
        <p:blipFill>
          <a:blip r:embed="rId2"/>
          <a:stretch>
            <a:fillRect/>
          </a:stretch>
        </p:blipFill>
        <p:spPr>
          <a:xfrm>
            <a:off x="242364" y="1637561"/>
            <a:ext cx="4390567" cy="4390567"/>
          </a:xfrm>
          <a:prstGeom prst="rect">
            <a:avLst/>
          </a:prstGeom>
        </p:spPr>
      </p:pic>
    </p:spTree>
    <p:extLst>
      <p:ext uri="{BB962C8B-B14F-4D97-AF65-F5344CB8AC3E}">
        <p14:creationId xmlns:p14="http://schemas.microsoft.com/office/powerpoint/2010/main" val="150550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Economic Growth</a:t>
            </a:r>
            <a:endParaRPr lang="en-US" dirty="0"/>
          </a:p>
        </p:txBody>
      </p:sp>
      <p:sp>
        <p:nvSpPr>
          <p:cNvPr id="3" name="Content Placeholder 2"/>
          <p:cNvSpPr>
            <a:spLocks noGrp="1"/>
          </p:cNvSpPr>
          <p:nvPr>
            <p:ph idx="1"/>
          </p:nvPr>
        </p:nvSpPr>
        <p:spPr>
          <a:xfrm>
            <a:off x="192928" y="1563249"/>
            <a:ext cx="8758758" cy="5294751"/>
          </a:xfrm>
        </p:spPr>
        <p:txBody>
          <a:bodyPr>
            <a:normAutofit/>
          </a:bodyPr>
          <a:lstStyle/>
          <a:p>
            <a:r>
              <a:rPr lang="en-US" sz="2400" dirty="0" smtClean="0"/>
              <a:t>Jean Baptiste Colbert- Louis XIV’s minister                            of finance- tried to make France self-                          sufficient</a:t>
            </a:r>
          </a:p>
          <a:p>
            <a:pPr lvl="1"/>
            <a:r>
              <a:rPr lang="en-US" sz="2000" dirty="0" smtClean="0"/>
              <a:t>Gave government funds and tax benefits to                                   French companies</a:t>
            </a:r>
          </a:p>
          <a:p>
            <a:pPr lvl="1"/>
            <a:r>
              <a:rPr lang="en-US" sz="2000" dirty="0" smtClean="0"/>
              <a:t>Placed high import tariff</a:t>
            </a:r>
          </a:p>
          <a:p>
            <a:pPr lvl="1"/>
            <a:r>
              <a:rPr lang="en-US" sz="2000" dirty="0" smtClean="0"/>
              <a:t>Recognized the importance of colonies</a:t>
            </a:r>
          </a:p>
          <a:p>
            <a:pPr lvl="1"/>
            <a:endParaRPr lang="en-US" sz="2000" dirty="0" smtClean="0"/>
          </a:p>
          <a:p>
            <a:r>
              <a:rPr lang="en-US" sz="2400" dirty="0" smtClean="0"/>
              <a:t>Colbert dies and Louis takes action that slows economic growth</a:t>
            </a:r>
          </a:p>
          <a:p>
            <a:pPr lvl="1"/>
            <a:r>
              <a:rPr lang="en-US" sz="2000" dirty="0" smtClean="0"/>
              <a:t>Cancels the Edict of Nantes</a:t>
            </a:r>
          </a:p>
          <a:p>
            <a:pPr lvl="1"/>
            <a:r>
              <a:rPr lang="en-US" sz="2000" dirty="0" smtClean="0"/>
              <a:t>Thousands of Huguenots (many skilled workers) fled France</a:t>
            </a:r>
            <a:endParaRPr lang="en-US" sz="2000" dirty="0"/>
          </a:p>
        </p:txBody>
      </p:sp>
      <p:pic>
        <p:nvPicPr>
          <p:cNvPr id="4" name="Picture 3"/>
          <p:cNvPicPr>
            <a:picLocks noChangeAspect="1"/>
          </p:cNvPicPr>
          <p:nvPr/>
        </p:nvPicPr>
        <p:blipFill>
          <a:blip r:embed="rId2"/>
          <a:stretch>
            <a:fillRect/>
          </a:stretch>
        </p:blipFill>
        <p:spPr>
          <a:xfrm>
            <a:off x="6417632" y="1611473"/>
            <a:ext cx="2577405" cy="2969903"/>
          </a:xfrm>
          <a:prstGeom prst="rect">
            <a:avLst/>
          </a:prstGeom>
        </p:spPr>
      </p:pic>
    </p:spTree>
    <p:extLst>
      <p:ext uri="{BB962C8B-B14F-4D97-AF65-F5344CB8AC3E}">
        <p14:creationId xmlns:p14="http://schemas.microsoft.com/office/powerpoint/2010/main" val="143794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964"/>
            <a:ext cx="7315200" cy="1154097"/>
          </a:xfrm>
        </p:spPr>
        <p:txBody>
          <a:bodyPr/>
          <a:lstStyle/>
          <a:p>
            <a:r>
              <a:rPr lang="en-US" dirty="0" smtClean="0"/>
              <a:t>Louis XIV’s Grand Style</a:t>
            </a:r>
            <a:endParaRPr lang="en-US" dirty="0"/>
          </a:p>
        </p:txBody>
      </p:sp>
      <p:sp>
        <p:nvSpPr>
          <p:cNvPr id="3" name="Content Placeholder 2"/>
          <p:cNvSpPr>
            <a:spLocks noGrp="1"/>
          </p:cNvSpPr>
          <p:nvPr>
            <p:ph idx="1"/>
          </p:nvPr>
        </p:nvSpPr>
        <p:spPr>
          <a:xfrm>
            <a:off x="144696" y="1430677"/>
            <a:ext cx="8874704" cy="4878684"/>
          </a:xfrm>
        </p:spPr>
        <p:txBody>
          <a:bodyPr>
            <a:normAutofit/>
          </a:bodyPr>
          <a:lstStyle/>
          <a:p>
            <a:r>
              <a:rPr lang="en-US" sz="2400" dirty="0" smtClean="0"/>
              <a:t>Surrounded himself with luxury</a:t>
            </a:r>
          </a:p>
          <a:p>
            <a:r>
              <a:rPr lang="en-US" sz="2400" dirty="0" smtClean="0"/>
              <a:t>Every meal was a feast</a:t>
            </a:r>
          </a:p>
          <a:p>
            <a:r>
              <a:rPr lang="en-US" sz="2400" dirty="0" smtClean="0"/>
              <a:t>Had nearly 500 staff members at his palace</a:t>
            </a:r>
          </a:p>
          <a:p>
            <a:r>
              <a:rPr lang="en-US" sz="2400" dirty="0" smtClean="0"/>
              <a:t>Nobles were expected to be at the palace and Louis took note of anyone absent</a:t>
            </a:r>
          </a:p>
          <a:p>
            <a:r>
              <a:rPr lang="en-US" sz="2400" dirty="0" smtClean="0"/>
              <a:t>Palace of Versailles-                                                           about 500 yards long,                                                         faced huge royal                                                          courtyard, like a small                                                          royal city</a:t>
            </a:r>
            <a:endParaRPr lang="en-US" sz="2400" dirty="0"/>
          </a:p>
        </p:txBody>
      </p:sp>
      <p:pic>
        <p:nvPicPr>
          <p:cNvPr id="5" name="Picture 4"/>
          <p:cNvPicPr>
            <a:picLocks noChangeAspect="1"/>
          </p:cNvPicPr>
          <p:nvPr/>
        </p:nvPicPr>
        <p:blipFill>
          <a:blip r:embed="rId2"/>
          <a:stretch>
            <a:fillRect/>
          </a:stretch>
        </p:blipFill>
        <p:spPr>
          <a:xfrm>
            <a:off x="3569176" y="3258033"/>
            <a:ext cx="5317586" cy="3358942"/>
          </a:xfrm>
          <a:prstGeom prst="rect">
            <a:avLst/>
          </a:prstGeom>
        </p:spPr>
      </p:pic>
    </p:spTree>
    <p:extLst>
      <p:ext uri="{BB962C8B-B14F-4D97-AF65-F5344CB8AC3E}">
        <p14:creationId xmlns:p14="http://schemas.microsoft.com/office/powerpoint/2010/main" val="3701145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135</TotalTime>
  <Words>794</Words>
  <Application>Microsoft Macintosh PowerPoint</Application>
  <PresentationFormat>On-screen Show (4:3)</PresentationFormat>
  <Paragraphs>81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Perspective</vt:lpstr>
      <vt:lpstr>The Reign of Louis XIV</vt:lpstr>
      <vt:lpstr>Setting the Stage</vt:lpstr>
      <vt:lpstr>St. Bartholomew’s Day Massacre</vt:lpstr>
      <vt:lpstr>Henry of Navarre</vt:lpstr>
      <vt:lpstr>Louis XIII and Cardinal Richelieu</vt:lpstr>
      <vt:lpstr>Louis XIV Comes to Power</vt:lpstr>
      <vt:lpstr>Louis Weakens the Nobles’ Authority</vt:lpstr>
      <vt:lpstr>Economic Growth</vt:lpstr>
      <vt:lpstr>Louis XIV’s Grand Style</vt:lpstr>
      <vt:lpstr>Support of the Arts</vt:lpstr>
      <vt:lpstr>Struggles in Europe</vt:lpstr>
      <vt:lpstr>The War of Spanish Succession</vt:lpstr>
      <vt:lpstr>The War of Spanish Succession</vt:lpstr>
      <vt:lpstr>Louis XIV’s Death and Legacy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Reign of Louis XIV</dc:title>
  <dc:creator>Greg Sederberg</dc:creator>
  <cp:lastModifiedBy>Greg Sederberg</cp:lastModifiedBy>
  <cp:revision>27</cp:revision>
  <dcterms:created xsi:type="dcterms:W3CDTF">2015-05-21T18:38:10Z</dcterms:created>
  <dcterms:modified xsi:type="dcterms:W3CDTF">2016-04-04T02:17:36Z</dcterms:modified>
</cp:coreProperties>
</file>