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18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9/18/15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9/18/15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9/18/15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9/18/15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Russian Empire</a:t>
            </a:r>
            <a:endParaRPr lang="en-US" dirty="0"/>
          </a:p>
        </p:txBody>
      </p:sp>
    </p:spTree>
    <p:extLst>
      <p:ext uri="{BB962C8B-B14F-4D97-AF65-F5344CB8AC3E}">
        <p14:creationId xmlns:p14="http://schemas.microsoft.com/office/powerpoint/2010/main" val="365889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Breaks Free</a:t>
            </a:r>
            <a:endParaRPr lang="en-US" dirty="0"/>
          </a:p>
        </p:txBody>
      </p:sp>
      <p:sp>
        <p:nvSpPr>
          <p:cNvPr id="3" name="Content Placeholder 2"/>
          <p:cNvSpPr>
            <a:spLocks noGrp="1"/>
          </p:cNvSpPr>
          <p:nvPr>
            <p:ph sz="quarter" idx="1"/>
          </p:nvPr>
        </p:nvSpPr>
        <p:spPr>
          <a:xfrm>
            <a:off x="3778180" y="1527048"/>
            <a:ext cx="5192988" cy="4572000"/>
          </a:xfrm>
        </p:spPr>
        <p:txBody>
          <a:bodyPr/>
          <a:lstStyle/>
          <a:p>
            <a:r>
              <a:rPr lang="en-US" dirty="0" smtClean="0"/>
              <a:t>Moscow founded in 1100s</a:t>
            </a:r>
          </a:p>
          <a:p>
            <a:pPr lvl="1"/>
            <a:r>
              <a:rPr lang="en-US" dirty="0" smtClean="0"/>
              <a:t>Near Volga, Dnieper and Don rivers</a:t>
            </a:r>
          </a:p>
          <a:p>
            <a:r>
              <a:rPr lang="en-US" dirty="0" smtClean="0"/>
              <a:t>Late 1320s- Moscow Prince Ivan I earns gratitude of Mongols</a:t>
            </a:r>
          </a:p>
          <a:p>
            <a:pPr lvl="1"/>
            <a:r>
              <a:rPr lang="en-US" dirty="0" smtClean="0"/>
              <a:t>Crushed Russian revolt against them</a:t>
            </a:r>
          </a:p>
          <a:p>
            <a:pPr lvl="1"/>
            <a:r>
              <a:rPr lang="en-US" dirty="0" smtClean="0"/>
              <a:t>Appointed as “Grand Prince” and tax collector for all Mongol Slavic lands</a:t>
            </a:r>
            <a:endParaRPr lang="en-US" dirty="0"/>
          </a:p>
        </p:txBody>
      </p:sp>
      <p:pic>
        <p:nvPicPr>
          <p:cNvPr id="4" name="Picture 3"/>
          <p:cNvPicPr>
            <a:picLocks noChangeAspect="1"/>
          </p:cNvPicPr>
          <p:nvPr/>
        </p:nvPicPr>
        <p:blipFill>
          <a:blip r:embed="rId2"/>
          <a:stretch>
            <a:fillRect/>
          </a:stretch>
        </p:blipFill>
        <p:spPr>
          <a:xfrm>
            <a:off x="301752" y="1555849"/>
            <a:ext cx="3352915" cy="4543199"/>
          </a:xfrm>
          <a:prstGeom prst="rect">
            <a:avLst/>
          </a:prstGeom>
        </p:spPr>
      </p:pic>
    </p:spTree>
    <p:extLst>
      <p:ext uri="{BB962C8B-B14F-4D97-AF65-F5344CB8AC3E}">
        <p14:creationId xmlns:p14="http://schemas.microsoft.com/office/powerpoint/2010/main" val="257868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Breaks Free</a:t>
            </a:r>
            <a:endParaRPr lang="en-US" dirty="0"/>
          </a:p>
        </p:txBody>
      </p:sp>
      <p:sp>
        <p:nvSpPr>
          <p:cNvPr id="3" name="Content Placeholder 2"/>
          <p:cNvSpPr>
            <a:spLocks noGrp="1"/>
          </p:cNvSpPr>
          <p:nvPr>
            <p:ph sz="quarter" idx="1"/>
          </p:nvPr>
        </p:nvSpPr>
        <p:spPr>
          <a:xfrm>
            <a:off x="301752" y="1527048"/>
            <a:ext cx="5384280" cy="4572000"/>
          </a:xfrm>
        </p:spPr>
        <p:txBody>
          <a:bodyPr/>
          <a:lstStyle/>
          <a:p>
            <a:r>
              <a:rPr lang="en-US" dirty="0" smtClean="0"/>
              <a:t>Ivan convinces Patriarch of Kiev to move to Moscow</a:t>
            </a:r>
          </a:p>
          <a:p>
            <a:pPr lvl="1"/>
            <a:r>
              <a:rPr lang="en-US" dirty="0" smtClean="0"/>
              <a:t>Forms alliance between Moscow and the Church</a:t>
            </a:r>
          </a:p>
          <a:p>
            <a:r>
              <a:rPr lang="en-US" dirty="0" smtClean="0"/>
              <a:t>Grow territory</a:t>
            </a:r>
          </a:p>
          <a:p>
            <a:pPr lvl="1"/>
            <a:r>
              <a:rPr lang="en-US" dirty="0" smtClean="0"/>
              <a:t>Land purchases, wars, trickery and marriages</a:t>
            </a:r>
          </a:p>
          <a:p>
            <a:r>
              <a:rPr lang="en-US" dirty="0" smtClean="0"/>
              <a:t>Becomes empire under Ivan III</a:t>
            </a:r>
            <a:endParaRPr lang="en-US" dirty="0"/>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5686032" y="1527047"/>
            <a:ext cx="3150120" cy="4324255"/>
          </a:xfrm>
          <a:prstGeom prst="rect">
            <a:avLst/>
          </a:prstGeom>
        </p:spPr>
      </p:pic>
    </p:spTree>
    <p:extLst>
      <p:ext uri="{BB962C8B-B14F-4D97-AF65-F5344CB8AC3E}">
        <p14:creationId xmlns:p14="http://schemas.microsoft.com/office/powerpoint/2010/main" val="207497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III</a:t>
            </a:r>
            <a:endParaRPr lang="en-US" dirty="0"/>
          </a:p>
        </p:txBody>
      </p:sp>
      <p:sp>
        <p:nvSpPr>
          <p:cNvPr id="3" name="Content Placeholder 2"/>
          <p:cNvSpPr>
            <a:spLocks noGrp="1"/>
          </p:cNvSpPr>
          <p:nvPr>
            <p:ph sz="quarter" idx="1"/>
          </p:nvPr>
        </p:nvSpPr>
        <p:spPr>
          <a:xfrm>
            <a:off x="3472710" y="1527048"/>
            <a:ext cx="5530612" cy="4758280"/>
          </a:xfrm>
        </p:spPr>
        <p:txBody>
          <a:bodyPr/>
          <a:lstStyle/>
          <a:p>
            <a:r>
              <a:rPr lang="en-US" dirty="0" smtClean="0"/>
              <a:t>Openly challenged Mongol rule</a:t>
            </a:r>
          </a:p>
          <a:p>
            <a:pPr lvl="1"/>
            <a:r>
              <a:rPr lang="en-US" dirty="0" smtClean="0"/>
              <a:t>Takes name czar- Russian version of Caesar</a:t>
            </a:r>
          </a:p>
          <a:p>
            <a:pPr lvl="1"/>
            <a:r>
              <a:rPr lang="en-US" dirty="0" smtClean="0"/>
              <a:t>Wants to make Russia the “Third Rome”</a:t>
            </a:r>
          </a:p>
          <a:p>
            <a:r>
              <a:rPr lang="en-US" dirty="0" smtClean="0"/>
              <a:t>Russian and Mongol armies face off at </a:t>
            </a:r>
            <a:r>
              <a:rPr lang="en-US" dirty="0" err="1" smtClean="0"/>
              <a:t>Ugra</a:t>
            </a:r>
            <a:r>
              <a:rPr lang="en-US" dirty="0" smtClean="0"/>
              <a:t> River</a:t>
            </a:r>
          </a:p>
          <a:p>
            <a:pPr lvl="1"/>
            <a:r>
              <a:rPr lang="en-US" dirty="0" smtClean="0"/>
              <a:t>Neither side advanced to fight</a:t>
            </a:r>
          </a:p>
          <a:p>
            <a:pPr lvl="1"/>
            <a:r>
              <a:rPr lang="en-US" dirty="0" smtClean="0"/>
              <a:t>Both turn around and go home</a:t>
            </a:r>
          </a:p>
          <a:p>
            <a:pPr lvl="1"/>
            <a:r>
              <a:rPr lang="en-US" dirty="0" smtClean="0"/>
              <a:t>Marked as liberation from Mongol rule</a:t>
            </a:r>
            <a:endParaRPr lang="en-US" dirty="0"/>
          </a:p>
          <a:p>
            <a:pPr lvl="1"/>
            <a:endParaRPr lang="en-US" dirty="0"/>
          </a:p>
        </p:txBody>
      </p:sp>
      <p:pic>
        <p:nvPicPr>
          <p:cNvPr id="5" name="Picture 4"/>
          <p:cNvPicPr>
            <a:picLocks noChangeAspect="1"/>
          </p:cNvPicPr>
          <p:nvPr/>
        </p:nvPicPr>
        <p:blipFill>
          <a:blip r:embed="rId2"/>
          <a:stretch>
            <a:fillRect/>
          </a:stretch>
        </p:blipFill>
        <p:spPr>
          <a:xfrm>
            <a:off x="301752" y="1527048"/>
            <a:ext cx="3034618" cy="4758280"/>
          </a:xfrm>
          <a:prstGeom prst="rect">
            <a:avLst/>
          </a:prstGeom>
        </p:spPr>
      </p:pic>
    </p:spTree>
    <p:extLst>
      <p:ext uri="{BB962C8B-B14F-4D97-AF65-F5344CB8AC3E}">
        <p14:creationId xmlns:p14="http://schemas.microsoft.com/office/powerpoint/2010/main" val="260768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sz="quarter" idx="1"/>
          </p:nvPr>
        </p:nvSpPr>
        <p:spPr/>
        <p:txBody>
          <a:bodyPr/>
          <a:lstStyle/>
          <a:p>
            <a:r>
              <a:rPr lang="en-US" dirty="0" smtClean="0"/>
              <a:t>In addition to sending its missionaries to the land of the Slavs during the ninth century, Byzantium actively traded with its neighbors to the north.  Because of this increased interaction, the Slavs began absorbing many Greek Byzantine ways.  It was this blending of Slavic and Greek traditions that eventually produced Russian culture.</a:t>
            </a:r>
            <a:endParaRPr lang="en-US" dirty="0"/>
          </a:p>
        </p:txBody>
      </p:sp>
    </p:spTree>
    <p:extLst>
      <p:ext uri="{BB962C8B-B14F-4D97-AF65-F5344CB8AC3E}">
        <p14:creationId xmlns:p14="http://schemas.microsoft.com/office/powerpoint/2010/main" val="385043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Russia’s Birth</a:t>
            </a:r>
            <a:endParaRPr lang="en-US" dirty="0"/>
          </a:p>
        </p:txBody>
      </p:sp>
      <p:sp>
        <p:nvSpPr>
          <p:cNvPr id="3" name="Content Placeholder 2"/>
          <p:cNvSpPr>
            <a:spLocks noGrp="1"/>
          </p:cNvSpPr>
          <p:nvPr>
            <p:ph sz="quarter" idx="1"/>
          </p:nvPr>
        </p:nvSpPr>
        <p:spPr>
          <a:xfrm>
            <a:off x="189213" y="1527048"/>
            <a:ext cx="5622979" cy="4572000"/>
          </a:xfrm>
        </p:spPr>
        <p:txBody>
          <a:bodyPr>
            <a:normAutofit fontScale="92500" lnSpcReduction="10000"/>
          </a:bodyPr>
          <a:lstStyle/>
          <a:p>
            <a:r>
              <a:rPr lang="en-US" dirty="0" smtClean="0"/>
              <a:t>Originally lived in region west of Ural Mountains around Dnieper, Don and Volga rivers</a:t>
            </a:r>
          </a:p>
          <a:p>
            <a:r>
              <a:rPr lang="en-US" dirty="0" smtClean="0"/>
              <a:t>800s- Vikings called </a:t>
            </a:r>
            <a:r>
              <a:rPr lang="en-US" dirty="0" err="1" smtClean="0"/>
              <a:t>Varangians</a:t>
            </a:r>
            <a:r>
              <a:rPr lang="en-US" dirty="0" smtClean="0"/>
              <a:t>, or </a:t>
            </a:r>
            <a:r>
              <a:rPr lang="en-US" dirty="0" err="1" smtClean="0"/>
              <a:t>Rus</a:t>
            </a:r>
            <a:r>
              <a:rPr lang="en-US" dirty="0" smtClean="0"/>
              <a:t>, settle among them</a:t>
            </a:r>
          </a:p>
          <a:p>
            <a:r>
              <a:rPr lang="en-US" dirty="0" smtClean="0"/>
              <a:t>Slavs invite Viking chief Rurik to be their king</a:t>
            </a:r>
          </a:p>
          <a:p>
            <a:pPr lvl="1"/>
            <a:r>
              <a:rPr lang="en-US" dirty="0" smtClean="0"/>
              <a:t>Founds city of Novgorod</a:t>
            </a:r>
          </a:p>
          <a:p>
            <a:r>
              <a:rPr lang="en-US" dirty="0" smtClean="0"/>
              <a:t>Oleg from Novgorod settles in Kiev- allows trade to Constantinople</a:t>
            </a:r>
          </a:p>
          <a:p>
            <a:r>
              <a:rPr lang="en-US" dirty="0" smtClean="0"/>
              <a:t>Vikings mix with Slavs and cultural lines disappear</a:t>
            </a:r>
            <a:endParaRPr lang="en-US" dirty="0"/>
          </a:p>
        </p:txBody>
      </p:sp>
      <p:pic>
        <p:nvPicPr>
          <p:cNvPr id="4" name="Picture 3"/>
          <p:cNvPicPr>
            <a:picLocks noChangeAspect="1"/>
          </p:cNvPicPr>
          <p:nvPr/>
        </p:nvPicPr>
        <p:blipFill>
          <a:blip r:embed="rId2"/>
          <a:stretch>
            <a:fillRect/>
          </a:stretch>
        </p:blipFill>
        <p:spPr>
          <a:xfrm>
            <a:off x="5759786" y="1575272"/>
            <a:ext cx="3219769" cy="4523775"/>
          </a:xfrm>
          <a:prstGeom prst="rect">
            <a:avLst/>
          </a:prstGeom>
        </p:spPr>
      </p:pic>
    </p:spTree>
    <p:extLst>
      <p:ext uri="{BB962C8B-B14F-4D97-AF65-F5344CB8AC3E}">
        <p14:creationId xmlns:p14="http://schemas.microsoft.com/office/powerpoint/2010/main" val="396297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Kiev Becomes Orthodox</a:t>
            </a:r>
            <a:endParaRPr lang="en-US" dirty="0"/>
          </a:p>
        </p:txBody>
      </p:sp>
      <p:sp>
        <p:nvSpPr>
          <p:cNvPr id="3" name="Content Placeholder 2"/>
          <p:cNvSpPr>
            <a:spLocks noGrp="1"/>
          </p:cNvSpPr>
          <p:nvPr>
            <p:ph sz="quarter" idx="1"/>
          </p:nvPr>
        </p:nvSpPr>
        <p:spPr>
          <a:xfrm>
            <a:off x="3376240" y="1527048"/>
            <a:ext cx="5900392" cy="4572000"/>
          </a:xfrm>
        </p:spPr>
        <p:txBody>
          <a:bodyPr/>
          <a:lstStyle/>
          <a:p>
            <a:r>
              <a:rPr lang="en-US" dirty="0" smtClean="0"/>
              <a:t>957- Princess Olga visits Constantinople and converts to Christianity</a:t>
            </a:r>
          </a:p>
          <a:p>
            <a:r>
              <a:rPr lang="en-US" dirty="0" smtClean="0"/>
              <a:t>Grandson Vladimir takes over</a:t>
            </a:r>
          </a:p>
          <a:p>
            <a:pPr lvl="1"/>
            <a:r>
              <a:rPr lang="en-US" dirty="0" smtClean="0"/>
              <a:t>Sends teams to observe major religions</a:t>
            </a:r>
          </a:p>
          <a:p>
            <a:pPr lvl="1"/>
            <a:r>
              <a:rPr lang="en-US" dirty="0" smtClean="0"/>
              <a:t>Poor reports from Islam, Judaism and Western Christianity, but good reports from Byzantium (Orthodox)</a:t>
            </a:r>
          </a:p>
          <a:p>
            <a:r>
              <a:rPr lang="en-US" dirty="0" smtClean="0"/>
              <a:t>Vladimir makes all convert</a:t>
            </a:r>
          </a:p>
          <a:p>
            <a:pPr lvl="1"/>
            <a:r>
              <a:rPr lang="en-US" dirty="0" smtClean="0"/>
              <a:t>989- baptism of all Kiev citizens held in Dnieper River</a:t>
            </a:r>
            <a:endParaRPr lang="en-US" dirty="0"/>
          </a:p>
        </p:txBody>
      </p:sp>
      <p:pic>
        <p:nvPicPr>
          <p:cNvPr id="4" name="Picture 3"/>
          <p:cNvPicPr>
            <a:picLocks noChangeAspect="1"/>
          </p:cNvPicPr>
          <p:nvPr/>
        </p:nvPicPr>
        <p:blipFill>
          <a:blip r:embed="rId2"/>
          <a:stretch>
            <a:fillRect/>
          </a:stretch>
        </p:blipFill>
        <p:spPr>
          <a:xfrm>
            <a:off x="132175" y="1703950"/>
            <a:ext cx="3202824" cy="4227728"/>
          </a:xfrm>
          <a:prstGeom prst="rect">
            <a:avLst/>
          </a:prstGeom>
        </p:spPr>
      </p:pic>
    </p:spTree>
    <p:extLst>
      <p:ext uri="{BB962C8B-B14F-4D97-AF65-F5344CB8AC3E}">
        <p14:creationId xmlns:p14="http://schemas.microsoft.com/office/powerpoint/2010/main" val="336478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Kiev’s Power</a:t>
            </a:r>
            <a:endParaRPr lang="en-US" dirty="0"/>
          </a:p>
        </p:txBody>
      </p:sp>
      <p:sp>
        <p:nvSpPr>
          <p:cNvPr id="3" name="Content Placeholder 2"/>
          <p:cNvSpPr>
            <a:spLocks noGrp="1"/>
          </p:cNvSpPr>
          <p:nvPr>
            <p:ph sz="quarter" idx="1"/>
          </p:nvPr>
        </p:nvSpPr>
        <p:spPr>
          <a:xfrm>
            <a:off x="160774" y="1527048"/>
            <a:ext cx="8842548" cy="4854730"/>
          </a:xfrm>
        </p:spPr>
        <p:txBody>
          <a:bodyPr/>
          <a:lstStyle/>
          <a:p>
            <a:r>
              <a:rPr lang="en-US" dirty="0" smtClean="0"/>
              <a:t>Kiev grows to capital that marks Russia’s first important unified territory</a:t>
            </a:r>
          </a:p>
          <a:p>
            <a:pPr lvl="1"/>
            <a:r>
              <a:rPr lang="en-US" dirty="0" smtClean="0"/>
              <a:t>Expands west into Poland and north towards Baltic Sea</a:t>
            </a:r>
          </a:p>
          <a:p>
            <a:r>
              <a:rPr lang="en-US" dirty="0" err="1" smtClean="0"/>
              <a:t>Yaroslav</a:t>
            </a:r>
            <a:r>
              <a:rPr lang="en-US" dirty="0" smtClean="0"/>
              <a:t> the Wise takes over</a:t>
            </a:r>
          </a:p>
          <a:p>
            <a:pPr lvl="1"/>
            <a:r>
              <a:rPr lang="en-US" dirty="0" smtClean="0"/>
              <a:t>Married off daughters and sisters to kings                                      and princes in Western Europe- builds                                     trading alliances</a:t>
            </a:r>
          </a:p>
          <a:p>
            <a:pPr lvl="1"/>
            <a:r>
              <a:rPr lang="en-US" dirty="0" smtClean="0"/>
              <a:t>Creates legal code</a:t>
            </a:r>
          </a:p>
          <a:p>
            <a:pPr lvl="1"/>
            <a:r>
              <a:rPr lang="en-US" dirty="0" smtClean="0"/>
              <a:t>Built 1</a:t>
            </a:r>
            <a:r>
              <a:rPr lang="en-US" baseline="30000" dirty="0" smtClean="0"/>
              <a:t>st</a:t>
            </a:r>
            <a:r>
              <a:rPr lang="en-US" dirty="0" smtClean="0"/>
              <a:t> library in Kiev</a:t>
            </a:r>
          </a:p>
          <a:p>
            <a:pPr lvl="1"/>
            <a:r>
              <a:rPr lang="en-US" dirty="0" smtClean="0"/>
              <a:t>Christianity blossoms- over 400 churches                                         in Kiev</a:t>
            </a:r>
            <a:endParaRPr lang="en-US" dirty="0"/>
          </a:p>
        </p:txBody>
      </p:sp>
      <p:pic>
        <p:nvPicPr>
          <p:cNvPr id="4" name="Picture 3"/>
          <p:cNvPicPr>
            <a:picLocks noChangeAspect="1"/>
          </p:cNvPicPr>
          <p:nvPr/>
        </p:nvPicPr>
        <p:blipFill>
          <a:blip r:embed="rId2"/>
          <a:stretch>
            <a:fillRect/>
          </a:stretch>
        </p:blipFill>
        <p:spPr>
          <a:xfrm>
            <a:off x="6125476" y="2837383"/>
            <a:ext cx="2877846" cy="3295818"/>
          </a:xfrm>
          <a:prstGeom prst="rect">
            <a:avLst/>
          </a:prstGeom>
        </p:spPr>
      </p:pic>
    </p:spTree>
    <p:extLst>
      <p:ext uri="{BB962C8B-B14F-4D97-AF65-F5344CB8AC3E}">
        <p14:creationId xmlns:p14="http://schemas.microsoft.com/office/powerpoint/2010/main" val="27302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Kiev’s Decline</a:t>
            </a:r>
            <a:endParaRPr lang="en-US" dirty="0"/>
          </a:p>
        </p:txBody>
      </p:sp>
      <p:sp>
        <p:nvSpPr>
          <p:cNvPr id="3" name="Content Placeholder 2"/>
          <p:cNvSpPr>
            <a:spLocks noGrp="1"/>
          </p:cNvSpPr>
          <p:nvPr>
            <p:ph sz="quarter" idx="1"/>
          </p:nvPr>
        </p:nvSpPr>
        <p:spPr/>
        <p:txBody>
          <a:bodyPr/>
          <a:lstStyle/>
          <a:p>
            <a:r>
              <a:rPr lang="en-US" dirty="0" smtClean="0"/>
              <a:t>1054- </a:t>
            </a:r>
            <a:r>
              <a:rPr lang="en-US" dirty="0" err="1" smtClean="0"/>
              <a:t>Yaroslav</a:t>
            </a:r>
            <a:r>
              <a:rPr lang="en-US" dirty="0" smtClean="0"/>
              <a:t> dies</a:t>
            </a:r>
          </a:p>
          <a:p>
            <a:r>
              <a:rPr lang="en-US" dirty="0" smtClean="0"/>
              <a:t>Divided throne among his sons</a:t>
            </a:r>
          </a:p>
          <a:p>
            <a:pPr lvl="1"/>
            <a:r>
              <a:rPr lang="en-US" dirty="0" smtClean="0"/>
              <a:t>Tore territory apart fighting for best territories</a:t>
            </a:r>
          </a:p>
          <a:p>
            <a:pPr lvl="1"/>
            <a:r>
              <a:rPr lang="en-US" dirty="0" smtClean="0"/>
              <a:t>Disrupts trade</a:t>
            </a:r>
            <a:endParaRPr lang="en-US" dirty="0"/>
          </a:p>
        </p:txBody>
      </p:sp>
    </p:spTree>
    <p:extLst>
      <p:ext uri="{BB962C8B-B14F-4D97-AF65-F5344CB8AC3E}">
        <p14:creationId xmlns:p14="http://schemas.microsoft.com/office/powerpoint/2010/main" val="118480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Invasions</a:t>
            </a:r>
            <a:endParaRPr lang="en-US" dirty="0"/>
          </a:p>
        </p:txBody>
      </p:sp>
      <p:sp>
        <p:nvSpPr>
          <p:cNvPr id="3" name="Content Placeholder 2"/>
          <p:cNvSpPr>
            <a:spLocks noGrp="1"/>
          </p:cNvSpPr>
          <p:nvPr>
            <p:ph sz="quarter" idx="1"/>
          </p:nvPr>
        </p:nvSpPr>
        <p:spPr>
          <a:xfrm>
            <a:off x="176851" y="1462748"/>
            <a:ext cx="8828229" cy="4572000"/>
          </a:xfrm>
        </p:spPr>
        <p:txBody>
          <a:bodyPr/>
          <a:lstStyle/>
          <a:p>
            <a:r>
              <a:rPr lang="en-US" dirty="0" smtClean="0"/>
              <a:t>Mid-1200s- ferocious group of horsemen from central Asia invade Russia</a:t>
            </a:r>
          </a:p>
          <a:p>
            <a:r>
              <a:rPr lang="en-US" dirty="0" smtClean="0"/>
              <a:t>Led by Genghis Khan- most feared warrior of the time</a:t>
            </a:r>
          </a:p>
          <a:p>
            <a:pPr lvl="1"/>
            <a:r>
              <a:rPr lang="en-US" dirty="0" smtClean="0"/>
              <a:t>Killed around 40 million people</a:t>
            </a:r>
          </a:p>
          <a:p>
            <a:pPr lvl="1"/>
            <a:r>
              <a:rPr lang="en-US" dirty="0" smtClean="0"/>
              <a:t>Lured by wealth of cities in the West</a:t>
            </a:r>
          </a:p>
        </p:txBody>
      </p:sp>
      <p:pic>
        <p:nvPicPr>
          <p:cNvPr id="4" name="Picture 3"/>
          <p:cNvPicPr>
            <a:picLocks noChangeAspect="1"/>
          </p:cNvPicPr>
          <p:nvPr/>
        </p:nvPicPr>
        <p:blipFill>
          <a:blip r:embed="rId2"/>
          <a:stretch>
            <a:fillRect/>
          </a:stretch>
        </p:blipFill>
        <p:spPr>
          <a:xfrm>
            <a:off x="2641838" y="3709974"/>
            <a:ext cx="3860325" cy="3002475"/>
          </a:xfrm>
          <a:prstGeom prst="rect">
            <a:avLst/>
          </a:prstGeom>
        </p:spPr>
      </p:pic>
    </p:spTree>
    <p:extLst>
      <p:ext uri="{BB962C8B-B14F-4D97-AF65-F5344CB8AC3E}">
        <p14:creationId xmlns:p14="http://schemas.microsoft.com/office/powerpoint/2010/main" val="45653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Invasions</a:t>
            </a:r>
            <a:endParaRPr lang="en-US" dirty="0"/>
          </a:p>
        </p:txBody>
      </p:sp>
      <p:sp>
        <p:nvSpPr>
          <p:cNvPr id="3" name="Content Placeholder 2"/>
          <p:cNvSpPr>
            <a:spLocks noGrp="1"/>
          </p:cNvSpPr>
          <p:nvPr>
            <p:ph sz="quarter" idx="1"/>
          </p:nvPr>
        </p:nvSpPr>
        <p:spPr/>
        <p:txBody>
          <a:bodyPr/>
          <a:lstStyle/>
          <a:p>
            <a:r>
              <a:rPr lang="en-US" dirty="0" smtClean="0"/>
              <a:t>Brutal- savage killing and burning of villages</a:t>
            </a:r>
          </a:p>
          <a:p>
            <a:r>
              <a:rPr lang="en-US" dirty="0" smtClean="0"/>
              <a:t>Mongol Empire stretches from Yellow Sea to the Baltic Sea, from Himalayas to northern Russia</a:t>
            </a:r>
          </a:p>
          <a:p>
            <a:r>
              <a:rPr lang="en-US" dirty="0" smtClean="0"/>
              <a:t>1240- attack and demolish Kiev</a:t>
            </a:r>
          </a:p>
          <a:p>
            <a:r>
              <a:rPr lang="en-US" dirty="0" smtClean="0"/>
              <a:t>Mongols rule all of southern Russia for 200 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36004" y="4031177"/>
            <a:ext cx="3701070" cy="2668305"/>
          </a:xfrm>
          <a:prstGeom prst="rect">
            <a:avLst/>
          </a:prstGeom>
        </p:spPr>
      </p:pic>
      <p:pic>
        <p:nvPicPr>
          <p:cNvPr id="5" name="Picture 4"/>
          <p:cNvPicPr>
            <a:picLocks noChangeAspect="1"/>
          </p:cNvPicPr>
          <p:nvPr/>
        </p:nvPicPr>
        <p:blipFill>
          <a:blip r:embed="rId3"/>
          <a:stretch>
            <a:fillRect/>
          </a:stretch>
        </p:blipFill>
        <p:spPr>
          <a:xfrm>
            <a:off x="539195" y="4044715"/>
            <a:ext cx="4055654" cy="2654767"/>
          </a:xfrm>
          <a:prstGeom prst="rect">
            <a:avLst/>
          </a:prstGeom>
        </p:spPr>
      </p:pic>
    </p:spTree>
    <p:extLst>
      <p:ext uri="{BB962C8B-B14F-4D97-AF65-F5344CB8AC3E}">
        <p14:creationId xmlns:p14="http://schemas.microsoft.com/office/powerpoint/2010/main" val="234978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Rule of Russia</a:t>
            </a:r>
            <a:endParaRPr lang="en-US" dirty="0"/>
          </a:p>
        </p:txBody>
      </p:sp>
      <p:sp>
        <p:nvSpPr>
          <p:cNvPr id="3" name="Content Placeholder 2"/>
          <p:cNvSpPr>
            <a:spLocks noGrp="1"/>
          </p:cNvSpPr>
          <p:nvPr>
            <p:ph sz="quarter" idx="1"/>
          </p:nvPr>
        </p:nvSpPr>
        <p:spPr>
          <a:xfrm>
            <a:off x="3697792" y="1527048"/>
            <a:ext cx="5273376" cy="4572000"/>
          </a:xfrm>
        </p:spPr>
        <p:txBody>
          <a:bodyPr/>
          <a:lstStyle/>
          <a:p>
            <a:r>
              <a:rPr lang="en-US" dirty="0" smtClean="0"/>
              <a:t>Russians could follow their customs as long as they didn’t rebel</a:t>
            </a:r>
          </a:p>
          <a:p>
            <a:r>
              <a:rPr lang="en-US" dirty="0" smtClean="0"/>
              <a:t>Demand absolute obedience and massive tributes</a:t>
            </a:r>
          </a:p>
          <a:p>
            <a:r>
              <a:rPr lang="en-US" dirty="0" smtClean="0"/>
              <a:t>Isolated Russia- little access to new ideas and inventions</a:t>
            </a:r>
          </a:p>
        </p:txBody>
      </p:sp>
      <p:pic>
        <p:nvPicPr>
          <p:cNvPr id="4" name="Picture 3"/>
          <p:cNvPicPr>
            <a:picLocks noChangeAspect="1"/>
          </p:cNvPicPr>
          <p:nvPr/>
        </p:nvPicPr>
        <p:blipFill>
          <a:blip r:embed="rId2"/>
          <a:stretch>
            <a:fillRect/>
          </a:stretch>
        </p:blipFill>
        <p:spPr>
          <a:xfrm>
            <a:off x="262288" y="1524000"/>
            <a:ext cx="3365500" cy="3810000"/>
          </a:xfrm>
          <a:prstGeom prst="rect">
            <a:avLst/>
          </a:prstGeom>
        </p:spPr>
      </p:pic>
    </p:spTree>
    <p:extLst>
      <p:ext uri="{BB962C8B-B14F-4D97-AF65-F5344CB8AC3E}">
        <p14:creationId xmlns:p14="http://schemas.microsoft.com/office/powerpoint/2010/main" val="524265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69</TotalTime>
  <Words>499</Words>
  <Application>Microsoft Macintosh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The Russian Empire</vt:lpstr>
      <vt:lpstr>Setting the Stage</vt:lpstr>
      <vt:lpstr>Russia’s Birth</vt:lpstr>
      <vt:lpstr>Kiev Becomes Orthodox</vt:lpstr>
      <vt:lpstr>Kiev’s Power</vt:lpstr>
      <vt:lpstr>Kiev’s Decline</vt:lpstr>
      <vt:lpstr>The Mongol Invasions</vt:lpstr>
      <vt:lpstr>The Mongol Invasions</vt:lpstr>
      <vt:lpstr>Mongol Rule of Russia</vt:lpstr>
      <vt:lpstr>Russia Breaks Free</vt:lpstr>
      <vt:lpstr>Russia Breaks Free</vt:lpstr>
      <vt:lpstr>Ivan III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Russian Empire</dc:title>
  <dc:creator>Greg Sederberg</dc:creator>
  <cp:lastModifiedBy>Greg Sederberg</cp:lastModifiedBy>
  <cp:revision>18</cp:revision>
  <dcterms:created xsi:type="dcterms:W3CDTF">2015-06-03T17:01:15Z</dcterms:created>
  <dcterms:modified xsi:type="dcterms:W3CDTF">2015-09-18T18:04:33Z</dcterms:modified>
</cp:coreProperties>
</file>