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4/3/16</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4/3/16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4/3/16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4/3/16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4/3/16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4/3/16</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Central European Monarchs Clash</a:t>
            </a:r>
            <a:endParaRPr lang="en-US" dirty="0"/>
          </a:p>
        </p:txBody>
      </p:sp>
    </p:spTree>
    <p:extLst>
      <p:ext uri="{BB962C8B-B14F-4D97-AF65-F5344CB8AC3E}">
        <p14:creationId xmlns:p14="http://schemas.microsoft.com/office/powerpoint/2010/main" val="121408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Form in Central Europe</a:t>
            </a:r>
            <a:endParaRPr lang="en-US" dirty="0"/>
          </a:p>
        </p:txBody>
      </p:sp>
      <p:sp>
        <p:nvSpPr>
          <p:cNvPr id="3" name="Content Placeholder 2"/>
          <p:cNvSpPr>
            <a:spLocks noGrp="1"/>
          </p:cNvSpPr>
          <p:nvPr>
            <p:ph idx="1"/>
          </p:nvPr>
        </p:nvSpPr>
        <p:spPr/>
        <p:txBody>
          <a:bodyPr>
            <a:normAutofit/>
          </a:bodyPr>
          <a:lstStyle/>
          <a:p>
            <a:r>
              <a:rPr lang="en-US" sz="2400" dirty="0" smtClean="0"/>
              <a:t>Kingdom of Poland, Holy Roman Empire and Ottoman Empire</a:t>
            </a:r>
          </a:p>
          <a:p>
            <a:r>
              <a:rPr lang="en-US" sz="2400" dirty="0" smtClean="0"/>
              <a:t>Not as powerful as Western Europe- developed differently</a:t>
            </a:r>
          </a:p>
          <a:p>
            <a:pPr lvl="1"/>
            <a:r>
              <a:rPr lang="en-US" sz="2000" dirty="0" smtClean="0"/>
              <a:t>Nobles limited power of serfs- didn’t allow them freedom or social mobility</a:t>
            </a:r>
          </a:p>
          <a:p>
            <a:pPr lvl="1"/>
            <a:r>
              <a:rPr lang="en-US" sz="2000" dirty="0" smtClean="0"/>
              <a:t>Nobles blocked development of strong kings- gave little income, no law courts and no standing armies</a:t>
            </a:r>
            <a:endParaRPr lang="en-US" sz="2000" dirty="0"/>
          </a:p>
        </p:txBody>
      </p:sp>
    </p:spTree>
    <p:extLst>
      <p:ext uri="{BB962C8B-B14F-4D97-AF65-F5344CB8AC3E}">
        <p14:creationId xmlns:p14="http://schemas.microsoft.com/office/powerpoint/2010/main" val="233634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Austria Grows Strong</a:t>
            </a:r>
            <a:endParaRPr lang="en-US" dirty="0"/>
          </a:p>
        </p:txBody>
      </p:sp>
      <p:sp>
        <p:nvSpPr>
          <p:cNvPr id="3" name="Content Placeholder 2"/>
          <p:cNvSpPr>
            <a:spLocks noGrp="1"/>
          </p:cNvSpPr>
          <p:nvPr>
            <p:ph idx="1"/>
          </p:nvPr>
        </p:nvSpPr>
        <p:spPr>
          <a:xfrm>
            <a:off x="209005" y="1382451"/>
            <a:ext cx="8794317" cy="5359714"/>
          </a:xfrm>
        </p:spPr>
        <p:txBody>
          <a:bodyPr>
            <a:normAutofit/>
          </a:bodyPr>
          <a:lstStyle/>
          <a:p>
            <a:r>
              <a:rPr lang="en-US" sz="2400" dirty="0" smtClean="0"/>
              <a:t>Austrian Hapsburgs try to become absolute monarchs</a:t>
            </a:r>
          </a:p>
          <a:p>
            <a:pPr lvl="1"/>
            <a:r>
              <a:rPr lang="en-US" sz="2000" dirty="0" smtClean="0"/>
              <a:t>Conquered Bohemia during Thirty Years’ War</a:t>
            </a:r>
          </a:p>
          <a:p>
            <a:pPr lvl="1"/>
            <a:r>
              <a:rPr lang="en-US" sz="2000" dirty="0" smtClean="0"/>
              <a:t>Created standing army</a:t>
            </a:r>
          </a:p>
          <a:p>
            <a:pPr lvl="1"/>
            <a:r>
              <a:rPr lang="en-US" sz="2000" dirty="0" smtClean="0"/>
              <a:t>Retook Hungary from the Ottoman Empire</a:t>
            </a:r>
          </a:p>
          <a:p>
            <a:pPr lvl="1"/>
            <a:endParaRPr lang="en-US" sz="2000" dirty="0" smtClean="0"/>
          </a:p>
          <a:p>
            <a:r>
              <a:rPr lang="en-US" sz="2400" dirty="0" smtClean="0"/>
              <a:t>Struggle to rule over                                                              the diverse territory</a:t>
            </a:r>
          </a:p>
          <a:p>
            <a:pPr lvl="1"/>
            <a:r>
              <a:rPr lang="en-US" sz="2000" dirty="0" smtClean="0"/>
              <a:t>Controlled Czechs,                                                                  Hungarians, Italians,                                                                   Croatians and Germans</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7406" y="3050438"/>
            <a:ext cx="5418070" cy="3595277"/>
          </a:xfrm>
          <a:prstGeom prst="rect">
            <a:avLst/>
          </a:prstGeom>
        </p:spPr>
      </p:pic>
    </p:spTree>
    <p:extLst>
      <p:ext uri="{BB962C8B-B14F-4D97-AF65-F5344CB8AC3E}">
        <p14:creationId xmlns:p14="http://schemas.microsoft.com/office/powerpoint/2010/main" val="135536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Maria Theresa Takes Over</a:t>
            </a:r>
            <a:endParaRPr lang="en-US" dirty="0"/>
          </a:p>
        </p:txBody>
      </p:sp>
      <p:sp>
        <p:nvSpPr>
          <p:cNvPr id="3" name="Content Placeholder 2"/>
          <p:cNvSpPr>
            <a:spLocks noGrp="1"/>
          </p:cNvSpPr>
          <p:nvPr>
            <p:ph idx="1"/>
          </p:nvPr>
        </p:nvSpPr>
        <p:spPr>
          <a:xfrm>
            <a:off x="3810000" y="1655727"/>
            <a:ext cx="5209400" cy="4653634"/>
          </a:xfrm>
        </p:spPr>
        <p:txBody>
          <a:bodyPr>
            <a:normAutofit/>
          </a:bodyPr>
          <a:lstStyle/>
          <a:p>
            <a:r>
              <a:rPr lang="en-US" sz="2400" dirty="0" smtClean="0"/>
              <a:t>Charles VI daughter takes the throne</a:t>
            </a:r>
          </a:p>
          <a:p>
            <a:pPr lvl="1"/>
            <a:r>
              <a:rPr lang="en-US" sz="2000" dirty="0" smtClean="0"/>
              <a:t>Charles had leaders sign agreement recognizing her as the new leader after his death</a:t>
            </a:r>
          </a:p>
          <a:p>
            <a:pPr lvl="1"/>
            <a:endParaRPr lang="en-US" sz="2000" dirty="0" smtClean="0"/>
          </a:p>
          <a:p>
            <a:r>
              <a:rPr lang="en-US" sz="2400" dirty="0" smtClean="0"/>
              <a:t>Faces years of war from Prussia</a:t>
            </a:r>
          </a:p>
        </p:txBody>
      </p:sp>
      <p:pic>
        <p:nvPicPr>
          <p:cNvPr id="4" name="Picture 3"/>
          <p:cNvPicPr>
            <a:picLocks noChangeAspect="1"/>
          </p:cNvPicPr>
          <p:nvPr/>
        </p:nvPicPr>
        <p:blipFill>
          <a:blip r:embed="rId2"/>
          <a:stretch>
            <a:fillRect/>
          </a:stretch>
        </p:blipFill>
        <p:spPr>
          <a:xfrm>
            <a:off x="160773" y="1703952"/>
            <a:ext cx="3633149" cy="4492994"/>
          </a:xfrm>
          <a:prstGeom prst="rect">
            <a:avLst/>
          </a:prstGeom>
        </p:spPr>
      </p:pic>
    </p:spTree>
    <p:extLst>
      <p:ext uri="{BB962C8B-B14F-4D97-AF65-F5344CB8AC3E}">
        <p14:creationId xmlns:p14="http://schemas.microsoft.com/office/powerpoint/2010/main" val="283862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848"/>
            <a:ext cx="7315200" cy="1154097"/>
          </a:xfrm>
        </p:spPr>
        <p:txBody>
          <a:bodyPr/>
          <a:lstStyle/>
          <a:p>
            <a:r>
              <a:rPr lang="en-US" dirty="0" smtClean="0"/>
              <a:t>Prussia Challenges Austria</a:t>
            </a:r>
            <a:endParaRPr lang="en-US" dirty="0"/>
          </a:p>
        </p:txBody>
      </p:sp>
      <p:sp>
        <p:nvSpPr>
          <p:cNvPr id="3" name="Content Placeholder 2"/>
          <p:cNvSpPr>
            <a:spLocks noGrp="1"/>
          </p:cNvSpPr>
          <p:nvPr>
            <p:ph idx="1"/>
          </p:nvPr>
        </p:nvSpPr>
        <p:spPr>
          <a:xfrm>
            <a:off x="167090" y="1838269"/>
            <a:ext cx="5526201" cy="4471091"/>
          </a:xfrm>
        </p:spPr>
        <p:txBody>
          <a:bodyPr>
            <a:normAutofit/>
          </a:bodyPr>
          <a:lstStyle/>
          <a:p>
            <a:r>
              <a:rPr lang="en-US" sz="2400" dirty="0" smtClean="0"/>
              <a:t>Hohenzollerns rule Prussia</a:t>
            </a:r>
          </a:p>
          <a:p>
            <a:endParaRPr lang="en-US" sz="2400" dirty="0" smtClean="0"/>
          </a:p>
          <a:p>
            <a:r>
              <a:rPr lang="en-US" sz="2400" dirty="0" smtClean="0"/>
              <a:t>Frederick William creates an absolute monarchy in Prussia</a:t>
            </a:r>
          </a:p>
          <a:p>
            <a:pPr lvl="1"/>
            <a:r>
              <a:rPr lang="en-US" sz="2000" dirty="0" smtClean="0"/>
              <a:t>Builds best army in Europe</a:t>
            </a:r>
          </a:p>
          <a:p>
            <a:pPr lvl="1"/>
            <a:r>
              <a:rPr lang="en-US" sz="2000" dirty="0" smtClean="0"/>
              <a:t>Puts in permanent taxation</a:t>
            </a:r>
          </a:p>
          <a:p>
            <a:pPr lvl="1"/>
            <a:r>
              <a:rPr lang="en-US" sz="2000" dirty="0" smtClean="0"/>
              <a:t>Weakened representative assemblies</a:t>
            </a:r>
            <a:endParaRPr lang="en-US" sz="2000" dirty="0"/>
          </a:p>
        </p:txBody>
      </p:sp>
      <p:pic>
        <p:nvPicPr>
          <p:cNvPr id="5" name="Picture 4"/>
          <p:cNvPicPr>
            <a:picLocks noChangeAspect="1"/>
          </p:cNvPicPr>
          <p:nvPr/>
        </p:nvPicPr>
        <p:blipFill>
          <a:blip r:embed="rId2"/>
          <a:stretch>
            <a:fillRect/>
          </a:stretch>
        </p:blipFill>
        <p:spPr>
          <a:xfrm>
            <a:off x="5776836" y="1707418"/>
            <a:ext cx="3195392" cy="4601942"/>
          </a:xfrm>
          <a:prstGeom prst="rect">
            <a:avLst/>
          </a:prstGeom>
        </p:spPr>
      </p:pic>
    </p:spTree>
    <p:extLst>
      <p:ext uri="{BB962C8B-B14F-4D97-AF65-F5344CB8AC3E}">
        <p14:creationId xmlns:p14="http://schemas.microsoft.com/office/powerpoint/2010/main" val="1282953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smtClean="0"/>
              <a:t>Frederick the Great</a:t>
            </a:r>
            <a:endParaRPr lang="en-US" dirty="0"/>
          </a:p>
        </p:txBody>
      </p:sp>
      <p:sp>
        <p:nvSpPr>
          <p:cNvPr id="3" name="Content Placeholder 2"/>
          <p:cNvSpPr>
            <a:spLocks noGrp="1"/>
          </p:cNvSpPr>
          <p:nvPr>
            <p:ph idx="1"/>
          </p:nvPr>
        </p:nvSpPr>
        <p:spPr>
          <a:xfrm>
            <a:off x="3681716" y="1736101"/>
            <a:ext cx="5305530" cy="4573260"/>
          </a:xfrm>
        </p:spPr>
        <p:txBody>
          <a:bodyPr>
            <a:normAutofit/>
          </a:bodyPr>
          <a:lstStyle/>
          <a:p>
            <a:r>
              <a:rPr lang="en-US" sz="2400" dirty="0" smtClean="0"/>
              <a:t>Frederick William worried his son wasn’t tough enough to rule</a:t>
            </a:r>
          </a:p>
          <a:p>
            <a:pPr lvl="1"/>
            <a:r>
              <a:rPr lang="en-US" sz="2000" dirty="0" smtClean="0"/>
              <a:t>After Frederick II tries to run away with a friend, Frederick I makes him watch his friend’s beheading</a:t>
            </a:r>
          </a:p>
          <a:p>
            <a:r>
              <a:rPr lang="en-US" sz="2400" dirty="0" smtClean="0"/>
              <a:t>Frederick II still takes over</a:t>
            </a:r>
          </a:p>
          <a:p>
            <a:pPr lvl="1"/>
            <a:r>
              <a:rPr lang="en-US" sz="2000" dirty="0" smtClean="0"/>
              <a:t>Followed his father’s military policies but softened some laws</a:t>
            </a:r>
          </a:p>
          <a:p>
            <a:pPr lvl="1"/>
            <a:r>
              <a:rPr lang="en-US" sz="2000" dirty="0" smtClean="0"/>
              <a:t>Encouraged religious toleration</a:t>
            </a:r>
          </a:p>
          <a:p>
            <a:pPr lvl="1"/>
            <a:r>
              <a:rPr lang="en-US" sz="2000" dirty="0" smtClean="0"/>
              <a:t>Believed a ruler should be like a father to his people</a:t>
            </a:r>
            <a:endParaRPr lang="en-US" sz="2000" dirty="0"/>
          </a:p>
        </p:txBody>
      </p:sp>
      <p:pic>
        <p:nvPicPr>
          <p:cNvPr id="4" name="Picture 3"/>
          <p:cNvPicPr>
            <a:picLocks noChangeAspect="1"/>
          </p:cNvPicPr>
          <p:nvPr/>
        </p:nvPicPr>
        <p:blipFill>
          <a:blip r:embed="rId2"/>
          <a:stretch>
            <a:fillRect/>
          </a:stretch>
        </p:blipFill>
        <p:spPr>
          <a:xfrm>
            <a:off x="88680" y="1736100"/>
            <a:ext cx="3480239" cy="4350299"/>
          </a:xfrm>
          <a:prstGeom prst="rect">
            <a:avLst/>
          </a:prstGeom>
        </p:spPr>
      </p:pic>
    </p:spTree>
    <p:extLst>
      <p:ext uri="{BB962C8B-B14F-4D97-AF65-F5344CB8AC3E}">
        <p14:creationId xmlns:p14="http://schemas.microsoft.com/office/powerpoint/2010/main" val="107799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War of Austrian Succession</a:t>
            </a:r>
            <a:endParaRPr lang="en-US" dirty="0"/>
          </a:p>
        </p:txBody>
      </p:sp>
      <p:sp>
        <p:nvSpPr>
          <p:cNvPr id="3" name="Content Placeholder 2"/>
          <p:cNvSpPr>
            <a:spLocks noGrp="1"/>
          </p:cNvSpPr>
          <p:nvPr>
            <p:ph idx="1"/>
          </p:nvPr>
        </p:nvSpPr>
        <p:spPr>
          <a:xfrm>
            <a:off x="128619" y="1414601"/>
            <a:ext cx="8874704" cy="4894759"/>
          </a:xfrm>
        </p:spPr>
        <p:txBody>
          <a:bodyPr>
            <a:normAutofit/>
          </a:bodyPr>
          <a:lstStyle/>
          <a:p>
            <a:r>
              <a:rPr lang="en-US" sz="2400" dirty="0" smtClean="0"/>
              <a:t>1740- Frederick II sends troops to occupy Austrian land of Silesia (iron ore, textiles and food production)</a:t>
            </a:r>
          </a:p>
          <a:p>
            <a:r>
              <a:rPr lang="en-US" sz="2400" dirty="0" smtClean="0"/>
              <a:t>Maria Theresa gets aid from Hungary and Britain, Prussia gets aid from France</a:t>
            </a:r>
          </a:p>
          <a:p>
            <a:r>
              <a:rPr lang="en-US" sz="2400" dirty="0" smtClean="0"/>
              <a:t>Prussia wins and becomes a major power</a:t>
            </a:r>
            <a:endParaRPr lang="en-US" sz="2400" dirty="0"/>
          </a:p>
        </p:txBody>
      </p:sp>
    </p:spTree>
    <p:extLst>
      <p:ext uri="{BB962C8B-B14F-4D97-AF65-F5344CB8AC3E}">
        <p14:creationId xmlns:p14="http://schemas.microsoft.com/office/powerpoint/2010/main" val="92314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of Alliances</a:t>
            </a:r>
            <a:endParaRPr lang="en-US" dirty="0"/>
          </a:p>
        </p:txBody>
      </p:sp>
      <p:sp>
        <p:nvSpPr>
          <p:cNvPr id="3" name="Content Placeholder 2"/>
          <p:cNvSpPr>
            <a:spLocks noGrp="1"/>
          </p:cNvSpPr>
          <p:nvPr>
            <p:ph idx="1"/>
          </p:nvPr>
        </p:nvSpPr>
        <p:spPr/>
        <p:txBody>
          <a:bodyPr>
            <a:normAutofit/>
          </a:bodyPr>
          <a:lstStyle/>
          <a:p>
            <a:r>
              <a:rPr lang="en-US" sz="2400" dirty="0" smtClean="0"/>
              <a:t>Maria Theresa approaches France about an alliance</a:t>
            </a:r>
          </a:p>
          <a:p>
            <a:r>
              <a:rPr lang="en-US" sz="2400" dirty="0" smtClean="0"/>
              <a:t>Frederick learns of this and allies himself with Britain</a:t>
            </a:r>
          </a:p>
          <a:p>
            <a:r>
              <a:rPr lang="en-US" sz="2400" dirty="0" smtClean="0"/>
              <a:t>Russia gets involved and allies itself with France and Austria</a:t>
            </a:r>
            <a:endParaRPr lang="en-US" sz="2400" dirty="0"/>
          </a:p>
        </p:txBody>
      </p:sp>
    </p:spTree>
    <p:extLst>
      <p:ext uri="{BB962C8B-B14F-4D97-AF65-F5344CB8AC3E}">
        <p14:creationId xmlns:p14="http://schemas.microsoft.com/office/powerpoint/2010/main" val="196085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The Seven Years’ War</a:t>
            </a:r>
            <a:endParaRPr lang="en-US" dirty="0"/>
          </a:p>
        </p:txBody>
      </p:sp>
      <p:sp>
        <p:nvSpPr>
          <p:cNvPr id="3" name="Content Placeholder 2"/>
          <p:cNvSpPr>
            <a:spLocks noGrp="1"/>
          </p:cNvSpPr>
          <p:nvPr>
            <p:ph idx="1"/>
          </p:nvPr>
        </p:nvSpPr>
        <p:spPr>
          <a:xfrm>
            <a:off x="112543" y="1355233"/>
            <a:ext cx="5048290" cy="5446870"/>
          </a:xfrm>
        </p:spPr>
        <p:txBody>
          <a:bodyPr>
            <a:normAutofit/>
          </a:bodyPr>
          <a:lstStyle/>
          <a:p>
            <a:r>
              <a:rPr lang="en-US" sz="2400" dirty="0" smtClean="0"/>
              <a:t>1756- Frederick attacks Saxony, an Austrian ally</a:t>
            </a:r>
          </a:p>
          <a:p>
            <a:r>
              <a:rPr lang="en-US" sz="2400" dirty="0" smtClean="0"/>
              <a:t>Every great European power goes to war</a:t>
            </a:r>
          </a:p>
          <a:p>
            <a:r>
              <a:rPr lang="en-US" sz="2400" dirty="0" smtClean="0"/>
              <a:t>Fought in Europe, India and North America</a:t>
            </a:r>
          </a:p>
          <a:p>
            <a:r>
              <a:rPr lang="en-US" sz="2400" dirty="0" smtClean="0"/>
              <a:t>Britain emerged as real victors</a:t>
            </a:r>
          </a:p>
          <a:p>
            <a:pPr lvl="1"/>
            <a:r>
              <a:rPr lang="en-US" sz="2000" dirty="0" smtClean="0"/>
              <a:t>France lost colonies in                  North America</a:t>
            </a:r>
          </a:p>
          <a:p>
            <a:pPr lvl="1"/>
            <a:r>
              <a:rPr lang="en-US" sz="2000" dirty="0" smtClean="0"/>
              <a:t>Britain gained sole                 economic domination in                 India</a:t>
            </a:r>
            <a:endParaRPr lang="en-US" sz="2000" dirty="0"/>
          </a:p>
        </p:txBody>
      </p:sp>
      <p:pic>
        <p:nvPicPr>
          <p:cNvPr id="4" name="Picture 3"/>
          <p:cNvPicPr>
            <a:picLocks noChangeAspect="1"/>
          </p:cNvPicPr>
          <p:nvPr/>
        </p:nvPicPr>
        <p:blipFill>
          <a:blip r:embed="rId2"/>
          <a:stretch>
            <a:fillRect/>
          </a:stretch>
        </p:blipFill>
        <p:spPr>
          <a:xfrm>
            <a:off x="3670909" y="4245613"/>
            <a:ext cx="5353762" cy="2476115"/>
          </a:xfrm>
          <a:prstGeom prst="rect">
            <a:avLst/>
          </a:prstGeom>
        </p:spPr>
      </p:pic>
      <p:pic>
        <p:nvPicPr>
          <p:cNvPr id="5" name="Picture 4"/>
          <p:cNvPicPr>
            <a:picLocks noChangeAspect="1"/>
          </p:cNvPicPr>
          <p:nvPr/>
        </p:nvPicPr>
        <p:blipFill>
          <a:blip r:embed="rId3"/>
          <a:stretch>
            <a:fillRect/>
          </a:stretch>
        </p:blipFill>
        <p:spPr>
          <a:xfrm>
            <a:off x="5160833" y="1459641"/>
            <a:ext cx="3863838" cy="2655417"/>
          </a:xfrm>
          <a:prstGeom prst="rect">
            <a:avLst/>
          </a:prstGeom>
        </p:spPr>
      </p:pic>
    </p:spTree>
    <p:extLst>
      <p:ext uri="{BB962C8B-B14F-4D97-AF65-F5344CB8AC3E}">
        <p14:creationId xmlns:p14="http://schemas.microsoft.com/office/powerpoint/2010/main" val="127243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noAutofit/>
          </a:bodyPr>
          <a:lstStyle/>
          <a:p>
            <a:r>
              <a:rPr lang="en-US" sz="2400" dirty="0" smtClean="0"/>
              <a:t>For a brief while, the German rulers appeared to have settled their religious differences through the Peace of Augsburg (1555).  They had agreed that the faith of each prince would determine the religion of his subjects.  Churches in Germany could be either Lutheran or Catholic, but not Calvinist.  The peace was short-lived, soon to be replaced by a long war.  After the Peace of Augsburg, the Catholic and Lutheran princes of Germany watched each other suspiciously.</a:t>
            </a:r>
            <a:endParaRPr lang="en-US" sz="2400" dirty="0"/>
          </a:p>
        </p:txBody>
      </p:sp>
    </p:spTree>
    <p:extLst>
      <p:ext uri="{BB962C8B-B14F-4D97-AF65-F5344CB8AC3E}">
        <p14:creationId xmlns:p14="http://schemas.microsoft.com/office/powerpoint/2010/main" val="294104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Tensions Grow</a:t>
            </a:r>
            <a:endParaRPr lang="en-US" dirty="0"/>
          </a:p>
        </p:txBody>
      </p:sp>
      <p:sp>
        <p:nvSpPr>
          <p:cNvPr id="3" name="Content Placeholder 2"/>
          <p:cNvSpPr>
            <a:spLocks noGrp="1"/>
          </p:cNvSpPr>
          <p:nvPr>
            <p:ph idx="1"/>
          </p:nvPr>
        </p:nvSpPr>
        <p:spPr/>
        <p:txBody>
          <a:bodyPr>
            <a:normAutofit/>
          </a:bodyPr>
          <a:lstStyle/>
          <a:p>
            <a:r>
              <a:rPr lang="en-US" sz="2400" dirty="0" smtClean="0"/>
              <a:t>Both Lutherans and Catholic princes try to gain followers</a:t>
            </a:r>
          </a:p>
          <a:p>
            <a:pPr lvl="1"/>
            <a:r>
              <a:rPr lang="en-US" sz="2000" dirty="0" smtClean="0"/>
              <a:t>Both also feel threatened by Calvinism</a:t>
            </a:r>
          </a:p>
          <a:p>
            <a:r>
              <a:rPr lang="en-US" sz="2400" dirty="0" smtClean="0"/>
              <a:t>Lutherans form the Protestant Union in 1608</a:t>
            </a:r>
          </a:p>
          <a:p>
            <a:r>
              <a:rPr lang="en-US" sz="2400" dirty="0" smtClean="0"/>
              <a:t>Catholics form the Catholic League in 1609</a:t>
            </a:r>
            <a:endParaRPr lang="en-US" sz="2400" dirty="0"/>
          </a:p>
        </p:txBody>
      </p:sp>
    </p:spTree>
    <p:extLst>
      <p:ext uri="{BB962C8B-B14F-4D97-AF65-F5344CB8AC3E}">
        <p14:creationId xmlns:p14="http://schemas.microsoft.com/office/powerpoint/2010/main" val="1207669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The Thirty Years’ War</a:t>
            </a:r>
            <a:endParaRPr lang="en-US" dirty="0"/>
          </a:p>
        </p:txBody>
      </p:sp>
      <p:sp>
        <p:nvSpPr>
          <p:cNvPr id="3" name="Content Placeholder 2"/>
          <p:cNvSpPr>
            <a:spLocks noGrp="1"/>
          </p:cNvSpPr>
          <p:nvPr>
            <p:ph idx="1"/>
          </p:nvPr>
        </p:nvSpPr>
        <p:spPr>
          <a:xfrm>
            <a:off x="3238210" y="1414601"/>
            <a:ext cx="5905789" cy="4894759"/>
          </a:xfrm>
        </p:spPr>
        <p:txBody>
          <a:bodyPr>
            <a:normAutofit/>
          </a:bodyPr>
          <a:lstStyle/>
          <a:p>
            <a:r>
              <a:rPr lang="en-US" sz="2400" dirty="0" smtClean="0"/>
              <a:t>1618- Future Holy Roman Emperor Ferdinand II (Catholic) was head of the Hapsburg family</a:t>
            </a:r>
          </a:p>
          <a:p>
            <a:pPr lvl="1"/>
            <a:r>
              <a:rPr lang="en-US" sz="2000" dirty="0" smtClean="0"/>
              <a:t>Ruled over Bohemia (Czech area, lots of Protestants)</a:t>
            </a:r>
          </a:p>
          <a:p>
            <a:pPr lvl="1"/>
            <a:r>
              <a:rPr lang="en-US" sz="2000" dirty="0" smtClean="0"/>
              <a:t>Closed Protestant churches = Protestants revolt</a:t>
            </a:r>
          </a:p>
          <a:p>
            <a:r>
              <a:rPr lang="en-US" sz="2400" dirty="0" smtClean="0"/>
              <a:t>Ferdinand sends in troops</a:t>
            </a:r>
          </a:p>
          <a:p>
            <a:pPr lvl="1"/>
            <a:r>
              <a:rPr lang="en-US" sz="2000" dirty="0" smtClean="0"/>
              <a:t>Other Protestant German princes see this as an opportunity and get involved</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0272" y="1543201"/>
            <a:ext cx="3045785" cy="4159188"/>
          </a:xfrm>
          <a:prstGeom prst="rect">
            <a:avLst/>
          </a:prstGeom>
        </p:spPr>
      </p:pic>
    </p:spTree>
    <p:extLst>
      <p:ext uri="{BB962C8B-B14F-4D97-AF65-F5344CB8AC3E}">
        <p14:creationId xmlns:p14="http://schemas.microsoft.com/office/powerpoint/2010/main" val="107187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Hapsburg Triumphs</a:t>
            </a:r>
            <a:endParaRPr lang="en-US" dirty="0"/>
          </a:p>
        </p:txBody>
      </p:sp>
      <p:sp>
        <p:nvSpPr>
          <p:cNvPr id="3" name="Content Placeholder 2"/>
          <p:cNvSpPr>
            <a:spLocks noGrp="1"/>
          </p:cNvSpPr>
          <p:nvPr>
            <p:ph idx="1"/>
          </p:nvPr>
        </p:nvSpPr>
        <p:spPr>
          <a:xfrm>
            <a:off x="723468" y="1366376"/>
            <a:ext cx="7556360" cy="4894759"/>
          </a:xfrm>
        </p:spPr>
        <p:txBody>
          <a:bodyPr>
            <a:normAutofit/>
          </a:bodyPr>
          <a:lstStyle/>
          <a:p>
            <a:r>
              <a:rPr lang="en-US" sz="2400" dirty="0" smtClean="0"/>
              <a:t>First 12 years</a:t>
            </a:r>
          </a:p>
          <a:p>
            <a:r>
              <a:rPr lang="en-US" sz="2400" dirty="0" smtClean="0"/>
              <a:t>Hapsburgs crushed Protestant armies</a:t>
            </a:r>
          </a:p>
          <a:p>
            <a:r>
              <a:rPr lang="en-US" sz="2400" dirty="0" smtClean="0"/>
              <a:t>Put down the Czech uprising</a:t>
            </a:r>
          </a:p>
          <a:p>
            <a:r>
              <a:rPr lang="en-US" sz="2400" dirty="0" smtClean="0"/>
              <a:t>Ferdinand paid his army by allowing them to plunder</a:t>
            </a:r>
          </a:p>
          <a:p>
            <a:pPr lvl="1"/>
            <a:r>
              <a:rPr lang="en-US" sz="2000" dirty="0" smtClean="0"/>
              <a:t>Destroyed everything in their path</a:t>
            </a:r>
            <a:endParaRPr lang="en-US" sz="2000" dirty="0"/>
          </a:p>
        </p:txBody>
      </p:sp>
    </p:spTree>
    <p:extLst>
      <p:ext uri="{BB962C8B-B14F-4D97-AF65-F5344CB8AC3E}">
        <p14:creationId xmlns:p14="http://schemas.microsoft.com/office/powerpoint/2010/main" val="382059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14"/>
            <a:ext cx="7315200" cy="1154097"/>
          </a:xfrm>
        </p:spPr>
        <p:txBody>
          <a:bodyPr/>
          <a:lstStyle/>
          <a:p>
            <a:r>
              <a:rPr lang="en-US" dirty="0" smtClean="0"/>
              <a:t>Hapsburg Defeats</a:t>
            </a:r>
            <a:endParaRPr lang="en-US" dirty="0"/>
          </a:p>
        </p:txBody>
      </p:sp>
      <p:sp>
        <p:nvSpPr>
          <p:cNvPr id="3" name="Content Placeholder 2"/>
          <p:cNvSpPr>
            <a:spLocks noGrp="1"/>
          </p:cNvSpPr>
          <p:nvPr>
            <p:ph idx="1"/>
          </p:nvPr>
        </p:nvSpPr>
        <p:spPr>
          <a:xfrm>
            <a:off x="3263703" y="1494977"/>
            <a:ext cx="5739118" cy="4814384"/>
          </a:xfrm>
        </p:spPr>
        <p:txBody>
          <a:bodyPr>
            <a:normAutofit/>
          </a:bodyPr>
          <a:lstStyle/>
          <a:p>
            <a:r>
              <a:rPr lang="en-US" sz="2400" dirty="0" smtClean="0"/>
              <a:t>1630- Protestant </a:t>
            </a:r>
            <a:r>
              <a:rPr lang="en-US" sz="2400" dirty="0" err="1" smtClean="0"/>
              <a:t>Gustavus</a:t>
            </a:r>
            <a:r>
              <a:rPr lang="en-US" sz="2400" dirty="0" smtClean="0"/>
              <a:t> </a:t>
            </a:r>
            <a:r>
              <a:rPr lang="en-US" sz="2400" dirty="0" err="1" smtClean="0"/>
              <a:t>Adolphus</a:t>
            </a:r>
            <a:r>
              <a:rPr lang="en-US" sz="2400" dirty="0" smtClean="0"/>
              <a:t> of Sweden shifts the tide of the war</a:t>
            </a:r>
          </a:p>
          <a:p>
            <a:r>
              <a:rPr lang="en-US" sz="2400" dirty="0" smtClean="0"/>
              <a:t>Drove Hapsburgs out of northern Germany</a:t>
            </a:r>
          </a:p>
          <a:p>
            <a:r>
              <a:rPr lang="en-US" sz="2400" dirty="0" smtClean="0"/>
              <a:t>Cardinals Richelieu and Mazarin dominated the rest of the war</a:t>
            </a:r>
          </a:p>
          <a:p>
            <a:pPr lvl="1"/>
            <a:r>
              <a:rPr lang="en-US" sz="2000" dirty="0" smtClean="0"/>
              <a:t>Catholic, but fear the Hapsburgs more than the Protestants, so fight with the Protestants</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5545" y="1494977"/>
            <a:ext cx="3050071" cy="4159188"/>
          </a:xfrm>
          <a:prstGeom prst="rect">
            <a:avLst/>
          </a:prstGeom>
        </p:spPr>
      </p:pic>
    </p:spTree>
    <p:extLst>
      <p:ext uri="{BB962C8B-B14F-4D97-AF65-F5344CB8AC3E}">
        <p14:creationId xmlns:p14="http://schemas.microsoft.com/office/powerpoint/2010/main" val="349331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in Germany</a:t>
            </a:r>
            <a:endParaRPr lang="en-US" dirty="0"/>
          </a:p>
        </p:txBody>
      </p:sp>
      <p:sp>
        <p:nvSpPr>
          <p:cNvPr id="3" name="Content Placeholder 2"/>
          <p:cNvSpPr>
            <a:spLocks noGrp="1"/>
          </p:cNvSpPr>
          <p:nvPr>
            <p:ph idx="1"/>
          </p:nvPr>
        </p:nvSpPr>
        <p:spPr/>
        <p:txBody>
          <a:bodyPr>
            <a:normAutofit/>
          </a:bodyPr>
          <a:lstStyle/>
          <a:p>
            <a:r>
              <a:rPr lang="en-US" sz="2400" dirty="0" smtClean="0"/>
              <a:t>Damage in Germany was awful-</a:t>
            </a:r>
          </a:p>
          <a:p>
            <a:pPr lvl="1"/>
            <a:r>
              <a:rPr lang="en-US" sz="2000" dirty="0" smtClean="0"/>
              <a:t>Population drop (20 million to 16 million)</a:t>
            </a:r>
          </a:p>
          <a:p>
            <a:pPr lvl="1"/>
            <a:r>
              <a:rPr lang="en-US" sz="2000" dirty="0"/>
              <a:t>T</a:t>
            </a:r>
            <a:r>
              <a:rPr lang="en-US" sz="2000" dirty="0" smtClean="0"/>
              <a:t>rade and agriculture ruined</a:t>
            </a:r>
          </a:p>
          <a:p>
            <a:pPr lvl="1"/>
            <a:r>
              <a:rPr lang="en-US" sz="2000" dirty="0"/>
              <a:t>E</a:t>
            </a:r>
            <a:r>
              <a:rPr lang="en-US" sz="2000" dirty="0" smtClean="0"/>
              <a:t>conomy ruined</a:t>
            </a:r>
          </a:p>
          <a:p>
            <a:pPr lvl="1"/>
            <a:r>
              <a:rPr lang="en-US" sz="2000" dirty="0"/>
              <a:t>L</a:t>
            </a:r>
            <a:r>
              <a:rPr lang="en-US" sz="2000" dirty="0" smtClean="0"/>
              <a:t>ong road to recovery- part of why Germany wasn’t united state until 1800s</a:t>
            </a:r>
          </a:p>
        </p:txBody>
      </p:sp>
    </p:spTree>
    <p:extLst>
      <p:ext uri="{BB962C8B-B14F-4D97-AF65-F5344CB8AC3E}">
        <p14:creationId xmlns:p14="http://schemas.microsoft.com/office/powerpoint/2010/main" val="15646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Peace of Westphalia</a:t>
            </a:r>
            <a:endParaRPr lang="en-US" dirty="0"/>
          </a:p>
        </p:txBody>
      </p:sp>
      <p:sp>
        <p:nvSpPr>
          <p:cNvPr id="3" name="Content Placeholder 2"/>
          <p:cNvSpPr>
            <a:spLocks noGrp="1"/>
          </p:cNvSpPr>
          <p:nvPr>
            <p:ph idx="1"/>
          </p:nvPr>
        </p:nvSpPr>
        <p:spPr>
          <a:xfrm>
            <a:off x="0" y="1334226"/>
            <a:ext cx="9144000" cy="5523773"/>
          </a:xfrm>
        </p:spPr>
        <p:txBody>
          <a:bodyPr>
            <a:noAutofit/>
          </a:bodyPr>
          <a:lstStyle/>
          <a:p>
            <a:r>
              <a:rPr lang="en-US" sz="2400" dirty="0" smtClean="0"/>
              <a:t>1648, ends the war</a:t>
            </a:r>
          </a:p>
          <a:p>
            <a:r>
              <a:rPr lang="en-US" sz="2400" dirty="0" smtClean="0"/>
              <a:t>Weakened the Hapsburgs</a:t>
            </a:r>
          </a:p>
          <a:p>
            <a:r>
              <a:rPr lang="en-US" sz="2400" dirty="0" smtClean="0"/>
              <a:t>Strengthened France by awarding it German territory</a:t>
            </a:r>
          </a:p>
          <a:p>
            <a:r>
              <a:rPr lang="en-US" sz="2400" dirty="0" smtClean="0"/>
              <a:t>Made German princes independent of the Holy Roman Emperor</a:t>
            </a:r>
          </a:p>
          <a:p>
            <a:r>
              <a:rPr lang="en-US" sz="2400" dirty="0" smtClean="0"/>
              <a:t>Ended religious wars in Europe</a:t>
            </a:r>
          </a:p>
          <a:p>
            <a:r>
              <a:rPr lang="en-US" sz="2400" dirty="0" smtClean="0"/>
              <a:t>Introduced new method of peace negotiations</a:t>
            </a:r>
          </a:p>
          <a:p>
            <a:pPr lvl="1"/>
            <a:r>
              <a:rPr lang="en-US" sz="2000" dirty="0" smtClean="0"/>
              <a:t>All parties meet to                                                                                   settle problems and                                                                              decide terms of                                                                                      peace</a:t>
            </a:r>
          </a:p>
        </p:txBody>
      </p:sp>
      <p:pic>
        <p:nvPicPr>
          <p:cNvPr id="4" name="Picture 3"/>
          <p:cNvPicPr>
            <a:picLocks noChangeAspect="1"/>
          </p:cNvPicPr>
          <p:nvPr/>
        </p:nvPicPr>
        <p:blipFill>
          <a:blip r:embed="rId2"/>
          <a:stretch>
            <a:fillRect/>
          </a:stretch>
        </p:blipFill>
        <p:spPr>
          <a:xfrm>
            <a:off x="3075180" y="4018752"/>
            <a:ext cx="5938193" cy="2726721"/>
          </a:xfrm>
          <a:prstGeom prst="rect">
            <a:avLst/>
          </a:prstGeom>
        </p:spPr>
      </p:pic>
    </p:spTree>
    <p:extLst>
      <p:ext uri="{BB962C8B-B14F-4D97-AF65-F5344CB8AC3E}">
        <p14:creationId xmlns:p14="http://schemas.microsoft.com/office/powerpoint/2010/main" val="76585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14"/>
            <a:ext cx="7315200" cy="1154097"/>
          </a:xfrm>
        </p:spPr>
        <p:txBody>
          <a:bodyPr/>
          <a:lstStyle/>
          <a:p>
            <a:r>
              <a:rPr lang="en-US" dirty="0" smtClean="0"/>
              <a:t>Beginning of Modern States</a:t>
            </a:r>
            <a:endParaRPr lang="en-US" dirty="0"/>
          </a:p>
        </p:txBody>
      </p:sp>
      <p:sp>
        <p:nvSpPr>
          <p:cNvPr id="3" name="Content Placeholder 2"/>
          <p:cNvSpPr>
            <a:spLocks noGrp="1"/>
          </p:cNvSpPr>
          <p:nvPr>
            <p:ph idx="1"/>
          </p:nvPr>
        </p:nvSpPr>
        <p:spPr>
          <a:xfrm>
            <a:off x="192928" y="1256993"/>
            <a:ext cx="8730008" cy="3539527"/>
          </a:xfrm>
        </p:spPr>
        <p:txBody>
          <a:bodyPr>
            <a:normAutofit/>
          </a:bodyPr>
          <a:lstStyle/>
          <a:p>
            <a:r>
              <a:rPr lang="en-US" sz="2400" dirty="0" smtClean="0"/>
              <a:t>Treaty led to abandoning of idea of a Catholic empire</a:t>
            </a:r>
          </a:p>
          <a:p>
            <a:r>
              <a:rPr lang="en-US" sz="2400" dirty="0" smtClean="0"/>
              <a:t>Recognized Europe as a group of equal, independent states</a:t>
            </a:r>
            <a:endParaRPr lang="en-US" sz="2400" dirty="0"/>
          </a:p>
        </p:txBody>
      </p:sp>
    </p:spTree>
    <p:extLst>
      <p:ext uri="{BB962C8B-B14F-4D97-AF65-F5344CB8AC3E}">
        <p14:creationId xmlns:p14="http://schemas.microsoft.com/office/powerpoint/2010/main" val="4207044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101</TotalTime>
  <Words>704</Words>
  <Application>Microsoft Macintosh PowerPoint</Application>
  <PresentationFormat>On-screen Show (4:3)</PresentationFormat>
  <Paragraphs>89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Perspective</vt:lpstr>
      <vt:lpstr>Central European Monarchs Clash</vt:lpstr>
      <vt:lpstr>Setting the Stage</vt:lpstr>
      <vt:lpstr>Tensions Grow</vt:lpstr>
      <vt:lpstr>The Thirty Years’ War</vt:lpstr>
      <vt:lpstr>Hapsburg Triumphs</vt:lpstr>
      <vt:lpstr>Hapsburg Defeats</vt:lpstr>
      <vt:lpstr>Damage in Germany</vt:lpstr>
      <vt:lpstr>Peace of Westphalia</vt:lpstr>
      <vt:lpstr>Beginning of Modern States</vt:lpstr>
      <vt:lpstr>States Form in Central Europe</vt:lpstr>
      <vt:lpstr>Austria Grows Strong</vt:lpstr>
      <vt:lpstr>Maria Theresa Takes Over</vt:lpstr>
      <vt:lpstr>Prussia Challenges Austria</vt:lpstr>
      <vt:lpstr>Frederick the Great</vt:lpstr>
      <vt:lpstr>War of Austrian Succession</vt:lpstr>
      <vt:lpstr>Shift of Alliances</vt:lpstr>
      <vt:lpstr>The Seven Years’ War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European Monarchs Clash</dc:title>
  <dc:creator>Greg Sederberg</dc:creator>
  <cp:lastModifiedBy>Greg Sederberg</cp:lastModifiedBy>
  <cp:revision>32</cp:revision>
  <dcterms:created xsi:type="dcterms:W3CDTF">2015-05-22T14:46:23Z</dcterms:created>
  <dcterms:modified xsi:type="dcterms:W3CDTF">2016-04-04T02:19:00Z</dcterms:modified>
</cp:coreProperties>
</file>