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9" d="100"/>
          <a:sy n="79" d="100"/>
        </p:scale>
        <p:origin x="-98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8/10/15</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8/10/15</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8/10/15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8/10/15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8/10/15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8/10/15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8/10/15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8/10/15</a:t>
            </a:fld>
            <a:endParaRPr lang="en-US"/>
          </a:p>
        </p:txBody>
      </p:sp>
      <p:sp>
        <p:nvSpPr>
          <p:cNvPr id="8" name="Slide Number Placeholder 7"/>
          <p:cNvSpPr>
            <a:spLocks noGrp="1"/>
          </p:cNvSpPr>
          <p:nvPr>
            <p:ph type="sldNum" sz="quarter" idx="11"/>
          </p:nvPr>
        </p:nvSpPr>
        <p:spPr/>
        <p:txBody>
          <a:bodyPr/>
          <a:lstStyle/>
          <a:p>
            <a:fld id="{2AA957AF-53C0-420B-9C2D-77DB1416566C}" type="slidenum">
              <a:rPr kumimoji="0" lang="en-US" smtClean="0"/>
              <a:pPr eaLnBrk="1" latinLnBrk="0" hangingPunct="1"/>
              <a:t>‹#›</a:t>
            </a:fld>
            <a:endParaRPr kumimoji="0" lang="en-US"/>
          </a:p>
        </p:txBody>
      </p:sp>
      <p:sp>
        <p:nvSpPr>
          <p:cNvPr id="9" name="Footer Placeholder 8"/>
          <p:cNvSpPr>
            <a:spLocks noGrp="1"/>
          </p:cNvSpPr>
          <p:nvPr>
            <p:ph type="ftr" sz="quarter" idx="12"/>
          </p:nvPr>
        </p:nvSpPr>
        <p:spPr/>
        <p:txBody>
          <a:bodyPr/>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8/10/15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8/10/15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156448" y="6422064"/>
            <a:ext cx="762000" cy="365125"/>
          </a:xfrm>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eaLnBrk="1" latinLnBrk="0" hangingPunct="1"/>
            <a:fld id="{E637BB6B-EE1B-48FB-8575-0D55C373DE88}" type="datetimeFigureOut">
              <a:rPr lang="en-US" smtClean="0"/>
              <a:pPr eaLnBrk="1" latinLnBrk="0" hangingPunct="1"/>
              <a:t>8/10/15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eaLnBrk="1" latinLnBrk="0" hangingPunct="1"/>
            <a:fld id="{E637BB6B-EE1B-48FB-8575-0D55C373DE88}" type="datetimeFigureOut">
              <a:rPr lang="en-US" smtClean="0"/>
              <a:pPr eaLnBrk="1" latinLnBrk="0" hangingPunct="1"/>
              <a:t>8/10/15</a:t>
            </a:fld>
            <a:endParaRPr lang="en-US" sz="1000">
              <a:solidFill>
                <a:schemeClr val="tx2">
                  <a:shade val="50000"/>
                </a:scheme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ctr" eaLnBrk="1" latinLnBrk="0" hangingPunct="1"/>
            <a:endParaRPr kumimoji="0" lang="en-US" sz="1000" dirty="0">
              <a:solidFill>
                <a:schemeClr val="tx2">
                  <a:shade val="50000"/>
                </a:scheme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AA957AF-53C0-420B-9C2D-77DB1416566C}" type="slidenum">
              <a:rPr kumimoji="0" lang="en-US" smtClean="0"/>
              <a:pPr eaLnBrk="1" latinLnBrk="0" hangingPunct="1"/>
              <a:t>‹#›</a:t>
            </a:fld>
            <a:endParaRPr kumimoji="0" lang="en-US" sz="1000" dirty="0">
              <a:solidFill>
                <a:schemeClr val="tx2">
                  <a:shade val="50000"/>
                </a:scheme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Muslim Culture</a:t>
            </a:r>
            <a:endParaRPr lang="en-US" dirty="0"/>
          </a:p>
        </p:txBody>
      </p:sp>
    </p:spTree>
    <p:extLst>
      <p:ext uri="{BB962C8B-B14F-4D97-AF65-F5344CB8AC3E}">
        <p14:creationId xmlns:p14="http://schemas.microsoft.com/office/powerpoint/2010/main" val="2718231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and Science</a:t>
            </a:r>
            <a:endParaRPr lang="en-US" dirty="0"/>
          </a:p>
        </p:txBody>
      </p:sp>
      <p:sp>
        <p:nvSpPr>
          <p:cNvPr id="3" name="Content Placeholder 2"/>
          <p:cNvSpPr>
            <a:spLocks noGrp="1"/>
          </p:cNvSpPr>
          <p:nvPr>
            <p:ph idx="1"/>
          </p:nvPr>
        </p:nvSpPr>
        <p:spPr>
          <a:xfrm>
            <a:off x="195376" y="1600200"/>
            <a:ext cx="5818966" cy="4525963"/>
          </a:xfrm>
        </p:spPr>
        <p:txBody>
          <a:bodyPr/>
          <a:lstStyle/>
          <a:p>
            <a:r>
              <a:rPr lang="en-US" dirty="0" smtClean="0"/>
              <a:t>Rely on scientific observation and using math to find solutions to old problems</a:t>
            </a:r>
          </a:p>
          <a:p>
            <a:pPr lvl="1"/>
            <a:r>
              <a:rPr lang="en-US" dirty="0" smtClean="0"/>
              <a:t>Conduct experiments in laboratory settings</a:t>
            </a:r>
          </a:p>
          <a:p>
            <a:r>
              <a:rPr lang="en-US" dirty="0" smtClean="0"/>
              <a:t>Algebra is developed in the 800s by Al-Khwarizmi</a:t>
            </a:r>
          </a:p>
          <a:p>
            <a:r>
              <a:rPr lang="en-US" dirty="0" smtClean="0"/>
              <a:t>Big in astronomy</a:t>
            </a:r>
          </a:p>
          <a:p>
            <a:pPr lvl="1"/>
            <a:r>
              <a:rPr lang="en-US" dirty="0" smtClean="0"/>
              <a:t>Chart stars, comets, planets</a:t>
            </a:r>
            <a:endParaRPr lang="en-US" dirty="0"/>
          </a:p>
          <a:p>
            <a:pPr lvl="1"/>
            <a:endParaRPr lang="en-US" dirty="0"/>
          </a:p>
        </p:txBody>
      </p:sp>
      <p:pic>
        <p:nvPicPr>
          <p:cNvPr id="4" name="Picture 3"/>
          <p:cNvPicPr>
            <a:picLocks noChangeAspect="1"/>
          </p:cNvPicPr>
          <p:nvPr/>
        </p:nvPicPr>
        <p:blipFill>
          <a:blip r:embed="rId2"/>
          <a:stretch>
            <a:fillRect/>
          </a:stretch>
        </p:blipFill>
        <p:spPr>
          <a:xfrm>
            <a:off x="6014342" y="1699501"/>
            <a:ext cx="2969954" cy="4410382"/>
          </a:xfrm>
          <a:prstGeom prst="rect">
            <a:avLst/>
          </a:prstGeom>
        </p:spPr>
      </p:pic>
    </p:spTree>
    <p:extLst>
      <p:ext uri="{BB962C8B-B14F-4D97-AF65-F5344CB8AC3E}">
        <p14:creationId xmlns:p14="http://schemas.microsoft.com/office/powerpoint/2010/main" val="3725355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the Stage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Abbasids governed during a prosperous period of Muslim history.  Riches flowed into the empire from all over Europe, Asia and Africa.  Rulers could afford to build luxurious cities.  They supported the scientists, mathematicians, and philosophers that those cities attracted.  In the special atmosphere created by Islam, the scholars preserved existing knowledge and produced an enormous body of original learning.</a:t>
            </a:r>
            <a:endParaRPr lang="en-US" dirty="0"/>
          </a:p>
        </p:txBody>
      </p:sp>
    </p:spTree>
    <p:extLst>
      <p:ext uri="{BB962C8B-B14F-4D97-AF65-F5344CB8AC3E}">
        <p14:creationId xmlns:p14="http://schemas.microsoft.com/office/powerpoint/2010/main" val="3853253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Rise of Muslim Cities</a:t>
            </a:r>
            <a:endParaRPr lang="en-US" dirty="0"/>
          </a:p>
        </p:txBody>
      </p:sp>
      <p:sp>
        <p:nvSpPr>
          <p:cNvPr id="3" name="Content Placeholder 2"/>
          <p:cNvSpPr>
            <a:spLocks noGrp="1"/>
          </p:cNvSpPr>
          <p:nvPr>
            <p:ph idx="1"/>
          </p:nvPr>
        </p:nvSpPr>
        <p:spPr>
          <a:xfrm>
            <a:off x="0" y="1514050"/>
            <a:ext cx="9144000" cy="4840034"/>
          </a:xfrm>
        </p:spPr>
        <p:txBody>
          <a:bodyPr/>
          <a:lstStyle/>
          <a:p>
            <a:r>
              <a:rPr lang="en-US" dirty="0" smtClean="0"/>
              <a:t>Baghdad-</a:t>
            </a:r>
          </a:p>
          <a:p>
            <a:pPr lvl="1"/>
            <a:r>
              <a:rPr lang="en-US" dirty="0" smtClean="0"/>
              <a:t>Chose by Caliph al-Mansur as capital in 762</a:t>
            </a:r>
          </a:p>
          <a:p>
            <a:pPr lvl="1"/>
            <a:r>
              <a:rPr lang="en-US" dirty="0" smtClean="0"/>
              <a:t>3 circular protective walls</a:t>
            </a:r>
          </a:p>
          <a:p>
            <a:pPr lvl="1"/>
            <a:r>
              <a:rPr lang="en-US" dirty="0" smtClean="0"/>
              <a:t>Grand mosque and Caliph’s marble and stone palace at center</a:t>
            </a:r>
          </a:p>
          <a:p>
            <a:pPr lvl="1"/>
            <a:r>
              <a:rPr lang="en-US" dirty="0" smtClean="0"/>
              <a:t>Main streets                                                               lined with shops</a:t>
            </a:r>
          </a:p>
          <a:p>
            <a:pPr lvl="1"/>
            <a:r>
              <a:rPr lang="en-US" dirty="0" smtClean="0"/>
              <a:t>Up to 1 million                                                                 at its peak</a:t>
            </a:r>
            <a:endParaRPr lang="en-US" dirty="0"/>
          </a:p>
        </p:txBody>
      </p:sp>
      <p:pic>
        <p:nvPicPr>
          <p:cNvPr id="4" name="Picture 3"/>
          <p:cNvPicPr>
            <a:picLocks noChangeAspect="1"/>
          </p:cNvPicPr>
          <p:nvPr/>
        </p:nvPicPr>
        <p:blipFill>
          <a:blip r:embed="rId2"/>
          <a:stretch>
            <a:fillRect/>
          </a:stretch>
        </p:blipFill>
        <p:spPr>
          <a:xfrm>
            <a:off x="3353953" y="3605181"/>
            <a:ext cx="5641832" cy="2618662"/>
          </a:xfrm>
          <a:prstGeom prst="rect">
            <a:avLst/>
          </a:prstGeom>
        </p:spPr>
      </p:pic>
    </p:spTree>
    <p:extLst>
      <p:ext uri="{BB962C8B-B14F-4D97-AF65-F5344CB8AC3E}">
        <p14:creationId xmlns:p14="http://schemas.microsoft.com/office/powerpoint/2010/main" val="4192344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Classes</a:t>
            </a:r>
            <a:endParaRPr lang="en-US" dirty="0"/>
          </a:p>
        </p:txBody>
      </p:sp>
      <p:sp>
        <p:nvSpPr>
          <p:cNvPr id="3" name="Content Placeholder 2"/>
          <p:cNvSpPr>
            <a:spLocks noGrp="1"/>
          </p:cNvSpPr>
          <p:nvPr>
            <p:ph idx="1"/>
          </p:nvPr>
        </p:nvSpPr>
        <p:spPr/>
        <p:txBody>
          <a:bodyPr/>
          <a:lstStyle/>
          <a:p>
            <a:r>
              <a:rPr lang="en-US" dirty="0" smtClean="0"/>
              <a:t>Upper class- Muslims at birth</a:t>
            </a:r>
          </a:p>
          <a:p>
            <a:r>
              <a:rPr lang="en-US" dirty="0" smtClean="0"/>
              <a:t>Second class- converts to Islam</a:t>
            </a:r>
          </a:p>
          <a:p>
            <a:r>
              <a:rPr lang="en-US" dirty="0" smtClean="0"/>
              <a:t>Third class- the “protected people”- Christians, Jews and Zoroastrians</a:t>
            </a:r>
          </a:p>
          <a:p>
            <a:r>
              <a:rPr lang="en-US" dirty="0" smtClean="0"/>
              <a:t>Lowest class- slaves- many were prisoners of war and all were non-Muslim</a:t>
            </a:r>
            <a:endParaRPr lang="en-US" dirty="0"/>
          </a:p>
        </p:txBody>
      </p:sp>
    </p:spTree>
    <p:extLst>
      <p:ext uri="{BB962C8B-B14F-4D97-AF65-F5344CB8AC3E}">
        <p14:creationId xmlns:p14="http://schemas.microsoft.com/office/powerpoint/2010/main" val="1914640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Women</a:t>
            </a:r>
            <a:endParaRPr lang="en-US" dirty="0"/>
          </a:p>
        </p:txBody>
      </p:sp>
      <p:sp>
        <p:nvSpPr>
          <p:cNvPr id="3" name="Content Placeholder 2"/>
          <p:cNvSpPr>
            <a:spLocks noGrp="1"/>
          </p:cNvSpPr>
          <p:nvPr>
            <p:ph idx="1"/>
          </p:nvPr>
        </p:nvSpPr>
        <p:spPr>
          <a:xfrm>
            <a:off x="0" y="1535080"/>
            <a:ext cx="9144000" cy="5042088"/>
          </a:xfrm>
        </p:spPr>
        <p:txBody>
          <a:bodyPr/>
          <a:lstStyle/>
          <a:p>
            <a:r>
              <a:rPr lang="en-US" dirty="0" smtClean="0"/>
              <a:t>Had more economic                                           and property rights                                            than European,                                               Indian and Chinese                                       women of the time</a:t>
            </a:r>
          </a:p>
          <a:p>
            <a:pPr marL="36576" indent="0">
              <a:buNone/>
            </a:pPr>
            <a:endParaRPr lang="en-US" dirty="0" smtClean="0"/>
          </a:p>
          <a:p>
            <a:r>
              <a:rPr lang="en-US" dirty="0" smtClean="0"/>
              <a:t>Still expected to submit to men</a:t>
            </a:r>
          </a:p>
          <a:p>
            <a:endParaRPr lang="en-US" dirty="0" smtClean="0"/>
          </a:p>
          <a:p>
            <a:r>
              <a:rPr lang="en-US" dirty="0" smtClean="0"/>
              <a:t>Men could divorce by repeating “I dismiss thee” three times- it was finalized in 3 months</a:t>
            </a:r>
            <a:endParaRPr lang="en-US" dirty="0"/>
          </a:p>
        </p:txBody>
      </p:sp>
      <p:pic>
        <p:nvPicPr>
          <p:cNvPr id="4" name="Picture 3"/>
          <p:cNvPicPr>
            <a:picLocks noChangeAspect="1"/>
          </p:cNvPicPr>
          <p:nvPr/>
        </p:nvPicPr>
        <p:blipFill>
          <a:blip r:embed="rId2"/>
          <a:stretch>
            <a:fillRect/>
          </a:stretch>
        </p:blipFill>
        <p:spPr>
          <a:xfrm>
            <a:off x="4157858" y="1632760"/>
            <a:ext cx="4793931" cy="2648647"/>
          </a:xfrm>
          <a:prstGeom prst="rect">
            <a:avLst/>
          </a:prstGeom>
        </p:spPr>
      </p:pic>
    </p:spTree>
    <p:extLst>
      <p:ext uri="{BB962C8B-B14F-4D97-AF65-F5344CB8AC3E}">
        <p14:creationId xmlns:p14="http://schemas.microsoft.com/office/powerpoint/2010/main" val="111293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Responsibilities of Women</a:t>
            </a:r>
            <a:endParaRPr lang="en-US" dirty="0"/>
          </a:p>
        </p:txBody>
      </p:sp>
      <p:sp>
        <p:nvSpPr>
          <p:cNvPr id="3" name="Content Placeholder 2"/>
          <p:cNvSpPr>
            <a:spLocks noGrp="1"/>
          </p:cNvSpPr>
          <p:nvPr>
            <p:ph idx="1"/>
          </p:nvPr>
        </p:nvSpPr>
        <p:spPr/>
        <p:txBody>
          <a:bodyPr/>
          <a:lstStyle/>
          <a:p>
            <a:r>
              <a:rPr lang="en-US" dirty="0" smtClean="0"/>
              <a:t>Wife of poor man- worked fields with husband</a:t>
            </a:r>
          </a:p>
          <a:p>
            <a:r>
              <a:rPr lang="en-US" dirty="0" smtClean="0"/>
              <a:t>Wealthier- supervised household and servants</a:t>
            </a:r>
          </a:p>
          <a:p>
            <a:pPr lvl="1"/>
            <a:r>
              <a:rPr lang="en-US" dirty="0" smtClean="0"/>
              <a:t>Had access to education</a:t>
            </a:r>
          </a:p>
          <a:p>
            <a:r>
              <a:rPr lang="en-US" dirty="0" smtClean="0"/>
              <a:t>Rich or poor- had responsibility for raising children</a:t>
            </a:r>
          </a:p>
          <a:p>
            <a:r>
              <a:rPr lang="en-US" dirty="0" smtClean="0"/>
              <a:t>Over time, more isolated and expected to be veiled when in public</a:t>
            </a:r>
            <a:endParaRPr lang="en-US" dirty="0"/>
          </a:p>
          <a:p>
            <a:pPr lvl="1"/>
            <a:endParaRPr lang="en-US" dirty="0"/>
          </a:p>
        </p:txBody>
      </p:sp>
    </p:spTree>
    <p:extLst>
      <p:ext uri="{BB962C8B-B14F-4D97-AF65-F5344CB8AC3E}">
        <p14:creationId xmlns:p14="http://schemas.microsoft.com/office/powerpoint/2010/main" val="2348465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t>
            </a:r>
            <a:endParaRPr lang="en-US" dirty="0"/>
          </a:p>
        </p:txBody>
      </p:sp>
      <p:sp>
        <p:nvSpPr>
          <p:cNvPr id="3" name="Content Placeholder 2"/>
          <p:cNvSpPr>
            <a:spLocks noGrp="1"/>
          </p:cNvSpPr>
          <p:nvPr>
            <p:ph idx="1"/>
          </p:nvPr>
        </p:nvSpPr>
        <p:spPr>
          <a:xfrm>
            <a:off x="0" y="1339720"/>
            <a:ext cx="9144000" cy="5117667"/>
          </a:xfrm>
        </p:spPr>
        <p:txBody>
          <a:bodyPr/>
          <a:lstStyle/>
          <a:p>
            <a:r>
              <a:rPr lang="en-US" dirty="0" smtClean="0"/>
              <a:t>Huge support for education beginning with the Prophet</a:t>
            </a:r>
          </a:p>
          <a:p>
            <a:r>
              <a:rPr lang="en-US" dirty="0" smtClean="0"/>
              <a:t>Europe enters period of upheaval and chaos after fall of Rome in 476</a:t>
            </a:r>
          </a:p>
          <a:p>
            <a:pPr lvl="1"/>
            <a:r>
              <a:rPr lang="en-US" dirty="0" smtClean="0"/>
              <a:t>Muslims keep the scientific knowledge from being lost</a:t>
            </a:r>
          </a:p>
          <a:p>
            <a:r>
              <a:rPr lang="en-US" dirty="0" smtClean="0"/>
              <a:t>House of Wisdom-                                         library, academy                                                 and translation                                                center in Baghdad</a:t>
            </a:r>
            <a:endParaRPr lang="en-US" dirty="0"/>
          </a:p>
          <a:p>
            <a:pPr lvl="1"/>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93548" y="3956071"/>
            <a:ext cx="5246205" cy="2501316"/>
          </a:xfrm>
          <a:prstGeom prst="rect">
            <a:avLst/>
          </a:prstGeom>
        </p:spPr>
      </p:pic>
    </p:spTree>
    <p:extLst>
      <p:ext uri="{BB962C8B-B14F-4D97-AF65-F5344CB8AC3E}">
        <p14:creationId xmlns:p14="http://schemas.microsoft.com/office/powerpoint/2010/main" val="2288420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a:t>
            </a:r>
            <a:endParaRPr lang="en-US" dirty="0"/>
          </a:p>
        </p:txBody>
      </p:sp>
      <p:sp>
        <p:nvSpPr>
          <p:cNvPr id="3" name="Content Placeholder 2"/>
          <p:cNvSpPr>
            <a:spLocks noGrp="1"/>
          </p:cNvSpPr>
          <p:nvPr>
            <p:ph idx="1"/>
          </p:nvPr>
        </p:nvSpPr>
        <p:spPr>
          <a:xfrm>
            <a:off x="0" y="1600200"/>
            <a:ext cx="9144000" cy="5139769"/>
          </a:xfrm>
        </p:spPr>
        <p:txBody>
          <a:bodyPr/>
          <a:lstStyle/>
          <a:p>
            <a:r>
              <a:rPr lang="en-US" dirty="0" smtClean="0"/>
              <a:t>Took over regions with rich                            artistic traditions</a:t>
            </a:r>
          </a:p>
          <a:p>
            <a:pPr lvl="1"/>
            <a:r>
              <a:rPr lang="en-US" dirty="0" smtClean="0"/>
              <a:t>Adapted these to fit Islamic                                     beliefs</a:t>
            </a:r>
          </a:p>
          <a:p>
            <a:pPr lvl="1"/>
            <a:r>
              <a:rPr lang="en-US" dirty="0" smtClean="0"/>
              <a:t>Only Allah can create life =                              discourage images of living                                    beings</a:t>
            </a:r>
          </a:p>
          <a:p>
            <a:r>
              <a:rPr lang="en-US" dirty="0" smtClean="0"/>
              <a:t>Calligraphy- art of beautiful handwriting</a:t>
            </a:r>
          </a:p>
          <a:p>
            <a:r>
              <a:rPr lang="en-US" dirty="0" smtClean="0"/>
              <a:t>Decorative arts- woodwork, glass, ceramics, textiles</a:t>
            </a:r>
            <a:endParaRPr lang="en-US" dirty="0"/>
          </a:p>
          <a:p>
            <a:pPr lvl="1"/>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97248" y="1714160"/>
            <a:ext cx="3922603" cy="2941953"/>
          </a:xfrm>
          <a:prstGeom prst="rect">
            <a:avLst/>
          </a:prstGeom>
        </p:spPr>
      </p:pic>
    </p:spTree>
    <p:extLst>
      <p:ext uri="{BB962C8B-B14F-4D97-AF65-F5344CB8AC3E}">
        <p14:creationId xmlns:p14="http://schemas.microsoft.com/office/powerpoint/2010/main" val="3903065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Advances</a:t>
            </a:r>
            <a:endParaRPr lang="en-US" dirty="0"/>
          </a:p>
        </p:txBody>
      </p:sp>
      <p:sp>
        <p:nvSpPr>
          <p:cNvPr id="3" name="Content Placeholder 2"/>
          <p:cNvSpPr>
            <a:spLocks noGrp="1"/>
          </p:cNvSpPr>
          <p:nvPr>
            <p:ph idx="1"/>
          </p:nvPr>
        </p:nvSpPr>
        <p:spPr>
          <a:xfrm>
            <a:off x="65124" y="1600200"/>
            <a:ext cx="9144000" cy="4525963"/>
          </a:xfrm>
        </p:spPr>
        <p:txBody>
          <a:bodyPr/>
          <a:lstStyle/>
          <a:p>
            <a:r>
              <a:rPr lang="en-US" dirty="0" smtClean="0"/>
              <a:t>Al-</a:t>
            </a:r>
            <a:r>
              <a:rPr lang="en-US" dirty="0" err="1" smtClean="0"/>
              <a:t>Razi</a:t>
            </a:r>
            <a:r>
              <a:rPr lang="en-US" dirty="0" smtClean="0"/>
              <a:t> (</a:t>
            </a:r>
            <a:r>
              <a:rPr lang="en-US" dirty="0" err="1" smtClean="0"/>
              <a:t>Rhazes</a:t>
            </a:r>
            <a:r>
              <a:rPr lang="en-US" dirty="0" smtClean="0"/>
              <a:t>)- greatest physician in the world between 500-1500 A.D.</a:t>
            </a:r>
          </a:p>
          <a:p>
            <a:r>
              <a:rPr lang="en-US" dirty="0" smtClean="0"/>
              <a:t>Wrote </a:t>
            </a:r>
            <a:r>
              <a:rPr lang="en-US" i="1" dirty="0" smtClean="0"/>
              <a:t>Comprehensive Book</a:t>
            </a:r>
            <a:r>
              <a:rPr lang="en-US" dirty="0" smtClean="0"/>
              <a:t>- encyclopedia drawing on Greek, Syrian, Arabic and Indian sources</a:t>
            </a:r>
          </a:p>
          <a:p>
            <a:r>
              <a:rPr lang="en-US" dirty="0" smtClean="0"/>
              <a:t>Wrote about treatment for                          smallpox and measles</a:t>
            </a:r>
            <a:endParaRPr lang="en-US" dirty="0"/>
          </a:p>
        </p:txBody>
      </p:sp>
      <p:pic>
        <p:nvPicPr>
          <p:cNvPr id="5" name="Picture 4"/>
          <p:cNvPicPr>
            <a:picLocks noChangeAspect="1"/>
          </p:cNvPicPr>
          <p:nvPr/>
        </p:nvPicPr>
        <p:blipFill>
          <a:blip r:embed="rId2"/>
          <a:stretch>
            <a:fillRect/>
          </a:stretch>
        </p:blipFill>
        <p:spPr>
          <a:xfrm>
            <a:off x="5047212" y="3608754"/>
            <a:ext cx="3855735" cy="3026752"/>
          </a:xfrm>
          <a:prstGeom prst="rect">
            <a:avLst/>
          </a:prstGeom>
        </p:spPr>
      </p:pic>
    </p:spTree>
    <p:extLst>
      <p:ext uri="{BB962C8B-B14F-4D97-AF65-F5344CB8AC3E}">
        <p14:creationId xmlns:p14="http://schemas.microsoft.com/office/powerpoint/2010/main" val="2908347343"/>
      </p:ext>
    </p:extLst>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Technic.thmx</Template>
  <TotalTime>154</TotalTime>
  <Words>413</Words>
  <Application>Microsoft Macintosh PowerPoint</Application>
  <PresentationFormat>On-screen Show (4:3)</PresentationFormat>
  <Paragraphs>48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Technic</vt:lpstr>
      <vt:lpstr>Muslim Culture</vt:lpstr>
      <vt:lpstr>Setting the Stage</vt:lpstr>
      <vt:lpstr>Rise of Muslim Cities</vt:lpstr>
      <vt:lpstr>Social Classes</vt:lpstr>
      <vt:lpstr>Role of Women</vt:lpstr>
      <vt:lpstr>Responsibilities of Women</vt:lpstr>
      <vt:lpstr>Education</vt:lpstr>
      <vt:lpstr>Art</vt:lpstr>
      <vt:lpstr>Medical Advances</vt:lpstr>
      <vt:lpstr>Math and Science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Muslim Culture</dc:title>
  <dc:creator>Greg Sederberg</dc:creator>
  <cp:lastModifiedBy>Greg Sederberg</cp:lastModifiedBy>
  <cp:revision>20</cp:revision>
  <dcterms:created xsi:type="dcterms:W3CDTF">2015-05-27T02:08:34Z</dcterms:created>
  <dcterms:modified xsi:type="dcterms:W3CDTF">2015-08-10T22:53:44Z</dcterms:modified>
</cp:coreProperties>
</file>