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1/13/16</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1/13/16</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Atlantic Slave Trade</a:t>
            </a:r>
            <a:endParaRPr lang="en-US" dirty="0"/>
          </a:p>
        </p:txBody>
      </p:sp>
    </p:spTree>
    <p:extLst>
      <p:ext uri="{BB962C8B-B14F-4D97-AF65-F5344CB8AC3E}">
        <p14:creationId xmlns:p14="http://schemas.microsoft.com/office/powerpoint/2010/main" val="246649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Resistance and Rebellion</a:t>
            </a:r>
            <a:endParaRPr lang="en-US" dirty="0"/>
          </a:p>
        </p:txBody>
      </p:sp>
      <p:sp>
        <p:nvSpPr>
          <p:cNvPr id="3" name="Content Placeholder 2"/>
          <p:cNvSpPr>
            <a:spLocks noGrp="1"/>
          </p:cNvSpPr>
          <p:nvPr>
            <p:ph idx="1"/>
          </p:nvPr>
        </p:nvSpPr>
        <p:spPr/>
        <p:txBody>
          <a:bodyPr/>
          <a:lstStyle/>
          <a:p>
            <a:r>
              <a:rPr lang="en-US" dirty="0" smtClean="0"/>
              <a:t>Kept cultural aspects alive</a:t>
            </a:r>
          </a:p>
          <a:p>
            <a:pPr lvl="1"/>
            <a:r>
              <a:rPr lang="en-US" dirty="0" smtClean="0"/>
              <a:t>Music and stories of their ancestors</a:t>
            </a:r>
          </a:p>
          <a:p>
            <a:r>
              <a:rPr lang="en-US" dirty="0" smtClean="0"/>
              <a:t>Break tools, uprooting plants and working slowly</a:t>
            </a:r>
          </a:p>
          <a:p>
            <a:r>
              <a:rPr lang="en-US" dirty="0" smtClean="0"/>
              <a:t>Thousands ran away</a:t>
            </a:r>
          </a:p>
          <a:p>
            <a:r>
              <a:rPr lang="en-US" dirty="0" smtClean="0"/>
              <a:t>Open revolts and violence</a:t>
            </a:r>
            <a:endParaRPr lang="en-US" dirty="0"/>
          </a:p>
        </p:txBody>
      </p:sp>
    </p:spTree>
    <p:extLst>
      <p:ext uri="{BB962C8B-B14F-4D97-AF65-F5344CB8AC3E}">
        <p14:creationId xmlns:p14="http://schemas.microsoft.com/office/powerpoint/2010/main" val="87841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3600" dirty="0" smtClean="0"/>
              <a:t>Consequences of the Slave Trade</a:t>
            </a:r>
            <a:endParaRPr lang="en-US" sz="3600" dirty="0"/>
          </a:p>
        </p:txBody>
      </p:sp>
      <p:sp>
        <p:nvSpPr>
          <p:cNvPr id="3" name="Content Placeholder 2"/>
          <p:cNvSpPr>
            <a:spLocks noGrp="1"/>
          </p:cNvSpPr>
          <p:nvPr>
            <p:ph idx="1"/>
          </p:nvPr>
        </p:nvSpPr>
        <p:spPr/>
        <p:txBody>
          <a:bodyPr/>
          <a:lstStyle/>
          <a:p>
            <a:r>
              <a:rPr lang="en-US" dirty="0" smtClean="0"/>
              <a:t>Africa-</a:t>
            </a:r>
          </a:p>
          <a:p>
            <a:pPr lvl="1"/>
            <a:r>
              <a:rPr lang="en-US" dirty="0" smtClean="0"/>
              <a:t>Many cultures lost generations of their fittest members</a:t>
            </a:r>
          </a:p>
          <a:p>
            <a:pPr lvl="1"/>
            <a:r>
              <a:rPr lang="en-US" dirty="0" smtClean="0"/>
              <a:t>Families torn apart</a:t>
            </a:r>
          </a:p>
          <a:p>
            <a:pPr lvl="1"/>
            <a:r>
              <a:rPr lang="en-US" dirty="0" smtClean="0"/>
              <a:t>Introduced guns into the continent</a:t>
            </a:r>
          </a:p>
          <a:p>
            <a:r>
              <a:rPr lang="en-US" dirty="0" smtClean="0"/>
              <a:t>America-</a:t>
            </a:r>
          </a:p>
          <a:p>
            <a:pPr lvl="1"/>
            <a:r>
              <a:rPr lang="en-US" dirty="0" smtClean="0"/>
              <a:t>Contributed to economic and cultural development</a:t>
            </a:r>
          </a:p>
          <a:p>
            <a:pPr lvl="1"/>
            <a:r>
              <a:rPr lang="en-US" dirty="0" smtClean="0"/>
              <a:t>Left scars that took a long time to heal</a:t>
            </a:r>
          </a:p>
        </p:txBody>
      </p:sp>
    </p:spTree>
    <p:extLst>
      <p:ext uri="{BB962C8B-B14F-4D97-AF65-F5344CB8AC3E}">
        <p14:creationId xmlns:p14="http://schemas.microsoft.com/office/powerpoint/2010/main" val="350969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lstStyle/>
          <a:p>
            <a:r>
              <a:rPr lang="en-US" dirty="0" smtClean="0"/>
              <a:t>Sugar plantations and tobacco farms required a large supply of workers to make them profitable for their owners.  European owners had planned to use Native Americans as a source of cheap labor.  But millions of Native Americans died from disease, warfare, and brutal treatment.  Therefore, the Europeans in Brazil, the Caribbean and the southern colonies of North America soon turned to Africa for workers.  This demand for cheap labor resulted in the brutalities of the slave trade.</a:t>
            </a:r>
            <a:endParaRPr lang="en-US" dirty="0"/>
          </a:p>
        </p:txBody>
      </p:sp>
    </p:spTree>
    <p:extLst>
      <p:ext uri="{BB962C8B-B14F-4D97-AF65-F5344CB8AC3E}">
        <p14:creationId xmlns:p14="http://schemas.microsoft.com/office/powerpoint/2010/main" val="7414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in Africa</a:t>
            </a:r>
            <a:endParaRPr lang="en-US" dirty="0"/>
          </a:p>
        </p:txBody>
      </p:sp>
      <p:sp>
        <p:nvSpPr>
          <p:cNvPr id="3" name="Content Placeholder 2"/>
          <p:cNvSpPr>
            <a:spLocks noGrp="1"/>
          </p:cNvSpPr>
          <p:nvPr>
            <p:ph idx="1"/>
          </p:nvPr>
        </p:nvSpPr>
        <p:spPr>
          <a:xfrm>
            <a:off x="225079" y="1828800"/>
            <a:ext cx="8971167" cy="4892523"/>
          </a:xfrm>
        </p:spPr>
        <p:txBody>
          <a:bodyPr/>
          <a:lstStyle/>
          <a:p>
            <a:r>
              <a:rPr lang="en-US" dirty="0" smtClean="0"/>
              <a:t>Had existed in Africa for centuries</a:t>
            </a:r>
          </a:p>
          <a:p>
            <a:r>
              <a:rPr lang="en-US" dirty="0" smtClean="0"/>
              <a:t>Starts with spread of Islam</a:t>
            </a:r>
          </a:p>
          <a:p>
            <a:pPr lvl="1"/>
            <a:r>
              <a:rPr lang="en-US" dirty="0" smtClean="0"/>
              <a:t>Muslims transport about 17 million Africans as slaves between 650 and 1600</a:t>
            </a:r>
          </a:p>
          <a:p>
            <a:pPr lvl="1"/>
            <a:r>
              <a:rPr lang="en-US" dirty="0" smtClean="0"/>
              <a:t>Had some legal rights</a:t>
            </a:r>
          </a:p>
          <a:p>
            <a:pPr lvl="1"/>
            <a:r>
              <a:rPr lang="en-US" dirty="0" smtClean="0"/>
              <a:t>Opportunities for social                                                               mobility</a:t>
            </a:r>
          </a:p>
          <a:p>
            <a:pPr lvl="1"/>
            <a:r>
              <a:rPr lang="en-US" dirty="0" smtClean="0"/>
              <a:t>Could escape slavery by                                                             marrying into the family                                                                    they served</a:t>
            </a:r>
          </a:p>
        </p:txBody>
      </p:sp>
      <p:pic>
        <p:nvPicPr>
          <p:cNvPr id="4" name="Picture 3"/>
          <p:cNvPicPr>
            <a:picLocks noChangeAspect="1"/>
          </p:cNvPicPr>
          <p:nvPr/>
        </p:nvPicPr>
        <p:blipFill>
          <a:blip r:embed="rId2"/>
          <a:stretch>
            <a:fillRect/>
          </a:stretch>
        </p:blipFill>
        <p:spPr>
          <a:xfrm>
            <a:off x="3955037" y="3422414"/>
            <a:ext cx="4902225" cy="3298909"/>
          </a:xfrm>
          <a:prstGeom prst="rect">
            <a:avLst/>
          </a:prstGeom>
        </p:spPr>
      </p:pic>
    </p:spTree>
    <p:extLst>
      <p:ext uri="{BB962C8B-B14F-4D97-AF65-F5344CB8AC3E}">
        <p14:creationId xmlns:p14="http://schemas.microsoft.com/office/powerpoint/2010/main" val="247931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2753"/>
            <a:ext cx="9144001" cy="1283167"/>
          </a:xfrm>
        </p:spPr>
        <p:txBody>
          <a:bodyPr/>
          <a:lstStyle/>
          <a:p>
            <a:r>
              <a:rPr lang="en-US" dirty="0" smtClean="0"/>
              <a:t>The Demand for Africans</a:t>
            </a:r>
            <a:endParaRPr lang="en-US" dirty="0"/>
          </a:p>
        </p:txBody>
      </p:sp>
      <p:sp>
        <p:nvSpPr>
          <p:cNvPr id="3" name="Content Placeholder 2"/>
          <p:cNvSpPr>
            <a:spLocks noGrp="1"/>
          </p:cNvSpPr>
          <p:nvPr>
            <p:ph idx="1"/>
          </p:nvPr>
        </p:nvSpPr>
        <p:spPr/>
        <p:txBody>
          <a:bodyPr/>
          <a:lstStyle/>
          <a:p>
            <a:r>
              <a:rPr lang="en-US" dirty="0" smtClean="0"/>
              <a:t>Many had been exposed to European diseases</a:t>
            </a:r>
          </a:p>
          <a:p>
            <a:r>
              <a:rPr lang="en-US" dirty="0" smtClean="0"/>
              <a:t>Had experience in farming</a:t>
            </a:r>
          </a:p>
          <a:p>
            <a:r>
              <a:rPr lang="en-US" dirty="0" smtClean="0"/>
              <a:t>Less likely to escape- didn’t know their way around the new world</a:t>
            </a:r>
          </a:p>
          <a:p>
            <a:r>
              <a:rPr lang="en-US" dirty="0" smtClean="0"/>
              <a:t>Skin color made it easier to catch them if they did escape</a:t>
            </a:r>
            <a:endParaRPr lang="en-US" dirty="0"/>
          </a:p>
        </p:txBody>
      </p:sp>
    </p:spTree>
    <p:extLst>
      <p:ext uri="{BB962C8B-B14F-4D97-AF65-F5344CB8AC3E}">
        <p14:creationId xmlns:p14="http://schemas.microsoft.com/office/powerpoint/2010/main" val="391215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The Atlantic Slave Trade</a:t>
            </a:r>
            <a:endParaRPr lang="en-US" dirty="0"/>
          </a:p>
        </p:txBody>
      </p:sp>
      <p:sp>
        <p:nvSpPr>
          <p:cNvPr id="3" name="Content Placeholder 2"/>
          <p:cNvSpPr>
            <a:spLocks noGrp="1"/>
          </p:cNvSpPr>
          <p:nvPr>
            <p:ph idx="1"/>
          </p:nvPr>
        </p:nvSpPr>
        <p:spPr>
          <a:xfrm>
            <a:off x="0" y="1491225"/>
            <a:ext cx="9143999" cy="4297363"/>
          </a:xfrm>
        </p:spPr>
        <p:txBody>
          <a:bodyPr/>
          <a:lstStyle/>
          <a:p>
            <a:r>
              <a:rPr lang="en-US" dirty="0" smtClean="0"/>
              <a:t>The Atlantic Slave Trade- buying and selling of Africans for work in the Americas</a:t>
            </a:r>
          </a:p>
          <a:p>
            <a:pPr lvl="1"/>
            <a:r>
              <a:rPr lang="en-US" dirty="0" smtClean="0"/>
              <a:t>1500-1870- about 9.5 million Africans had been sent to the Americas </a:t>
            </a:r>
            <a:endParaRPr lang="en-US" dirty="0"/>
          </a:p>
        </p:txBody>
      </p:sp>
      <p:pic>
        <p:nvPicPr>
          <p:cNvPr id="4" name="Picture 3"/>
          <p:cNvPicPr>
            <a:picLocks noChangeAspect="1"/>
          </p:cNvPicPr>
          <p:nvPr/>
        </p:nvPicPr>
        <p:blipFill>
          <a:blip r:embed="rId2"/>
          <a:stretch>
            <a:fillRect/>
          </a:stretch>
        </p:blipFill>
        <p:spPr>
          <a:xfrm>
            <a:off x="1127281" y="2758726"/>
            <a:ext cx="6889439" cy="4030322"/>
          </a:xfrm>
          <a:prstGeom prst="rect">
            <a:avLst/>
          </a:prstGeom>
        </p:spPr>
      </p:pic>
    </p:spTree>
    <p:extLst>
      <p:ext uri="{BB962C8B-B14F-4D97-AF65-F5344CB8AC3E}">
        <p14:creationId xmlns:p14="http://schemas.microsoft.com/office/powerpoint/2010/main" val="369584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Involvement</a:t>
            </a:r>
            <a:endParaRPr lang="en-US" dirty="0"/>
          </a:p>
        </p:txBody>
      </p:sp>
      <p:sp>
        <p:nvSpPr>
          <p:cNvPr id="3" name="Content Placeholder 2"/>
          <p:cNvSpPr>
            <a:spLocks noGrp="1"/>
          </p:cNvSpPr>
          <p:nvPr>
            <p:ph idx="1"/>
          </p:nvPr>
        </p:nvSpPr>
        <p:spPr>
          <a:xfrm>
            <a:off x="16077" y="1828800"/>
            <a:ext cx="9143999" cy="4297363"/>
          </a:xfrm>
        </p:spPr>
        <p:txBody>
          <a:bodyPr/>
          <a:lstStyle/>
          <a:p>
            <a:r>
              <a:rPr lang="en-US" dirty="0" smtClean="0"/>
              <a:t>Many African rulers and merchants captured Africans from inland</a:t>
            </a:r>
          </a:p>
          <a:p>
            <a:r>
              <a:rPr lang="en-US" dirty="0" smtClean="0"/>
              <a:t>Brought to the coast to trade Europeans for gold, guns, etc.</a:t>
            </a:r>
          </a:p>
        </p:txBody>
      </p:sp>
      <p:pic>
        <p:nvPicPr>
          <p:cNvPr id="4" name="Picture 3"/>
          <p:cNvPicPr>
            <a:picLocks noChangeAspect="1"/>
          </p:cNvPicPr>
          <p:nvPr/>
        </p:nvPicPr>
        <p:blipFill>
          <a:blip r:embed="rId2"/>
          <a:stretch>
            <a:fillRect/>
          </a:stretch>
        </p:blipFill>
        <p:spPr>
          <a:xfrm>
            <a:off x="2014734" y="2925651"/>
            <a:ext cx="5114532" cy="3835899"/>
          </a:xfrm>
          <a:prstGeom prst="rect">
            <a:avLst/>
          </a:prstGeom>
        </p:spPr>
      </p:pic>
    </p:spTree>
    <p:extLst>
      <p:ext uri="{BB962C8B-B14F-4D97-AF65-F5344CB8AC3E}">
        <p14:creationId xmlns:p14="http://schemas.microsoft.com/office/powerpoint/2010/main" val="271049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The Triangular Trade</a:t>
            </a:r>
            <a:endParaRPr lang="en-US" dirty="0"/>
          </a:p>
        </p:txBody>
      </p:sp>
      <p:sp>
        <p:nvSpPr>
          <p:cNvPr id="3" name="Content Placeholder 2"/>
          <p:cNvSpPr>
            <a:spLocks noGrp="1"/>
          </p:cNvSpPr>
          <p:nvPr>
            <p:ph idx="1"/>
          </p:nvPr>
        </p:nvSpPr>
        <p:spPr>
          <a:xfrm>
            <a:off x="80388" y="1828800"/>
            <a:ext cx="8826472" cy="4297363"/>
          </a:xfrm>
        </p:spPr>
        <p:txBody>
          <a:bodyPr>
            <a:normAutofit lnSpcReduction="10000"/>
          </a:bodyPr>
          <a:lstStyle/>
          <a:p>
            <a:r>
              <a:rPr lang="en-US" dirty="0" smtClean="0"/>
              <a:t>Europeans take manufactured                                                 goods to west coast of Africa</a:t>
            </a:r>
          </a:p>
          <a:p>
            <a:pPr lvl="1"/>
            <a:r>
              <a:rPr lang="en-US" dirty="0" smtClean="0"/>
              <a:t>Trade goods for Africans</a:t>
            </a:r>
          </a:p>
          <a:p>
            <a:r>
              <a:rPr lang="en-US" dirty="0" smtClean="0"/>
              <a:t>Take Africans to West Indies</a:t>
            </a:r>
          </a:p>
          <a:p>
            <a:pPr lvl="1"/>
            <a:r>
              <a:rPr lang="en-US" dirty="0" smtClean="0"/>
              <a:t>Trade slaves for sugar, coffee and                                               tobacco</a:t>
            </a:r>
          </a:p>
          <a:p>
            <a:r>
              <a:rPr lang="en-US" dirty="0" smtClean="0"/>
              <a:t>Take these products back to                                                   Europe</a:t>
            </a:r>
          </a:p>
          <a:p>
            <a:r>
              <a:rPr lang="en-US" dirty="0" smtClean="0"/>
              <a:t>Another route took the sugar to New England, traded for rum, took the rum to Africa to trade for slaves</a:t>
            </a:r>
            <a:endParaRPr lang="en-US" dirty="0"/>
          </a:p>
        </p:txBody>
      </p:sp>
      <p:pic>
        <p:nvPicPr>
          <p:cNvPr id="4" name="Picture 3"/>
          <p:cNvPicPr>
            <a:picLocks noChangeAspect="1"/>
          </p:cNvPicPr>
          <p:nvPr/>
        </p:nvPicPr>
        <p:blipFill>
          <a:blip r:embed="rId2"/>
          <a:stretch>
            <a:fillRect/>
          </a:stretch>
        </p:blipFill>
        <p:spPr>
          <a:xfrm>
            <a:off x="4774198" y="1948875"/>
            <a:ext cx="4302475" cy="3179052"/>
          </a:xfrm>
          <a:prstGeom prst="rect">
            <a:avLst/>
          </a:prstGeom>
        </p:spPr>
      </p:pic>
    </p:spTree>
    <p:extLst>
      <p:ext uri="{BB962C8B-B14F-4D97-AF65-F5344CB8AC3E}">
        <p14:creationId xmlns:p14="http://schemas.microsoft.com/office/powerpoint/2010/main" val="320474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8794" y="4697600"/>
            <a:ext cx="2503831" cy="1877873"/>
          </a:xfrm>
          <a:prstGeom prst="rect">
            <a:avLst/>
          </a:prstGeom>
        </p:spPr>
      </p:pic>
      <p:sp>
        <p:nvSpPr>
          <p:cNvPr id="2" name="Title 1"/>
          <p:cNvSpPr>
            <a:spLocks noGrp="1"/>
          </p:cNvSpPr>
          <p:nvPr>
            <p:ph type="title"/>
          </p:nvPr>
        </p:nvSpPr>
        <p:spPr/>
        <p:txBody>
          <a:bodyPr/>
          <a:lstStyle/>
          <a:p>
            <a:r>
              <a:rPr lang="en-US" dirty="0" smtClean="0"/>
              <a:t>The Middle Passage</a:t>
            </a:r>
            <a:endParaRPr lang="en-US" dirty="0"/>
          </a:p>
        </p:txBody>
      </p:sp>
      <p:sp>
        <p:nvSpPr>
          <p:cNvPr id="3" name="Content Placeholder 2"/>
          <p:cNvSpPr>
            <a:spLocks noGrp="1"/>
          </p:cNvSpPr>
          <p:nvPr>
            <p:ph idx="1"/>
          </p:nvPr>
        </p:nvSpPr>
        <p:spPr>
          <a:xfrm>
            <a:off x="0" y="1665550"/>
            <a:ext cx="8362951" cy="4460613"/>
          </a:xfrm>
        </p:spPr>
        <p:txBody>
          <a:bodyPr/>
          <a:lstStyle/>
          <a:p>
            <a:r>
              <a:rPr lang="en-US" dirty="0" smtClean="0"/>
              <a:t>The voyage that brought slaves to the West Indies,          North and South America</a:t>
            </a:r>
          </a:p>
          <a:p>
            <a:pPr lvl="1"/>
            <a:r>
              <a:rPr lang="en-US" dirty="0" smtClean="0"/>
              <a:t>Slaves packed on ships</a:t>
            </a:r>
          </a:p>
          <a:p>
            <a:pPr lvl="1"/>
            <a:r>
              <a:rPr lang="en-US" dirty="0" smtClean="0"/>
              <a:t>Endured whippings, beatings and diseases</a:t>
            </a:r>
          </a:p>
          <a:p>
            <a:pPr lvl="1"/>
            <a:r>
              <a:rPr lang="en-US" dirty="0" smtClean="0"/>
              <a:t>Some committed suicide by jumping overboard                    when they got the chance</a:t>
            </a:r>
          </a:p>
          <a:p>
            <a:pPr lvl="1"/>
            <a:r>
              <a:rPr lang="en-US" dirty="0" smtClean="0"/>
              <a:t>About 20% died on every ship</a:t>
            </a:r>
            <a:endParaRPr lang="en-US" dirty="0"/>
          </a:p>
        </p:txBody>
      </p:sp>
      <p:pic>
        <p:nvPicPr>
          <p:cNvPr id="5" name="Picture 4"/>
          <p:cNvPicPr>
            <a:picLocks noChangeAspect="1"/>
          </p:cNvPicPr>
          <p:nvPr/>
        </p:nvPicPr>
        <p:blipFill>
          <a:blip r:embed="rId3"/>
          <a:stretch>
            <a:fillRect/>
          </a:stretch>
        </p:blipFill>
        <p:spPr>
          <a:xfrm>
            <a:off x="4375764" y="3861414"/>
            <a:ext cx="4209547" cy="2858215"/>
          </a:xfrm>
          <a:prstGeom prst="rect">
            <a:avLst/>
          </a:prstGeom>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48956" y="1665550"/>
            <a:ext cx="2141492" cy="29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5"/>
          <p:cNvPicPr>
            <a:picLocks noChangeAspect="1"/>
          </p:cNvPicPr>
          <p:nvPr/>
        </p:nvPicPr>
        <p:blipFill>
          <a:blip r:embed="rId5"/>
          <a:stretch>
            <a:fillRect/>
          </a:stretch>
        </p:blipFill>
        <p:spPr>
          <a:xfrm>
            <a:off x="2506082" y="4506285"/>
            <a:ext cx="1995580" cy="2278288"/>
          </a:xfrm>
          <a:prstGeom prst="rect">
            <a:avLst/>
          </a:prstGeom>
        </p:spPr>
      </p:pic>
    </p:spTree>
    <p:extLst>
      <p:ext uri="{BB962C8B-B14F-4D97-AF65-F5344CB8AC3E}">
        <p14:creationId xmlns:p14="http://schemas.microsoft.com/office/powerpoint/2010/main" val="15086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Slavery in the Americas</a:t>
            </a:r>
            <a:endParaRPr lang="en-US" dirty="0"/>
          </a:p>
        </p:txBody>
      </p:sp>
      <p:sp>
        <p:nvSpPr>
          <p:cNvPr id="3" name="Content Placeholder 2"/>
          <p:cNvSpPr>
            <a:spLocks noGrp="1"/>
          </p:cNvSpPr>
          <p:nvPr>
            <p:ph idx="1"/>
          </p:nvPr>
        </p:nvSpPr>
        <p:spPr>
          <a:xfrm>
            <a:off x="401934" y="1828800"/>
            <a:ext cx="7961017" cy="4297363"/>
          </a:xfrm>
        </p:spPr>
        <p:txBody>
          <a:bodyPr/>
          <a:lstStyle/>
          <a:p>
            <a:r>
              <a:rPr lang="en-US" dirty="0" smtClean="0"/>
              <a:t>Auctioned off</a:t>
            </a:r>
          </a:p>
          <a:p>
            <a:r>
              <a:rPr lang="en-US" dirty="0" smtClean="0"/>
              <a:t>Lived on little food, in small huts</a:t>
            </a:r>
          </a:p>
          <a:p>
            <a:r>
              <a:rPr lang="en-US" dirty="0" smtClean="0"/>
              <a:t>Work long days</a:t>
            </a:r>
          </a:p>
          <a:p>
            <a:r>
              <a:rPr lang="en-US" dirty="0" smtClean="0"/>
              <a:t>Beatings</a:t>
            </a:r>
          </a:p>
          <a:p>
            <a:r>
              <a:rPr lang="en-US" dirty="0" smtClean="0"/>
              <a:t>Never got your freedom</a:t>
            </a:r>
            <a:endParaRPr lang="en-US" dirty="0"/>
          </a:p>
        </p:txBody>
      </p:sp>
      <p:pic>
        <p:nvPicPr>
          <p:cNvPr id="4" name="Picture 3"/>
          <p:cNvPicPr>
            <a:picLocks noChangeAspect="1"/>
          </p:cNvPicPr>
          <p:nvPr/>
        </p:nvPicPr>
        <p:blipFill>
          <a:blip r:embed="rId2"/>
          <a:stretch>
            <a:fillRect/>
          </a:stretch>
        </p:blipFill>
        <p:spPr>
          <a:xfrm>
            <a:off x="5996856" y="1528391"/>
            <a:ext cx="3019053" cy="2264290"/>
          </a:xfrm>
          <a:prstGeom prst="rect">
            <a:avLst/>
          </a:prstGeom>
        </p:spPr>
      </p:pic>
      <p:pic>
        <p:nvPicPr>
          <p:cNvPr id="5" name="Picture 4"/>
          <p:cNvPicPr>
            <a:picLocks noChangeAspect="1"/>
          </p:cNvPicPr>
          <p:nvPr/>
        </p:nvPicPr>
        <p:blipFill>
          <a:blip r:embed="rId3"/>
          <a:stretch>
            <a:fillRect/>
          </a:stretch>
        </p:blipFill>
        <p:spPr>
          <a:xfrm>
            <a:off x="4678513" y="3873366"/>
            <a:ext cx="4337396" cy="2845988"/>
          </a:xfrm>
          <a:prstGeom prst="rect">
            <a:avLst/>
          </a:prstGeom>
        </p:spPr>
      </p:pic>
    </p:spTree>
    <p:extLst>
      <p:ext uri="{BB962C8B-B14F-4D97-AF65-F5344CB8AC3E}">
        <p14:creationId xmlns:p14="http://schemas.microsoft.com/office/powerpoint/2010/main" val="1138537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49</TotalTime>
  <Words>427</Words>
  <Application>Microsoft Macintosh PowerPoint</Application>
  <PresentationFormat>On-screen Show (4:3)</PresentationFormat>
  <Paragraphs>54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Precedent</vt:lpstr>
      <vt:lpstr>The Atlantic Slave Trade</vt:lpstr>
      <vt:lpstr>Setting the Stage</vt:lpstr>
      <vt:lpstr>Slavery in Africa</vt:lpstr>
      <vt:lpstr>The Demand for Africans</vt:lpstr>
      <vt:lpstr>The Atlantic Slave Trade</vt:lpstr>
      <vt:lpstr>African Involvement</vt:lpstr>
      <vt:lpstr>The Triangular Trade</vt:lpstr>
      <vt:lpstr>The Middle Passage</vt:lpstr>
      <vt:lpstr>Slavery in the Americas</vt:lpstr>
      <vt:lpstr>Resistance and Rebellion</vt:lpstr>
      <vt:lpstr>Consequences of the Slave Trade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Atlantic Slave Trade</dc:title>
  <dc:creator>Greg Sederberg</dc:creator>
  <cp:lastModifiedBy>Greg Sederberg</cp:lastModifiedBy>
  <cp:revision>15</cp:revision>
  <dcterms:created xsi:type="dcterms:W3CDTF">2015-05-21T15:20:52Z</dcterms:created>
  <dcterms:modified xsi:type="dcterms:W3CDTF">2016-01-13T19:37:20Z</dcterms:modified>
</cp:coreProperties>
</file>