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3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11/9/15</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11/9/15</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11/9/15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11/9/15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11/9/15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11/9/15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11/9/15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11/9/15</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11/9/15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Aztecs Control Central Mexico</a:t>
            </a:r>
            <a:endParaRPr lang="en-US" dirty="0"/>
          </a:p>
        </p:txBody>
      </p:sp>
    </p:spTree>
    <p:extLst>
      <p:ext uri="{BB962C8B-B14F-4D97-AF65-F5344CB8AC3E}">
        <p14:creationId xmlns:p14="http://schemas.microsoft.com/office/powerpoint/2010/main" val="1918485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a:t>
            </a:r>
            <a:endParaRPr lang="en-US" dirty="0"/>
          </a:p>
        </p:txBody>
      </p:sp>
      <p:sp>
        <p:nvSpPr>
          <p:cNvPr id="3" name="Content Placeholder 2"/>
          <p:cNvSpPr>
            <a:spLocks noGrp="1"/>
          </p:cNvSpPr>
          <p:nvPr>
            <p:ph idx="1"/>
          </p:nvPr>
        </p:nvSpPr>
        <p:spPr>
          <a:xfrm>
            <a:off x="113969" y="1752600"/>
            <a:ext cx="8905885" cy="4373563"/>
          </a:xfrm>
        </p:spPr>
        <p:txBody>
          <a:bodyPr/>
          <a:lstStyle/>
          <a:p>
            <a:r>
              <a:rPr lang="en-US" dirty="0" smtClean="0"/>
              <a:t>Emperor is at top- absolute power</a:t>
            </a:r>
          </a:p>
          <a:p>
            <a:pPr lvl="1"/>
            <a:r>
              <a:rPr lang="en-US" dirty="0" smtClean="0"/>
              <a:t>Palace, servants, wives, visitors don’t wear shoes and keep heads down so they don’t look at him</a:t>
            </a:r>
          </a:p>
          <a:p>
            <a:r>
              <a:rPr lang="en-US" dirty="0" smtClean="0"/>
              <a:t>Nobles- government officials, priests, military leaders</a:t>
            </a:r>
          </a:p>
          <a:p>
            <a:pPr lvl="1"/>
            <a:r>
              <a:rPr lang="en-US" dirty="0" smtClean="0"/>
              <a:t>Own vast estates, ruled like lords, great wealth</a:t>
            </a:r>
          </a:p>
          <a:p>
            <a:r>
              <a:rPr lang="en-US" dirty="0" smtClean="0"/>
              <a:t>Commoners- merchants,                                           artisans, soldiers, farmers</a:t>
            </a:r>
          </a:p>
          <a:p>
            <a:r>
              <a:rPr lang="en-US" dirty="0" smtClean="0"/>
              <a:t>Enslaved persons- captives                                         forced to work</a:t>
            </a:r>
          </a:p>
          <a:p>
            <a:endParaRPr lang="en-US" dirty="0"/>
          </a:p>
        </p:txBody>
      </p:sp>
      <p:pic>
        <p:nvPicPr>
          <p:cNvPr id="4" name="Picture 3"/>
          <p:cNvPicPr>
            <a:picLocks noChangeAspect="1"/>
          </p:cNvPicPr>
          <p:nvPr/>
        </p:nvPicPr>
        <p:blipFill>
          <a:blip r:embed="rId2"/>
          <a:stretch>
            <a:fillRect/>
          </a:stretch>
        </p:blipFill>
        <p:spPr>
          <a:xfrm>
            <a:off x="4868120" y="3726596"/>
            <a:ext cx="4005205" cy="3089953"/>
          </a:xfrm>
          <a:prstGeom prst="rect">
            <a:avLst/>
          </a:prstGeom>
        </p:spPr>
      </p:pic>
    </p:spTree>
    <p:extLst>
      <p:ext uri="{BB962C8B-B14F-4D97-AF65-F5344CB8AC3E}">
        <p14:creationId xmlns:p14="http://schemas.microsoft.com/office/powerpoint/2010/main" val="2281376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Tenochtitlán</a:t>
            </a:r>
            <a:endParaRPr lang="en-US" dirty="0"/>
          </a:p>
        </p:txBody>
      </p:sp>
      <p:sp>
        <p:nvSpPr>
          <p:cNvPr id="3" name="Content Placeholder 2"/>
          <p:cNvSpPr>
            <a:spLocks noGrp="1"/>
          </p:cNvSpPr>
          <p:nvPr>
            <p:ph idx="1"/>
          </p:nvPr>
        </p:nvSpPr>
        <p:spPr>
          <a:xfrm>
            <a:off x="113969" y="1752600"/>
            <a:ext cx="8905886" cy="5105400"/>
          </a:xfrm>
        </p:spPr>
        <p:txBody>
          <a:bodyPr/>
          <a:lstStyle/>
          <a:p>
            <a:r>
              <a:rPr lang="en-US" dirty="0" smtClean="0"/>
              <a:t>200,000 to 400,000 people-                                           larger than any European                                           capital at the time</a:t>
            </a:r>
          </a:p>
          <a:p>
            <a:endParaRPr lang="en-US" dirty="0" smtClean="0"/>
          </a:p>
          <a:p>
            <a:r>
              <a:rPr lang="en-US" dirty="0" smtClean="0"/>
              <a:t>Island connected by 3                                                bridges</a:t>
            </a:r>
          </a:p>
          <a:p>
            <a:endParaRPr lang="en-US" dirty="0" smtClean="0"/>
          </a:p>
          <a:p>
            <a:r>
              <a:rPr lang="en-US" dirty="0" err="1" smtClean="0"/>
              <a:t>Tlatelolco</a:t>
            </a:r>
            <a:r>
              <a:rPr lang="en-US" dirty="0" smtClean="0"/>
              <a:t>- huge market, economic heart of city</a:t>
            </a:r>
          </a:p>
          <a:p>
            <a:endParaRPr lang="en-US" dirty="0" smtClean="0"/>
          </a:p>
          <a:p>
            <a:r>
              <a:rPr lang="en-US" dirty="0" smtClean="0"/>
              <a:t>Included massive, walled complex with palaces, temples and government buildings</a:t>
            </a:r>
          </a:p>
        </p:txBody>
      </p:sp>
      <p:pic>
        <p:nvPicPr>
          <p:cNvPr id="4" name="Picture 3"/>
          <p:cNvPicPr>
            <a:picLocks noChangeAspect="1"/>
          </p:cNvPicPr>
          <p:nvPr/>
        </p:nvPicPr>
        <p:blipFill>
          <a:blip r:embed="rId2"/>
          <a:stretch>
            <a:fillRect/>
          </a:stretch>
        </p:blipFill>
        <p:spPr>
          <a:xfrm>
            <a:off x="4689024" y="1752600"/>
            <a:ext cx="4233146" cy="2779012"/>
          </a:xfrm>
          <a:prstGeom prst="rect">
            <a:avLst/>
          </a:prstGeom>
        </p:spPr>
      </p:pic>
    </p:spTree>
    <p:extLst>
      <p:ext uri="{BB962C8B-B14F-4D97-AF65-F5344CB8AC3E}">
        <p14:creationId xmlns:p14="http://schemas.microsoft.com/office/powerpoint/2010/main" val="3418646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a:xfrm>
            <a:off x="3640868" y="1752600"/>
            <a:ext cx="5265018" cy="4987368"/>
          </a:xfrm>
        </p:spPr>
        <p:txBody>
          <a:bodyPr/>
          <a:lstStyle/>
          <a:p>
            <a:r>
              <a:rPr lang="en-US" dirty="0" smtClean="0"/>
              <a:t>Major role- </a:t>
            </a:r>
            <a:r>
              <a:rPr lang="en-US" dirty="0" err="1" smtClean="0"/>
              <a:t>Tenochtitlán</a:t>
            </a:r>
            <a:r>
              <a:rPr lang="en-US" dirty="0" smtClean="0"/>
              <a:t> has hundreds of temples dedicated to over 1,000 gods</a:t>
            </a:r>
          </a:p>
          <a:p>
            <a:endParaRPr lang="en-US" dirty="0" smtClean="0"/>
          </a:p>
          <a:p>
            <a:r>
              <a:rPr lang="en-US" dirty="0" smtClean="0"/>
              <a:t>Worship same gods in many different forms</a:t>
            </a:r>
          </a:p>
          <a:p>
            <a:endParaRPr lang="en-US" dirty="0" smtClean="0"/>
          </a:p>
          <a:p>
            <a:r>
              <a:rPr lang="en-US" dirty="0" smtClean="0"/>
              <a:t>Elaborate public ceremonies</a:t>
            </a:r>
          </a:p>
          <a:p>
            <a:pPr lvl="1"/>
            <a:r>
              <a:rPr lang="en-US" dirty="0" smtClean="0"/>
              <a:t>Offerings to gods, ritual dramas, songs and dances with masked performers, religious festivals</a:t>
            </a:r>
          </a:p>
        </p:txBody>
      </p:sp>
      <p:pic>
        <p:nvPicPr>
          <p:cNvPr id="4" name="Picture 3"/>
          <p:cNvPicPr>
            <a:picLocks noChangeAspect="1"/>
          </p:cNvPicPr>
          <p:nvPr/>
        </p:nvPicPr>
        <p:blipFill>
          <a:blip r:embed="rId2"/>
          <a:stretch>
            <a:fillRect/>
          </a:stretch>
        </p:blipFill>
        <p:spPr>
          <a:xfrm>
            <a:off x="261926" y="1752599"/>
            <a:ext cx="3378943" cy="4987369"/>
          </a:xfrm>
          <a:prstGeom prst="rect">
            <a:avLst/>
          </a:prstGeom>
        </p:spPr>
      </p:pic>
    </p:spTree>
    <p:extLst>
      <p:ext uri="{BB962C8B-B14F-4D97-AF65-F5344CB8AC3E}">
        <p14:creationId xmlns:p14="http://schemas.microsoft.com/office/powerpoint/2010/main" val="1738914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a:xfrm>
            <a:off x="113969" y="1752600"/>
            <a:ext cx="6672679" cy="5090430"/>
          </a:xfrm>
        </p:spPr>
        <p:txBody>
          <a:bodyPr/>
          <a:lstStyle/>
          <a:p>
            <a:r>
              <a:rPr lang="en-US" dirty="0"/>
              <a:t>Human sacrifices to Huitzilopochtli (sun god)</a:t>
            </a:r>
          </a:p>
          <a:p>
            <a:pPr lvl="1"/>
            <a:r>
              <a:rPr lang="en-US" dirty="0" smtClean="0"/>
              <a:t>Believed he had to battle forces of evil to make the sun rise each day</a:t>
            </a:r>
          </a:p>
          <a:p>
            <a:pPr lvl="1"/>
            <a:r>
              <a:rPr lang="en-US" dirty="0" smtClean="0"/>
              <a:t>Needs nourishment of human blood</a:t>
            </a:r>
          </a:p>
          <a:p>
            <a:pPr lvl="1"/>
            <a:r>
              <a:rPr lang="en-US" dirty="0" smtClean="0"/>
              <a:t>Thousands each year</a:t>
            </a:r>
          </a:p>
          <a:p>
            <a:pPr lvl="1"/>
            <a:r>
              <a:rPr lang="en-US" dirty="0" smtClean="0"/>
              <a:t>Led to altar atop the Great                       Temple, priests carved out their                   hearts using obsidian knives</a:t>
            </a:r>
          </a:p>
          <a:p>
            <a:pPr lvl="1"/>
            <a:r>
              <a:rPr lang="en-US" dirty="0" smtClean="0"/>
              <a:t>Prisoners of war were preferred             sacrifices- went to war not for                  territory, but for prisoners</a:t>
            </a:r>
          </a:p>
        </p:txBody>
      </p:sp>
      <p:pic>
        <p:nvPicPr>
          <p:cNvPr id="4" name="Picture 3"/>
          <p:cNvPicPr>
            <a:picLocks noChangeAspect="1"/>
          </p:cNvPicPr>
          <p:nvPr/>
        </p:nvPicPr>
        <p:blipFill>
          <a:blip r:embed="rId2"/>
          <a:stretch>
            <a:fillRect/>
          </a:stretch>
        </p:blipFill>
        <p:spPr>
          <a:xfrm>
            <a:off x="4956644" y="3874818"/>
            <a:ext cx="4059864" cy="2968212"/>
          </a:xfrm>
          <a:prstGeom prst="rect">
            <a:avLst/>
          </a:prstGeom>
        </p:spPr>
      </p:pic>
      <p:pic>
        <p:nvPicPr>
          <p:cNvPr id="5" name="Picture 4"/>
          <p:cNvPicPr>
            <a:picLocks noChangeAspect="1"/>
          </p:cNvPicPr>
          <p:nvPr/>
        </p:nvPicPr>
        <p:blipFill>
          <a:blip r:embed="rId3"/>
          <a:stretch>
            <a:fillRect/>
          </a:stretch>
        </p:blipFill>
        <p:spPr>
          <a:xfrm>
            <a:off x="6786648" y="537244"/>
            <a:ext cx="2229860" cy="3207333"/>
          </a:xfrm>
          <a:prstGeom prst="rect">
            <a:avLst/>
          </a:prstGeom>
        </p:spPr>
      </p:pic>
    </p:spTree>
    <p:extLst>
      <p:ext uri="{BB962C8B-B14F-4D97-AF65-F5344CB8AC3E}">
        <p14:creationId xmlns:p14="http://schemas.microsoft.com/office/powerpoint/2010/main" val="337737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the Empire</a:t>
            </a:r>
            <a:endParaRPr lang="en-US" dirty="0"/>
          </a:p>
        </p:txBody>
      </p:sp>
      <p:sp>
        <p:nvSpPr>
          <p:cNvPr id="3" name="Content Placeholder 2"/>
          <p:cNvSpPr>
            <a:spLocks noGrp="1"/>
          </p:cNvSpPr>
          <p:nvPr>
            <p:ph idx="1"/>
          </p:nvPr>
        </p:nvSpPr>
        <p:spPr>
          <a:xfrm>
            <a:off x="4358748" y="1752600"/>
            <a:ext cx="4563419" cy="4851400"/>
          </a:xfrm>
        </p:spPr>
        <p:txBody>
          <a:bodyPr>
            <a:normAutofit/>
          </a:bodyPr>
          <a:lstStyle/>
          <a:p>
            <a:r>
              <a:rPr lang="en-US" dirty="0" smtClean="0"/>
              <a:t>1502- Montezuma II crowned emperor</a:t>
            </a:r>
          </a:p>
          <a:p>
            <a:r>
              <a:rPr lang="en-US" dirty="0" smtClean="0"/>
              <a:t>With population growing, emperor calls for more tributes and sacrifices</a:t>
            </a:r>
          </a:p>
          <a:p>
            <a:pPr lvl="1"/>
            <a:r>
              <a:rPr lang="en-US" dirty="0" smtClean="0"/>
              <a:t>Many provinces rebel</a:t>
            </a:r>
          </a:p>
          <a:p>
            <a:r>
              <a:rPr lang="en-US" dirty="0" smtClean="0"/>
              <a:t>Over time, Montezuma tries to lessen pressure</a:t>
            </a:r>
          </a:p>
          <a:p>
            <a:r>
              <a:rPr lang="en-US" dirty="0" smtClean="0"/>
              <a:t>Resentment still grows</a:t>
            </a:r>
          </a:p>
          <a:p>
            <a:r>
              <a:rPr lang="en-US" dirty="0" smtClean="0"/>
              <a:t>Many see bad omens in every unusual occurrence</a:t>
            </a:r>
          </a:p>
        </p:txBody>
      </p:sp>
      <p:pic>
        <p:nvPicPr>
          <p:cNvPr id="4" name="Picture 3"/>
          <p:cNvPicPr>
            <a:picLocks noChangeAspect="1"/>
          </p:cNvPicPr>
          <p:nvPr/>
        </p:nvPicPr>
        <p:blipFill>
          <a:blip r:embed="rId2"/>
          <a:stretch>
            <a:fillRect/>
          </a:stretch>
        </p:blipFill>
        <p:spPr>
          <a:xfrm>
            <a:off x="264167" y="1752600"/>
            <a:ext cx="4094582" cy="4851400"/>
          </a:xfrm>
          <a:prstGeom prst="rect">
            <a:avLst/>
          </a:prstGeom>
        </p:spPr>
      </p:pic>
    </p:spTree>
    <p:extLst>
      <p:ext uri="{BB962C8B-B14F-4D97-AF65-F5344CB8AC3E}">
        <p14:creationId xmlns:p14="http://schemas.microsoft.com/office/powerpoint/2010/main" val="2574960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the Empire</a:t>
            </a:r>
            <a:endParaRPr lang="en-US" dirty="0"/>
          </a:p>
        </p:txBody>
      </p:sp>
      <p:sp>
        <p:nvSpPr>
          <p:cNvPr id="3" name="Content Placeholder 2"/>
          <p:cNvSpPr>
            <a:spLocks noGrp="1"/>
          </p:cNvSpPr>
          <p:nvPr>
            <p:ph idx="1"/>
          </p:nvPr>
        </p:nvSpPr>
        <p:spPr>
          <a:xfrm>
            <a:off x="113968" y="1752600"/>
            <a:ext cx="8905887" cy="4373563"/>
          </a:xfrm>
        </p:spPr>
        <p:txBody>
          <a:bodyPr/>
          <a:lstStyle/>
          <a:p>
            <a:r>
              <a:rPr lang="en-US" dirty="0" smtClean="0"/>
              <a:t>Spanish arrive</a:t>
            </a:r>
          </a:p>
          <a:p>
            <a:pPr lvl="1"/>
            <a:r>
              <a:rPr lang="en-US" dirty="0" smtClean="0"/>
              <a:t>Brings to mind the legend of the return of the god Quetzalcoatl</a:t>
            </a:r>
          </a:p>
        </p:txBody>
      </p:sp>
      <p:pic>
        <p:nvPicPr>
          <p:cNvPr id="4" name="Picture 3"/>
          <p:cNvPicPr>
            <a:picLocks noChangeAspect="1"/>
          </p:cNvPicPr>
          <p:nvPr/>
        </p:nvPicPr>
        <p:blipFill>
          <a:blip r:embed="rId2"/>
          <a:stretch>
            <a:fillRect/>
          </a:stretch>
        </p:blipFill>
        <p:spPr>
          <a:xfrm>
            <a:off x="1462267" y="2606948"/>
            <a:ext cx="6219466" cy="4212652"/>
          </a:xfrm>
          <a:prstGeom prst="rect">
            <a:avLst/>
          </a:prstGeom>
        </p:spPr>
      </p:pic>
    </p:spTree>
    <p:extLst>
      <p:ext uri="{BB962C8B-B14F-4D97-AF65-F5344CB8AC3E}">
        <p14:creationId xmlns:p14="http://schemas.microsoft.com/office/powerpoint/2010/main" val="3145806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p:txBody>
          <a:bodyPr/>
          <a:lstStyle/>
          <a:p>
            <a:r>
              <a:rPr lang="en-US" dirty="0" smtClean="0"/>
              <a:t>While the Maya were developing their civilization to the south, other high cultures were evolving in central Mexico.  Some of the most important developments took place in and around the Valley of Mexico.  This valley, where modern Mexico City is located, eventually became the site of the greatest empire of Mesoamerica, the Aztec.</a:t>
            </a:r>
            <a:endParaRPr lang="en-US" dirty="0"/>
          </a:p>
        </p:txBody>
      </p:sp>
    </p:spTree>
    <p:extLst>
      <p:ext uri="{BB962C8B-B14F-4D97-AF65-F5344CB8AC3E}">
        <p14:creationId xmlns:p14="http://schemas.microsoft.com/office/powerpoint/2010/main" val="1764380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Homeland</a:t>
            </a:r>
            <a:endParaRPr lang="en-US" dirty="0"/>
          </a:p>
        </p:txBody>
      </p:sp>
      <p:sp>
        <p:nvSpPr>
          <p:cNvPr id="3" name="Content Placeholder 2"/>
          <p:cNvSpPr>
            <a:spLocks noGrp="1"/>
          </p:cNvSpPr>
          <p:nvPr>
            <p:ph idx="1"/>
          </p:nvPr>
        </p:nvSpPr>
        <p:spPr>
          <a:xfrm>
            <a:off x="162813" y="1671200"/>
            <a:ext cx="8981187" cy="4373563"/>
          </a:xfrm>
        </p:spPr>
        <p:txBody>
          <a:bodyPr/>
          <a:lstStyle/>
          <a:p>
            <a:r>
              <a:rPr lang="en-US" dirty="0" smtClean="0"/>
              <a:t>Valley of Mexico- mountain basin</a:t>
            </a:r>
          </a:p>
          <a:p>
            <a:r>
              <a:rPr lang="en-US" dirty="0" smtClean="0"/>
              <a:t>Several large, shallow lakes</a:t>
            </a:r>
          </a:p>
          <a:p>
            <a:r>
              <a:rPr lang="en-US" dirty="0" smtClean="0"/>
              <a:t>Good resources</a:t>
            </a:r>
          </a:p>
          <a:p>
            <a:r>
              <a:rPr lang="en-US" dirty="0" smtClean="0"/>
              <a:t>Fertile soil</a:t>
            </a:r>
            <a:endParaRPr lang="en-US" dirty="0"/>
          </a:p>
        </p:txBody>
      </p:sp>
      <p:pic>
        <p:nvPicPr>
          <p:cNvPr id="5" name="Picture 4"/>
          <p:cNvPicPr>
            <a:picLocks noChangeAspect="1"/>
          </p:cNvPicPr>
          <p:nvPr/>
        </p:nvPicPr>
        <p:blipFill>
          <a:blip r:embed="rId2"/>
          <a:stretch>
            <a:fillRect/>
          </a:stretch>
        </p:blipFill>
        <p:spPr>
          <a:xfrm>
            <a:off x="1934019" y="3483946"/>
            <a:ext cx="5239140" cy="3292654"/>
          </a:xfrm>
          <a:prstGeom prst="rect">
            <a:avLst/>
          </a:prstGeom>
        </p:spPr>
      </p:pic>
    </p:spTree>
    <p:extLst>
      <p:ext uri="{BB962C8B-B14F-4D97-AF65-F5344CB8AC3E}">
        <p14:creationId xmlns:p14="http://schemas.microsoft.com/office/powerpoint/2010/main" val="829633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TeotihuacáN</a:t>
            </a:r>
            <a:endParaRPr lang="en-US" dirty="0"/>
          </a:p>
        </p:txBody>
      </p:sp>
      <p:sp>
        <p:nvSpPr>
          <p:cNvPr id="3" name="Content Placeholder 2"/>
          <p:cNvSpPr>
            <a:spLocks noGrp="1"/>
          </p:cNvSpPr>
          <p:nvPr>
            <p:ph idx="1"/>
          </p:nvPr>
        </p:nvSpPr>
        <p:spPr>
          <a:xfrm>
            <a:off x="0" y="1622360"/>
            <a:ext cx="9144000" cy="4373563"/>
          </a:xfrm>
        </p:spPr>
        <p:txBody>
          <a:bodyPr/>
          <a:lstStyle/>
          <a:p>
            <a:r>
              <a:rPr lang="en-US" dirty="0" smtClean="0"/>
              <a:t>Massive early city-state just outside Mexico City</a:t>
            </a:r>
          </a:p>
          <a:p>
            <a:r>
              <a:rPr lang="en-US" dirty="0" smtClean="0"/>
              <a:t>150,000 to 200,000 people- one of largest cities in world at that time</a:t>
            </a:r>
          </a:p>
          <a:p>
            <a:r>
              <a:rPr lang="en-US" dirty="0" smtClean="0"/>
              <a:t>Central avenue with 20 pyramids dedicated to the gods</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79118" y="3366238"/>
            <a:ext cx="5985765" cy="3442922"/>
          </a:xfrm>
          <a:prstGeom prst="rect">
            <a:avLst/>
          </a:prstGeom>
        </p:spPr>
      </p:pic>
    </p:spTree>
    <p:extLst>
      <p:ext uri="{BB962C8B-B14F-4D97-AF65-F5344CB8AC3E}">
        <p14:creationId xmlns:p14="http://schemas.microsoft.com/office/powerpoint/2010/main" val="330252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TeotihuacáN</a:t>
            </a:r>
            <a:endParaRPr lang="en-US" dirty="0"/>
          </a:p>
        </p:txBody>
      </p:sp>
      <p:sp>
        <p:nvSpPr>
          <p:cNvPr id="3" name="Content Placeholder 2"/>
          <p:cNvSpPr>
            <a:spLocks noGrp="1"/>
          </p:cNvSpPr>
          <p:nvPr>
            <p:ph idx="1"/>
          </p:nvPr>
        </p:nvSpPr>
        <p:spPr>
          <a:xfrm>
            <a:off x="457200" y="1638640"/>
            <a:ext cx="8229600" cy="4373563"/>
          </a:xfrm>
        </p:spPr>
        <p:txBody>
          <a:bodyPr/>
          <a:lstStyle/>
          <a:p>
            <a:r>
              <a:rPr lang="en-US" dirty="0" smtClean="0"/>
              <a:t>Strong trade</a:t>
            </a:r>
          </a:p>
          <a:p>
            <a:pPr lvl="1"/>
            <a:r>
              <a:rPr lang="en-US" dirty="0" smtClean="0"/>
              <a:t>Obsidian- green or black volcanic glass used to make razor-sharp weapons</a:t>
            </a:r>
          </a:p>
          <a:p>
            <a:r>
              <a:rPr lang="en-US" dirty="0" smtClean="0"/>
              <a:t>Sharp decline</a:t>
            </a:r>
          </a:p>
          <a:p>
            <a:pPr lvl="1"/>
            <a:r>
              <a:rPr lang="en-US" dirty="0" smtClean="0"/>
              <a:t>Invasion or conflict among ruling classes</a:t>
            </a:r>
          </a:p>
          <a:p>
            <a:pPr lvl="1"/>
            <a:r>
              <a:rPr lang="en-US" dirty="0" smtClean="0"/>
              <a:t>Almost completely abandoned by 750</a:t>
            </a:r>
          </a:p>
        </p:txBody>
      </p:sp>
      <p:pic>
        <p:nvPicPr>
          <p:cNvPr id="4" name="Picture 3"/>
          <p:cNvPicPr>
            <a:picLocks noChangeAspect="1"/>
          </p:cNvPicPr>
          <p:nvPr/>
        </p:nvPicPr>
        <p:blipFill>
          <a:blip r:embed="rId2"/>
          <a:stretch>
            <a:fillRect/>
          </a:stretch>
        </p:blipFill>
        <p:spPr>
          <a:xfrm>
            <a:off x="2646535" y="3988630"/>
            <a:ext cx="3850931" cy="2771689"/>
          </a:xfrm>
          <a:prstGeom prst="rect">
            <a:avLst/>
          </a:prstGeom>
        </p:spPr>
      </p:pic>
    </p:spTree>
    <p:extLst>
      <p:ext uri="{BB962C8B-B14F-4D97-AF65-F5344CB8AC3E}">
        <p14:creationId xmlns:p14="http://schemas.microsoft.com/office/powerpoint/2010/main" val="1062312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Toltecs</a:t>
            </a:r>
            <a:r>
              <a:rPr lang="en-US" dirty="0" smtClean="0"/>
              <a:t> Take Over</a:t>
            </a:r>
            <a:endParaRPr lang="en-US" dirty="0"/>
          </a:p>
        </p:txBody>
      </p:sp>
      <p:sp>
        <p:nvSpPr>
          <p:cNvPr id="3" name="Content Placeholder 2"/>
          <p:cNvSpPr>
            <a:spLocks noGrp="1"/>
          </p:cNvSpPr>
          <p:nvPr>
            <p:ph idx="1"/>
          </p:nvPr>
        </p:nvSpPr>
        <p:spPr>
          <a:xfrm>
            <a:off x="146532" y="1752600"/>
            <a:ext cx="5288294" cy="4956842"/>
          </a:xfrm>
        </p:spPr>
        <p:txBody>
          <a:bodyPr>
            <a:normAutofit fontScale="92500"/>
          </a:bodyPr>
          <a:lstStyle/>
          <a:p>
            <a:r>
              <a:rPr lang="en-US" dirty="0" smtClean="0"/>
              <a:t>900- take power in central Mexico</a:t>
            </a:r>
          </a:p>
          <a:p>
            <a:r>
              <a:rPr lang="en-US" dirty="0" smtClean="0"/>
              <a:t>Warlike people</a:t>
            </a:r>
          </a:p>
          <a:p>
            <a:r>
              <a:rPr lang="en-US" dirty="0" smtClean="0"/>
              <a:t>Lots of human sacrifice</a:t>
            </a:r>
          </a:p>
          <a:p>
            <a:r>
              <a:rPr lang="en-US" dirty="0" smtClean="0"/>
              <a:t>1000- </a:t>
            </a:r>
            <a:r>
              <a:rPr lang="en-US" dirty="0" err="1" smtClean="0"/>
              <a:t>Topiltzin</a:t>
            </a:r>
            <a:r>
              <a:rPr lang="en-US" dirty="0" smtClean="0"/>
              <a:t> tries to change the religion</a:t>
            </a:r>
          </a:p>
          <a:p>
            <a:pPr lvl="1"/>
            <a:r>
              <a:rPr lang="en-US" dirty="0" smtClean="0"/>
              <a:t>Wants to follow Quetzalcoatl- the Feathered Serpent</a:t>
            </a:r>
          </a:p>
          <a:p>
            <a:r>
              <a:rPr lang="en-US" dirty="0" smtClean="0"/>
              <a:t>Some rebel- force </a:t>
            </a:r>
            <a:r>
              <a:rPr lang="en-US" dirty="0" err="1" smtClean="0"/>
              <a:t>Topiltzin</a:t>
            </a:r>
            <a:r>
              <a:rPr lang="en-US" dirty="0" smtClean="0"/>
              <a:t> and followers to flee</a:t>
            </a:r>
          </a:p>
          <a:p>
            <a:r>
              <a:rPr lang="en-US" dirty="0" smtClean="0"/>
              <a:t>Legend says Quetzalcoatl will return for payback</a:t>
            </a:r>
          </a:p>
          <a:p>
            <a:r>
              <a:rPr lang="en-US" dirty="0" smtClean="0"/>
              <a:t>Toltec power declines and eventually collapses</a:t>
            </a:r>
          </a:p>
        </p:txBody>
      </p:sp>
      <p:pic>
        <p:nvPicPr>
          <p:cNvPr id="4" name="Picture 3"/>
          <p:cNvPicPr>
            <a:picLocks noChangeAspect="1"/>
          </p:cNvPicPr>
          <p:nvPr/>
        </p:nvPicPr>
        <p:blipFill>
          <a:blip r:embed="rId2"/>
          <a:stretch>
            <a:fillRect/>
          </a:stretch>
        </p:blipFill>
        <p:spPr>
          <a:xfrm>
            <a:off x="5434826" y="1752599"/>
            <a:ext cx="3442252" cy="4956843"/>
          </a:xfrm>
          <a:prstGeom prst="rect">
            <a:avLst/>
          </a:prstGeom>
        </p:spPr>
      </p:pic>
    </p:spTree>
    <p:extLst>
      <p:ext uri="{BB962C8B-B14F-4D97-AF65-F5344CB8AC3E}">
        <p14:creationId xmlns:p14="http://schemas.microsoft.com/office/powerpoint/2010/main" val="324567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Aztec Empire</a:t>
            </a:r>
            <a:endParaRPr lang="en-US" dirty="0"/>
          </a:p>
        </p:txBody>
      </p:sp>
      <p:sp>
        <p:nvSpPr>
          <p:cNvPr id="3" name="Content Placeholder 2"/>
          <p:cNvSpPr>
            <a:spLocks noGrp="1"/>
          </p:cNvSpPr>
          <p:nvPr>
            <p:ph idx="1"/>
          </p:nvPr>
        </p:nvSpPr>
        <p:spPr>
          <a:xfrm>
            <a:off x="0" y="1752600"/>
            <a:ext cx="9144000" cy="4373563"/>
          </a:xfrm>
        </p:spPr>
        <p:txBody>
          <a:bodyPr/>
          <a:lstStyle/>
          <a:p>
            <a:r>
              <a:rPr lang="en-US" dirty="0" smtClean="0"/>
              <a:t>Arrive in the Valley around 1200</a:t>
            </a:r>
          </a:p>
          <a:p>
            <a:r>
              <a:rPr lang="en-US" dirty="0" smtClean="0"/>
              <a:t>Poor, nomadic people- find work as soldiers-for-hire</a:t>
            </a:r>
          </a:p>
          <a:p>
            <a:r>
              <a:rPr lang="en-US" dirty="0" smtClean="0"/>
              <a:t>Eventually settle in 1325 and found the city </a:t>
            </a:r>
            <a:r>
              <a:rPr lang="en-US" dirty="0" err="1" smtClean="0"/>
              <a:t>Tenochtitlán</a:t>
            </a:r>
            <a:endParaRPr lang="en-US" dirty="0" smtClean="0"/>
          </a:p>
        </p:txBody>
      </p:sp>
      <p:pic>
        <p:nvPicPr>
          <p:cNvPr id="4" name="Picture 3"/>
          <p:cNvPicPr>
            <a:picLocks noChangeAspect="1"/>
          </p:cNvPicPr>
          <p:nvPr/>
        </p:nvPicPr>
        <p:blipFill>
          <a:blip r:embed="rId2"/>
          <a:stretch>
            <a:fillRect/>
          </a:stretch>
        </p:blipFill>
        <p:spPr>
          <a:xfrm>
            <a:off x="1835747" y="3173617"/>
            <a:ext cx="5472506" cy="3566352"/>
          </a:xfrm>
          <a:prstGeom prst="rect">
            <a:avLst/>
          </a:prstGeom>
        </p:spPr>
      </p:pic>
    </p:spTree>
    <p:extLst>
      <p:ext uri="{BB962C8B-B14F-4D97-AF65-F5344CB8AC3E}">
        <p14:creationId xmlns:p14="http://schemas.microsoft.com/office/powerpoint/2010/main" val="93003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Aztecs</a:t>
            </a:r>
            <a:endParaRPr lang="en-US" dirty="0"/>
          </a:p>
        </p:txBody>
      </p:sp>
      <p:sp>
        <p:nvSpPr>
          <p:cNvPr id="3" name="Content Placeholder 2"/>
          <p:cNvSpPr>
            <a:spLocks noGrp="1"/>
          </p:cNvSpPr>
          <p:nvPr>
            <p:ph idx="1"/>
          </p:nvPr>
        </p:nvSpPr>
        <p:spPr/>
        <p:txBody>
          <a:bodyPr/>
          <a:lstStyle/>
          <a:p>
            <a:r>
              <a:rPr lang="en-US" dirty="0" smtClean="0"/>
              <a:t>1428- join with city-states of </a:t>
            </a:r>
            <a:r>
              <a:rPr lang="en-US" dirty="0" err="1" smtClean="0"/>
              <a:t>Texcoco</a:t>
            </a:r>
            <a:r>
              <a:rPr lang="en-US" dirty="0" smtClean="0"/>
              <a:t> and </a:t>
            </a:r>
            <a:r>
              <a:rPr lang="en-US" dirty="0" err="1" smtClean="0"/>
              <a:t>Tlacopan</a:t>
            </a:r>
            <a:r>
              <a:rPr lang="en-US" dirty="0" smtClean="0"/>
              <a:t> in the Triple Alliance</a:t>
            </a:r>
          </a:p>
          <a:p>
            <a:pPr lvl="1"/>
            <a:r>
              <a:rPr lang="en-US" dirty="0" smtClean="0"/>
              <a:t>Becomes leading power in the Valley</a:t>
            </a:r>
          </a:p>
          <a:p>
            <a:pPr lvl="1"/>
            <a:r>
              <a:rPr lang="en-US" dirty="0" smtClean="0"/>
              <a:t>Eventually control over 80,000 square miles and between 5 and 15 million people</a:t>
            </a:r>
            <a:endParaRPr lang="en-US" dirty="0"/>
          </a:p>
        </p:txBody>
      </p:sp>
    </p:spTree>
    <p:extLst>
      <p:ext uri="{BB962C8B-B14F-4D97-AF65-F5344CB8AC3E}">
        <p14:creationId xmlns:p14="http://schemas.microsoft.com/office/powerpoint/2010/main" val="2268452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Aztecs</a:t>
            </a:r>
            <a:endParaRPr lang="en-US" dirty="0"/>
          </a:p>
        </p:txBody>
      </p:sp>
      <p:sp>
        <p:nvSpPr>
          <p:cNvPr id="3" name="Content Placeholder 2"/>
          <p:cNvSpPr>
            <a:spLocks noGrp="1"/>
          </p:cNvSpPr>
          <p:nvPr>
            <p:ph idx="1"/>
          </p:nvPr>
        </p:nvSpPr>
        <p:spPr>
          <a:xfrm>
            <a:off x="162812" y="1834000"/>
            <a:ext cx="8905886" cy="4922249"/>
          </a:xfrm>
        </p:spPr>
        <p:txBody>
          <a:bodyPr/>
          <a:lstStyle/>
          <a:p>
            <a:r>
              <a:rPr lang="en-US" dirty="0" smtClean="0"/>
              <a:t>Base power on military                                           conquests</a:t>
            </a:r>
          </a:p>
          <a:p>
            <a:endParaRPr lang="en-US" dirty="0" smtClean="0"/>
          </a:p>
          <a:p>
            <a:r>
              <a:rPr lang="en-US" dirty="0" smtClean="0"/>
              <a:t>Allowed local rule</a:t>
            </a:r>
          </a:p>
          <a:p>
            <a:pPr lvl="1"/>
            <a:r>
              <a:rPr lang="en-US" dirty="0" smtClean="0"/>
              <a:t>Demand tribute- gold, maize,                                                    cacao beans, cotton, jade,                                                            etc.</a:t>
            </a:r>
          </a:p>
          <a:p>
            <a:pPr lvl="1"/>
            <a:endParaRPr lang="en-US" dirty="0" smtClean="0"/>
          </a:p>
          <a:p>
            <a:pPr lvl="1"/>
            <a:r>
              <a:rPr lang="en-US" dirty="0" smtClean="0"/>
              <a:t>If no tribute- Aztecs destroyed the village and captured or slaughtered the inhabitants</a:t>
            </a:r>
            <a:endParaRPr lang="en-US" dirty="0"/>
          </a:p>
        </p:txBody>
      </p:sp>
      <p:pic>
        <p:nvPicPr>
          <p:cNvPr id="4" name="Picture 3"/>
          <p:cNvPicPr>
            <a:picLocks noChangeAspect="1"/>
          </p:cNvPicPr>
          <p:nvPr/>
        </p:nvPicPr>
        <p:blipFill>
          <a:blip r:embed="rId2"/>
          <a:stretch>
            <a:fillRect/>
          </a:stretch>
        </p:blipFill>
        <p:spPr>
          <a:xfrm>
            <a:off x="4754148" y="1801439"/>
            <a:ext cx="4102895" cy="2996897"/>
          </a:xfrm>
          <a:prstGeom prst="rect">
            <a:avLst/>
          </a:prstGeom>
        </p:spPr>
      </p:pic>
    </p:spTree>
    <p:extLst>
      <p:ext uri="{BB962C8B-B14F-4D97-AF65-F5344CB8AC3E}">
        <p14:creationId xmlns:p14="http://schemas.microsoft.com/office/powerpoint/2010/main" val="32732228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72</TotalTime>
  <Words>579</Words>
  <Application>Microsoft Macintosh PowerPoint</Application>
  <PresentationFormat>On-screen Show (4:3)</PresentationFormat>
  <Paragraphs>81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Apothecary</vt:lpstr>
      <vt:lpstr>The Aztecs Control Central Mexico</vt:lpstr>
      <vt:lpstr>Setting the Stage</vt:lpstr>
      <vt:lpstr>Homeland</vt:lpstr>
      <vt:lpstr>TeotihuacáN</vt:lpstr>
      <vt:lpstr>TeotihuacáN</vt:lpstr>
      <vt:lpstr>Toltecs Take Over</vt:lpstr>
      <vt:lpstr>The Aztec Empire</vt:lpstr>
      <vt:lpstr>Growth of Aztecs</vt:lpstr>
      <vt:lpstr>Growth of Aztecs</vt:lpstr>
      <vt:lpstr>Classes</vt:lpstr>
      <vt:lpstr>Tenochtitlán</vt:lpstr>
      <vt:lpstr>Religion</vt:lpstr>
      <vt:lpstr>Religion</vt:lpstr>
      <vt:lpstr>Problems in the Empire</vt:lpstr>
      <vt:lpstr>Problems in the Empire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Aztecs Control Central Mexico</dc:title>
  <dc:creator>Greg Sederberg</dc:creator>
  <cp:lastModifiedBy>Greg Sederberg</cp:lastModifiedBy>
  <cp:revision>23</cp:revision>
  <dcterms:created xsi:type="dcterms:W3CDTF">2015-05-26T19:20:58Z</dcterms:created>
  <dcterms:modified xsi:type="dcterms:W3CDTF">2015-11-09T18:46:33Z</dcterms:modified>
</cp:coreProperties>
</file>