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4/24/16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Enlightenment Spreads</a:t>
            </a:r>
            <a:endParaRPr lang="en-US" dirty="0"/>
          </a:p>
        </p:txBody>
      </p:sp>
    </p:spTree>
    <p:extLst>
      <p:ext uri="{BB962C8B-B14F-4D97-AF65-F5344CB8AC3E}">
        <p14:creationId xmlns:p14="http://schemas.microsoft.com/office/powerpoint/2010/main" val="65055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7626" y="1524000"/>
            <a:ext cx="5739619" cy="4572000"/>
          </a:xfrm>
        </p:spPr>
        <p:txBody>
          <a:bodyPr/>
          <a:lstStyle/>
          <a:p>
            <a:r>
              <a:rPr lang="en-US" dirty="0" smtClean="0"/>
              <a:t>Austria, 1780-1790</a:t>
            </a:r>
          </a:p>
          <a:p>
            <a:r>
              <a:rPr lang="en-US" dirty="0" smtClean="0"/>
              <a:t>Legal reforms</a:t>
            </a:r>
          </a:p>
          <a:p>
            <a:r>
              <a:rPr lang="en-US" dirty="0" smtClean="0"/>
              <a:t>Freedom of the press</a:t>
            </a:r>
          </a:p>
          <a:p>
            <a:r>
              <a:rPr lang="en-US" dirty="0" smtClean="0"/>
              <a:t>Freedom of worship</a:t>
            </a:r>
          </a:p>
          <a:p>
            <a:r>
              <a:rPr lang="en-US" dirty="0" smtClean="0"/>
              <a:t>Abolished serfdom and ordered peasants be paid for their labor with cash</a:t>
            </a:r>
          </a:p>
          <a:p>
            <a:pPr lvl="1"/>
            <a:r>
              <a:rPr lang="en-US" dirty="0" smtClean="0"/>
              <a:t>Nobles hated this and it was undone after Joseph II’s death</a:t>
            </a:r>
          </a:p>
        </p:txBody>
      </p:sp>
      <p:sp>
        <p:nvSpPr>
          <p:cNvPr id="3" name="Title 2"/>
          <p:cNvSpPr>
            <a:spLocks noGrp="1"/>
          </p:cNvSpPr>
          <p:nvPr>
            <p:ph type="title"/>
          </p:nvPr>
        </p:nvSpPr>
        <p:spPr/>
        <p:txBody>
          <a:bodyPr/>
          <a:lstStyle/>
          <a:p>
            <a:r>
              <a:rPr lang="en-US" dirty="0" smtClean="0"/>
              <a:t>Joseph II</a:t>
            </a:r>
            <a:endParaRPr lang="en-US" dirty="0"/>
          </a:p>
        </p:txBody>
      </p:sp>
      <p:pic>
        <p:nvPicPr>
          <p:cNvPr id="4" name="Picture 3"/>
          <p:cNvPicPr>
            <a:picLocks noChangeAspect="1"/>
          </p:cNvPicPr>
          <p:nvPr/>
        </p:nvPicPr>
        <p:blipFill>
          <a:blip r:embed="rId2"/>
          <a:stretch>
            <a:fillRect/>
          </a:stretch>
        </p:blipFill>
        <p:spPr>
          <a:xfrm>
            <a:off x="329308" y="1669474"/>
            <a:ext cx="2794000" cy="3937000"/>
          </a:xfrm>
          <a:prstGeom prst="rect">
            <a:avLst/>
          </a:prstGeom>
        </p:spPr>
      </p:pic>
    </p:spTree>
    <p:extLst>
      <p:ext uri="{BB962C8B-B14F-4D97-AF65-F5344CB8AC3E}">
        <p14:creationId xmlns:p14="http://schemas.microsoft.com/office/powerpoint/2010/main" val="206994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083" y="1524000"/>
            <a:ext cx="8787003" cy="5179278"/>
          </a:xfrm>
        </p:spPr>
        <p:txBody>
          <a:bodyPr>
            <a:normAutofit/>
          </a:bodyPr>
          <a:lstStyle/>
          <a:p>
            <a:r>
              <a:rPr lang="en-US" dirty="0" smtClean="0"/>
              <a:t>Russia, 1762-1796</a:t>
            </a:r>
          </a:p>
          <a:p>
            <a:r>
              <a:rPr lang="en-US" dirty="0" smtClean="0"/>
              <a:t>Exchanged letters with Voltaire</a:t>
            </a:r>
          </a:p>
          <a:p>
            <a:r>
              <a:rPr lang="en-US" dirty="0" smtClean="0"/>
              <a:t>Formed commission to review Russia’s                           laws</a:t>
            </a:r>
          </a:p>
          <a:p>
            <a:pPr lvl="1"/>
            <a:r>
              <a:rPr lang="en-US" dirty="0" smtClean="0"/>
              <a:t>Recommended allowing religious                              toleration and outlawing torture and                              capital punishment</a:t>
            </a:r>
          </a:p>
          <a:p>
            <a:pPr lvl="1"/>
            <a:r>
              <a:rPr lang="en-US" dirty="0" smtClean="0"/>
              <a:t>The commission doesn’t accomplish                                    any of it</a:t>
            </a:r>
          </a:p>
          <a:p>
            <a:r>
              <a:rPr lang="en-US" dirty="0" smtClean="0"/>
              <a:t>Views about enlightened ideas changed after an uprising</a:t>
            </a:r>
          </a:p>
          <a:p>
            <a:pPr lvl="1"/>
            <a:r>
              <a:rPr lang="en-US" dirty="0" smtClean="0"/>
              <a:t>Violently crushes the uprising and is convinced she needs noble support to keep the throne</a:t>
            </a:r>
            <a:endParaRPr lang="en-US" dirty="0"/>
          </a:p>
        </p:txBody>
      </p:sp>
      <p:sp>
        <p:nvSpPr>
          <p:cNvPr id="3" name="Title 2"/>
          <p:cNvSpPr>
            <a:spLocks noGrp="1"/>
          </p:cNvSpPr>
          <p:nvPr>
            <p:ph type="title"/>
          </p:nvPr>
        </p:nvSpPr>
        <p:spPr/>
        <p:txBody>
          <a:bodyPr/>
          <a:lstStyle/>
          <a:p>
            <a:r>
              <a:rPr lang="en-US" dirty="0" smtClean="0"/>
              <a:t>Catherine the Great</a:t>
            </a:r>
            <a:endParaRPr lang="en-US" dirty="0"/>
          </a:p>
        </p:txBody>
      </p:sp>
      <p:pic>
        <p:nvPicPr>
          <p:cNvPr id="4" name="Picture 3"/>
          <p:cNvPicPr>
            <a:picLocks noChangeAspect="1"/>
          </p:cNvPicPr>
          <p:nvPr/>
        </p:nvPicPr>
        <p:blipFill>
          <a:blip r:embed="rId2"/>
          <a:stretch>
            <a:fillRect/>
          </a:stretch>
        </p:blipFill>
        <p:spPr>
          <a:xfrm>
            <a:off x="6221939" y="1588300"/>
            <a:ext cx="2790148" cy="3556456"/>
          </a:xfrm>
          <a:prstGeom prst="rect">
            <a:avLst/>
          </a:prstGeom>
        </p:spPr>
      </p:pic>
    </p:spTree>
    <p:extLst>
      <p:ext uri="{BB962C8B-B14F-4D97-AF65-F5344CB8AC3E}">
        <p14:creationId xmlns:p14="http://schemas.microsoft.com/office/powerpoint/2010/main" val="263518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162" y="1524000"/>
            <a:ext cx="8706169" cy="5167078"/>
          </a:xfrm>
        </p:spPr>
        <p:txBody>
          <a:bodyPr/>
          <a:lstStyle/>
          <a:p>
            <a:r>
              <a:rPr lang="en-US" dirty="0" smtClean="0"/>
              <a:t>Wars with Ottomans</a:t>
            </a:r>
          </a:p>
          <a:p>
            <a:pPr lvl="1"/>
            <a:r>
              <a:rPr lang="en-US" dirty="0" smtClean="0"/>
              <a:t>Wins control of the northern shore of the Black Sea</a:t>
            </a:r>
          </a:p>
          <a:p>
            <a:pPr lvl="1"/>
            <a:endParaRPr lang="en-US" dirty="0" smtClean="0"/>
          </a:p>
          <a:p>
            <a:r>
              <a:rPr lang="en-US" dirty="0" smtClean="0"/>
              <a:t>Polish king was weak- 3 powers try to take over</a:t>
            </a:r>
          </a:p>
          <a:p>
            <a:pPr lvl="1"/>
            <a:r>
              <a:rPr lang="en-US" dirty="0" smtClean="0"/>
              <a:t>1772- Russia, Prussia and                                                 Austria all take a piece of                                                Poland</a:t>
            </a:r>
          </a:p>
          <a:p>
            <a:pPr lvl="1"/>
            <a:r>
              <a:rPr lang="en-US" dirty="0" smtClean="0"/>
              <a:t>Known as the First                                                        Partition of Poland</a:t>
            </a:r>
          </a:p>
          <a:p>
            <a:pPr lvl="1"/>
            <a:r>
              <a:rPr lang="en-US" dirty="0" smtClean="0"/>
              <a:t>Poland disappears as a                                                   country for over a century</a:t>
            </a:r>
            <a:endParaRPr lang="en-US" dirty="0"/>
          </a:p>
        </p:txBody>
      </p:sp>
      <p:sp>
        <p:nvSpPr>
          <p:cNvPr id="3" name="Title 2"/>
          <p:cNvSpPr>
            <a:spLocks noGrp="1"/>
          </p:cNvSpPr>
          <p:nvPr>
            <p:ph type="title"/>
          </p:nvPr>
        </p:nvSpPr>
        <p:spPr/>
        <p:txBody>
          <a:bodyPr/>
          <a:lstStyle/>
          <a:p>
            <a:r>
              <a:rPr lang="en-US" dirty="0" smtClean="0"/>
              <a:t>Catherine Expands Russia</a:t>
            </a:r>
            <a:endParaRPr lang="en-US" dirty="0"/>
          </a:p>
        </p:txBody>
      </p:sp>
      <p:pic>
        <p:nvPicPr>
          <p:cNvPr id="4" name="Picture 3"/>
          <p:cNvPicPr>
            <a:picLocks noChangeAspect="1"/>
          </p:cNvPicPr>
          <p:nvPr/>
        </p:nvPicPr>
        <p:blipFill>
          <a:blip r:embed="rId2"/>
          <a:stretch>
            <a:fillRect/>
          </a:stretch>
        </p:blipFill>
        <p:spPr>
          <a:xfrm>
            <a:off x="4533815" y="3342321"/>
            <a:ext cx="4526055" cy="3348757"/>
          </a:xfrm>
          <a:prstGeom prst="rect">
            <a:avLst/>
          </a:prstGeom>
        </p:spPr>
      </p:pic>
    </p:spTree>
    <p:extLst>
      <p:ext uri="{BB962C8B-B14F-4D97-AF65-F5344CB8AC3E}">
        <p14:creationId xmlns:p14="http://schemas.microsoft.com/office/powerpoint/2010/main" val="409284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philosophes’ views about society often got them in trouble.  In France it was illegal to criticize either the Catholic Church or the government.  Many philosophes landed in jail or were exiled.  Voltaire, for example, experienced both punishments.  Nevertheless, the Enlightenment spread throughout Europe with the help of books, magazines, and word of mouth.  In time, Enlightenment ideas influenced everything from the artistic world to the royal courts across the continent.</a:t>
            </a:r>
            <a:endParaRPr lang="en-US" dirty="0"/>
          </a:p>
        </p:txBody>
      </p:sp>
      <p:sp>
        <p:nvSpPr>
          <p:cNvPr id="3" name="Title 2"/>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410666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Paris- intellectual and cultural capital of Europe in the 1700s</a:t>
            </a:r>
          </a:p>
          <a:p>
            <a:r>
              <a:rPr lang="en-US" dirty="0" smtClean="0"/>
              <a:t>Salons- regular social gatherings where intellectuals gathered to discuss ideas of the Enlightenment</a:t>
            </a:r>
            <a:endParaRPr lang="en-US" dirty="0"/>
          </a:p>
        </p:txBody>
      </p:sp>
      <p:sp>
        <p:nvSpPr>
          <p:cNvPr id="3" name="Title 2"/>
          <p:cNvSpPr>
            <a:spLocks noGrp="1"/>
          </p:cNvSpPr>
          <p:nvPr>
            <p:ph type="title"/>
          </p:nvPr>
        </p:nvSpPr>
        <p:spPr/>
        <p:txBody>
          <a:bodyPr/>
          <a:lstStyle/>
          <a:p>
            <a:r>
              <a:rPr lang="en-US" dirty="0" smtClean="0"/>
              <a:t>A World of Ideas</a:t>
            </a:r>
            <a:endParaRPr lang="en-US" dirty="0"/>
          </a:p>
        </p:txBody>
      </p:sp>
    </p:spTree>
    <p:extLst>
      <p:ext uri="{BB962C8B-B14F-4D97-AF65-F5344CB8AC3E}">
        <p14:creationId xmlns:p14="http://schemas.microsoft.com/office/powerpoint/2010/main" val="245520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4698" y="1524000"/>
            <a:ext cx="5868237" cy="4572000"/>
          </a:xfrm>
        </p:spPr>
        <p:txBody>
          <a:bodyPr/>
          <a:lstStyle/>
          <a:p>
            <a:r>
              <a:rPr lang="en-US" dirty="0" smtClean="0"/>
              <a:t>Denis Diderot- created large set of books that many leading scholars contributed essays to</a:t>
            </a:r>
          </a:p>
          <a:p>
            <a:r>
              <a:rPr lang="en-US" dirty="0" smtClean="0"/>
              <a:t>Called it Encyclopedia and published in 1751</a:t>
            </a:r>
          </a:p>
          <a:p>
            <a:r>
              <a:rPr lang="en-US" dirty="0" smtClean="0"/>
              <a:t>Enlightenment views in it angered French government and Catholic Church- banned it</a:t>
            </a:r>
          </a:p>
          <a:p>
            <a:r>
              <a:rPr lang="en-US" dirty="0" smtClean="0"/>
              <a:t>Attracted attention of growing literate middle class</a:t>
            </a:r>
            <a:endParaRPr lang="en-US" dirty="0"/>
          </a:p>
        </p:txBody>
      </p:sp>
      <p:sp>
        <p:nvSpPr>
          <p:cNvPr id="3" name="Title 2"/>
          <p:cNvSpPr>
            <a:spLocks noGrp="1"/>
          </p:cNvSpPr>
          <p:nvPr>
            <p:ph type="title"/>
          </p:nvPr>
        </p:nvSpPr>
        <p:spPr/>
        <p:txBody>
          <a:bodyPr/>
          <a:lstStyle/>
          <a:p>
            <a:r>
              <a:rPr lang="en-US" dirty="0" smtClean="0"/>
              <a:t>Diderot’s Encyclopedia</a:t>
            </a:r>
            <a:endParaRPr lang="en-US" dirty="0"/>
          </a:p>
        </p:txBody>
      </p:sp>
      <p:pic>
        <p:nvPicPr>
          <p:cNvPr id="4" name="Picture 3"/>
          <p:cNvPicPr>
            <a:picLocks noChangeAspect="1"/>
          </p:cNvPicPr>
          <p:nvPr/>
        </p:nvPicPr>
        <p:blipFill>
          <a:blip r:embed="rId2"/>
          <a:stretch>
            <a:fillRect/>
          </a:stretch>
        </p:blipFill>
        <p:spPr>
          <a:xfrm>
            <a:off x="199070" y="1668674"/>
            <a:ext cx="2727010" cy="4090515"/>
          </a:xfrm>
          <a:prstGeom prst="rect">
            <a:avLst/>
          </a:prstGeom>
        </p:spPr>
      </p:pic>
    </p:spTree>
    <p:extLst>
      <p:ext uri="{BB962C8B-B14F-4D97-AF65-F5344CB8AC3E}">
        <p14:creationId xmlns:p14="http://schemas.microsoft.com/office/powerpoint/2010/main" val="401182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Neoclassical style replaces baroque style</a:t>
            </a:r>
          </a:p>
          <a:p>
            <a:r>
              <a:rPr lang="en-US" dirty="0" smtClean="0"/>
              <a:t>Baroque- grand, ornate design- seen in places like Versailles</a:t>
            </a:r>
          </a:p>
          <a:p>
            <a:r>
              <a:rPr lang="en-US" dirty="0" smtClean="0"/>
              <a:t>Neoclassical- simple and elegant, borrowed ideas and themes from classical Greece and Rome</a:t>
            </a:r>
          </a:p>
        </p:txBody>
      </p:sp>
      <p:sp>
        <p:nvSpPr>
          <p:cNvPr id="3" name="Title 2"/>
          <p:cNvSpPr>
            <a:spLocks noGrp="1"/>
          </p:cNvSpPr>
          <p:nvPr>
            <p:ph type="title"/>
          </p:nvPr>
        </p:nvSpPr>
        <p:spPr/>
        <p:txBody>
          <a:bodyPr/>
          <a:lstStyle/>
          <a:p>
            <a:r>
              <a:rPr lang="en-US" dirty="0" smtClean="0"/>
              <a:t>New Artistic Styles</a:t>
            </a:r>
            <a:endParaRPr lang="en-US" dirty="0"/>
          </a:p>
        </p:txBody>
      </p:sp>
    </p:spTree>
    <p:extLst>
      <p:ext uri="{BB962C8B-B14F-4D97-AF65-F5344CB8AC3E}">
        <p14:creationId xmlns:p14="http://schemas.microsoft.com/office/powerpoint/2010/main" val="391061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1100"/>
            <a:ext cx="8229600" cy="4572000"/>
          </a:xfrm>
        </p:spPr>
        <p:txBody>
          <a:bodyPr/>
          <a:lstStyle/>
          <a:p>
            <a:r>
              <a:rPr lang="en-US" dirty="0" smtClean="0"/>
              <a:t>Had been dominated by composers</a:t>
            </a:r>
          </a:p>
          <a:p>
            <a:pPr lvl="1"/>
            <a:r>
              <a:rPr lang="en-US" dirty="0" smtClean="0"/>
              <a:t>Johann Sebastian Bach and George Friedrich Handel</a:t>
            </a:r>
          </a:p>
          <a:p>
            <a:pPr lvl="1"/>
            <a:r>
              <a:rPr lang="en-US" dirty="0" smtClean="0"/>
              <a:t>Dramatic organ and choral music</a:t>
            </a:r>
          </a:p>
          <a:p>
            <a:r>
              <a:rPr lang="en-US" dirty="0" smtClean="0"/>
              <a:t>New, lighter, elegant style known as classical emerged</a:t>
            </a:r>
          </a:p>
          <a:p>
            <a:pPr lvl="1"/>
            <a:r>
              <a:rPr lang="en-US" dirty="0" smtClean="0"/>
              <a:t>Franz Joseph Haydn, Wolfgang Amadeus Mozart and Ludwig van Beethoven</a:t>
            </a:r>
            <a:endParaRPr lang="en-US" dirty="0"/>
          </a:p>
        </p:txBody>
      </p:sp>
      <p:sp>
        <p:nvSpPr>
          <p:cNvPr id="3" name="Title 2"/>
          <p:cNvSpPr>
            <a:spLocks noGrp="1"/>
          </p:cNvSpPr>
          <p:nvPr>
            <p:ph type="title"/>
          </p:nvPr>
        </p:nvSpPr>
        <p:spPr/>
        <p:txBody>
          <a:bodyPr/>
          <a:lstStyle/>
          <a:p>
            <a:r>
              <a:rPr lang="en-US" dirty="0" smtClean="0"/>
              <a:t>Changes in Music</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9940" y="4033839"/>
            <a:ext cx="2132986" cy="2695562"/>
          </a:xfrm>
          <a:prstGeom prst="rect">
            <a:avLst/>
          </a:prstGeom>
        </p:spPr>
      </p:pic>
      <p:pic>
        <p:nvPicPr>
          <p:cNvPr id="7" name="Picture 6"/>
          <p:cNvPicPr>
            <a:picLocks noChangeAspect="1"/>
          </p:cNvPicPr>
          <p:nvPr/>
        </p:nvPicPr>
        <p:blipFill>
          <a:blip r:embed="rId3"/>
          <a:stretch>
            <a:fillRect/>
          </a:stretch>
        </p:blipFill>
        <p:spPr>
          <a:xfrm>
            <a:off x="5982099" y="4033839"/>
            <a:ext cx="2150392" cy="2695562"/>
          </a:xfrm>
          <a:prstGeom prst="rect">
            <a:avLst/>
          </a:prstGeom>
        </p:spPr>
      </p:pic>
      <p:pic>
        <p:nvPicPr>
          <p:cNvPr id="8" name="Picture 7"/>
          <p:cNvPicPr>
            <a:picLocks noChangeAspect="1"/>
          </p:cNvPicPr>
          <p:nvPr/>
        </p:nvPicPr>
        <p:blipFill>
          <a:blip r:embed="rId4"/>
          <a:stretch>
            <a:fillRect/>
          </a:stretch>
        </p:blipFill>
        <p:spPr>
          <a:xfrm>
            <a:off x="3286107" y="4033839"/>
            <a:ext cx="2512812" cy="2695562"/>
          </a:xfrm>
          <a:prstGeom prst="rect">
            <a:avLst/>
          </a:prstGeom>
        </p:spPr>
      </p:pic>
    </p:spTree>
    <p:extLst>
      <p:ext uri="{BB962C8B-B14F-4D97-AF65-F5344CB8AC3E}">
        <p14:creationId xmlns:p14="http://schemas.microsoft.com/office/powerpoint/2010/main" val="226088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Started writing novels</a:t>
            </a:r>
          </a:p>
          <a:p>
            <a:pPr lvl="1"/>
            <a:r>
              <a:rPr lang="en-US" dirty="0" smtClean="0"/>
              <a:t>Carefully crafted plots</a:t>
            </a:r>
          </a:p>
          <a:p>
            <a:pPr lvl="1"/>
            <a:r>
              <a:rPr lang="en-US" dirty="0"/>
              <a:t>U</a:t>
            </a:r>
            <a:r>
              <a:rPr lang="en-US" dirty="0" smtClean="0"/>
              <a:t>sed suspense</a:t>
            </a:r>
          </a:p>
          <a:p>
            <a:pPr lvl="1"/>
            <a:r>
              <a:rPr lang="en-US" dirty="0"/>
              <a:t>E</a:t>
            </a:r>
            <a:r>
              <a:rPr lang="en-US" dirty="0" smtClean="0"/>
              <a:t>xplored characters’ thoughts and feelings</a:t>
            </a:r>
            <a:endParaRPr lang="en-US" dirty="0"/>
          </a:p>
        </p:txBody>
      </p:sp>
      <p:sp>
        <p:nvSpPr>
          <p:cNvPr id="3" name="Title 2"/>
          <p:cNvSpPr>
            <a:spLocks noGrp="1"/>
          </p:cNvSpPr>
          <p:nvPr>
            <p:ph type="title"/>
          </p:nvPr>
        </p:nvSpPr>
        <p:spPr/>
        <p:txBody>
          <a:bodyPr/>
          <a:lstStyle/>
          <a:p>
            <a:r>
              <a:rPr lang="en-US" dirty="0" smtClean="0"/>
              <a:t>Changes in Literature</a:t>
            </a:r>
            <a:endParaRPr lang="en-US" dirty="0"/>
          </a:p>
        </p:txBody>
      </p:sp>
    </p:spTree>
    <p:extLst>
      <p:ext uri="{BB962C8B-B14F-4D97-AF65-F5344CB8AC3E}">
        <p14:creationId xmlns:p14="http://schemas.microsoft.com/office/powerpoint/2010/main" val="261965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7175"/>
            <a:ext cx="8229600" cy="4572000"/>
          </a:xfrm>
        </p:spPr>
        <p:txBody>
          <a:bodyPr/>
          <a:lstStyle/>
          <a:p>
            <a:r>
              <a:rPr lang="en-US" dirty="0" smtClean="0"/>
              <a:t>Many philosophes believed best government was monarchy with the ruler respecting the people’s rights</a:t>
            </a:r>
          </a:p>
          <a:p>
            <a:pPr lvl="1"/>
            <a:r>
              <a:rPr lang="en-US" dirty="0" smtClean="0"/>
              <a:t>Enlightened despots- monarchs who embraced the idea</a:t>
            </a:r>
          </a:p>
          <a:p>
            <a:pPr lvl="1"/>
            <a:r>
              <a:rPr lang="en-US" dirty="0" smtClean="0"/>
              <a:t>Three emerge- Frederick II of Prussia, Holy Roman Emperor Joseph II of Austria, and Catherine the Great of Russia</a:t>
            </a:r>
          </a:p>
        </p:txBody>
      </p:sp>
      <p:sp>
        <p:nvSpPr>
          <p:cNvPr id="3" name="Title 2"/>
          <p:cNvSpPr>
            <a:spLocks noGrp="1"/>
          </p:cNvSpPr>
          <p:nvPr>
            <p:ph type="title"/>
          </p:nvPr>
        </p:nvSpPr>
        <p:spPr/>
        <p:txBody>
          <a:bodyPr/>
          <a:lstStyle/>
          <a:p>
            <a:r>
              <a:rPr lang="en-US" dirty="0" smtClean="0"/>
              <a:t>Enlightenment and Monarchy</a:t>
            </a:r>
            <a:endParaRPr lang="en-US" dirty="0"/>
          </a:p>
        </p:txBody>
      </p:sp>
      <p:pic>
        <p:nvPicPr>
          <p:cNvPr id="4" name="Picture 3"/>
          <p:cNvPicPr>
            <a:picLocks noChangeAspect="1"/>
          </p:cNvPicPr>
          <p:nvPr/>
        </p:nvPicPr>
        <p:blipFill>
          <a:blip r:embed="rId2"/>
          <a:stretch>
            <a:fillRect/>
          </a:stretch>
        </p:blipFill>
        <p:spPr>
          <a:xfrm>
            <a:off x="955596" y="3821789"/>
            <a:ext cx="2324184" cy="2900818"/>
          </a:xfrm>
          <a:prstGeom prst="rect">
            <a:avLst/>
          </a:prstGeom>
        </p:spPr>
      </p:pic>
      <p:pic>
        <p:nvPicPr>
          <p:cNvPr id="7" name="Picture 6"/>
          <p:cNvPicPr>
            <a:picLocks noChangeAspect="1"/>
          </p:cNvPicPr>
          <p:nvPr/>
        </p:nvPicPr>
        <p:blipFill>
          <a:blip r:embed="rId3"/>
          <a:stretch>
            <a:fillRect/>
          </a:stretch>
        </p:blipFill>
        <p:spPr>
          <a:xfrm>
            <a:off x="3583152" y="3821788"/>
            <a:ext cx="2155931" cy="29003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42456" y="3821789"/>
            <a:ext cx="2124841" cy="2899630"/>
          </a:xfrm>
          <a:prstGeom prst="rect">
            <a:avLst/>
          </a:prstGeom>
        </p:spPr>
      </p:pic>
    </p:spTree>
    <p:extLst>
      <p:ext uri="{BB962C8B-B14F-4D97-AF65-F5344CB8AC3E}">
        <p14:creationId xmlns:p14="http://schemas.microsoft.com/office/powerpoint/2010/main" val="250064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969" y="1524000"/>
            <a:ext cx="8229600" cy="5082828"/>
          </a:xfrm>
        </p:spPr>
        <p:txBody>
          <a:bodyPr/>
          <a:lstStyle/>
          <a:p>
            <a:r>
              <a:rPr lang="en-US" dirty="0" smtClean="0"/>
              <a:t>Prussia, 1740-1786</a:t>
            </a:r>
          </a:p>
          <a:p>
            <a:r>
              <a:rPr lang="en-US" dirty="0" smtClean="0"/>
              <a:t>Granted many religious freedoms</a:t>
            </a:r>
          </a:p>
          <a:p>
            <a:r>
              <a:rPr lang="en-US" dirty="0" smtClean="0"/>
              <a:t>Reduced censorship</a:t>
            </a:r>
          </a:p>
          <a:p>
            <a:r>
              <a:rPr lang="en-US" dirty="0" smtClean="0"/>
              <a:t>Improved education</a:t>
            </a:r>
          </a:p>
          <a:p>
            <a:r>
              <a:rPr lang="en-US" dirty="0" smtClean="0"/>
              <a:t>Reformed justice system and                            abolished torture</a:t>
            </a:r>
          </a:p>
          <a:p>
            <a:r>
              <a:rPr lang="en-US" dirty="0" smtClean="0"/>
              <a:t>Goal of serving and strengthening                               his country</a:t>
            </a:r>
          </a:p>
          <a:p>
            <a:r>
              <a:rPr lang="en-US" dirty="0" smtClean="0"/>
              <a:t>Never tried to change social order</a:t>
            </a:r>
          </a:p>
          <a:p>
            <a:pPr lvl="1"/>
            <a:r>
              <a:rPr lang="en-US" dirty="0" smtClean="0"/>
              <a:t>Believed serfdom was wrong, but did nothing to end it since he needed support of the wealthy</a:t>
            </a:r>
            <a:endParaRPr lang="en-US" dirty="0"/>
          </a:p>
        </p:txBody>
      </p:sp>
      <p:sp>
        <p:nvSpPr>
          <p:cNvPr id="3" name="Title 2"/>
          <p:cNvSpPr>
            <a:spLocks noGrp="1"/>
          </p:cNvSpPr>
          <p:nvPr>
            <p:ph type="title"/>
          </p:nvPr>
        </p:nvSpPr>
        <p:spPr/>
        <p:txBody>
          <a:bodyPr/>
          <a:lstStyle/>
          <a:p>
            <a:r>
              <a:rPr lang="en-US" dirty="0" smtClean="0"/>
              <a:t>Frederick the Great</a:t>
            </a:r>
            <a:endParaRPr lang="en-US" dirty="0"/>
          </a:p>
        </p:txBody>
      </p:sp>
      <p:pic>
        <p:nvPicPr>
          <p:cNvPr id="4" name="Picture 3"/>
          <p:cNvPicPr>
            <a:picLocks noChangeAspect="1"/>
          </p:cNvPicPr>
          <p:nvPr/>
        </p:nvPicPr>
        <p:blipFill>
          <a:blip r:embed="rId2"/>
          <a:stretch>
            <a:fillRect/>
          </a:stretch>
        </p:blipFill>
        <p:spPr>
          <a:xfrm>
            <a:off x="5803815" y="1604374"/>
            <a:ext cx="3076279" cy="3764677"/>
          </a:xfrm>
          <a:prstGeom prst="rect">
            <a:avLst/>
          </a:prstGeom>
        </p:spPr>
      </p:pic>
    </p:spTree>
    <p:extLst>
      <p:ext uri="{BB962C8B-B14F-4D97-AF65-F5344CB8AC3E}">
        <p14:creationId xmlns:p14="http://schemas.microsoft.com/office/powerpoint/2010/main" val="1966076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136</TotalTime>
  <Words>509</Words>
  <Application>Microsoft Macintosh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The Enlightenment Spreads</vt:lpstr>
      <vt:lpstr>Setting the Stage</vt:lpstr>
      <vt:lpstr>A World of Ideas</vt:lpstr>
      <vt:lpstr>Diderot’s Encyclopedia</vt:lpstr>
      <vt:lpstr>New Artistic Styles</vt:lpstr>
      <vt:lpstr>Changes in Music</vt:lpstr>
      <vt:lpstr>Changes in Literature</vt:lpstr>
      <vt:lpstr>Enlightenment and Monarchy</vt:lpstr>
      <vt:lpstr>Frederick the Great</vt:lpstr>
      <vt:lpstr>Joseph II</vt:lpstr>
      <vt:lpstr>Catherine the Great</vt:lpstr>
      <vt:lpstr>Catherine Expands Russia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 Spreads</dc:title>
  <dc:creator>Greg Sederberg</dc:creator>
  <cp:lastModifiedBy>Greg Sederberg</cp:lastModifiedBy>
  <cp:revision>26</cp:revision>
  <dcterms:created xsi:type="dcterms:W3CDTF">2015-05-22T19:46:42Z</dcterms:created>
  <dcterms:modified xsi:type="dcterms:W3CDTF">2016-04-25T01:05:37Z</dcterms:modified>
</cp:coreProperties>
</file>