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4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9/22/15</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9/22/15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9/22/15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9/22/15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9/22/15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9/22/15</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Mongol Empire</a:t>
            </a:r>
            <a:endParaRPr lang="en-US" dirty="0"/>
          </a:p>
        </p:txBody>
      </p:sp>
    </p:spTree>
    <p:extLst>
      <p:ext uri="{BB962C8B-B14F-4D97-AF65-F5344CB8AC3E}">
        <p14:creationId xmlns:p14="http://schemas.microsoft.com/office/powerpoint/2010/main" val="60220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for the Mongols</a:t>
            </a:r>
            <a:endParaRPr lang="en-US" dirty="0"/>
          </a:p>
        </p:txBody>
      </p:sp>
      <p:sp>
        <p:nvSpPr>
          <p:cNvPr id="3" name="Content Placeholder 2"/>
          <p:cNvSpPr>
            <a:spLocks noGrp="1"/>
          </p:cNvSpPr>
          <p:nvPr>
            <p:ph idx="1"/>
          </p:nvPr>
        </p:nvSpPr>
        <p:spPr/>
        <p:txBody>
          <a:bodyPr>
            <a:normAutofit/>
          </a:bodyPr>
          <a:lstStyle/>
          <a:p>
            <a:r>
              <a:rPr lang="en-US" sz="2400" dirty="0" smtClean="0"/>
              <a:t>Kublai sends exhibitions into Southeast Asia</a:t>
            </a:r>
          </a:p>
          <a:p>
            <a:pPr lvl="1"/>
            <a:r>
              <a:rPr lang="en-US" sz="2000" dirty="0" smtClean="0"/>
              <a:t>Suffers humiliating defeats- huge loss of expense and lives</a:t>
            </a:r>
          </a:p>
          <a:p>
            <a:r>
              <a:rPr lang="en-US" sz="2400" dirty="0" smtClean="0"/>
              <a:t>Big spending on wars, public works and luxuries led to higher taxes</a:t>
            </a:r>
          </a:p>
        </p:txBody>
      </p:sp>
    </p:spTree>
    <p:extLst>
      <p:ext uri="{BB962C8B-B14F-4D97-AF65-F5344CB8AC3E}">
        <p14:creationId xmlns:p14="http://schemas.microsoft.com/office/powerpoint/2010/main" val="356592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smtClean="0"/>
              <a:t>The End of Mongol Rule</a:t>
            </a:r>
            <a:endParaRPr lang="en-US" dirty="0"/>
          </a:p>
        </p:txBody>
      </p:sp>
      <p:sp>
        <p:nvSpPr>
          <p:cNvPr id="3" name="Content Placeholder 2"/>
          <p:cNvSpPr>
            <a:spLocks noGrp="1"/>
          </p:cNvSpPr>
          <p:nvPr>
            <p:ph idx="1"/>
          </p:nvPr>
        </p:nvSpPr>
        <p:spPr>
          <a:xfrm>
            <a:off x="3739688" y="1977227"/>
            <a:ext cx="5404312" cy="4139234"/>
          </a:xfrm>
        </p:spPr>
        <p:txBody>
          <a:bodyPr/>
          <a:lstStyle/>
          <a:p>
            <a:r>
              <a:rPr lang="en-US" sz="2400" dirty="0" smtClean="0"/>
              <a:t>1294- Kublai dies</a:t>
            </a:r>
          </a:p>
          <a:p>
            <a:pPr lvl="1"/>
            <a:r>
              <a:rPr lang="en-US" sz="2000" dirty="0" smtClean="0"/>
              <a:t>Family members argue over who should rule- changes hands 4 times in 8 years</a:t>
            </a:r>
          </a:p>
          <a:p>
            <a:r>
              <a:rPr lang="en-US" sz="2400" dirty="0" smtClean="0"/>
              <a:t>1300s- Rebellions break out</a:t>
            </a:r>
          </a:p>
          <a:p>
            <a:pPr lvl="1"/>
            <a:r>
              <a:rPr lang="en-US" sz="2000" dirty="0" smtClean="0"/>
              <a:t>Fueled by years of famine, flood, disease, economic problems, corruption and Mongol humiliation of the Chinese</a:t>
            </a:r>
          </a:p>
          <a:p>
            <a:r>
              <a:rPr lang="en-US" sz="2400" dirty="0" smtClean="0"/>
              <a:t>1368- overthrow Mongols</a:t>
            </a:r>
          </a:p>
          <a:p>
            <a:r>
              <a:rPr lang="en-US" sz="2400" dirty="0" smtClean="0"/>
              <a:t>Ming Dynasty is founded</a:t>
            </a:r>
            <a:endParaRPr lang="en-US" sz="2400" dirty="0"/>
          </a:p>
          <a:p>
            <a:pPr lvl="1"/>
            <a:endParaRPr lang="en-US" dirty="0"/>
          </a:p>
        </p:txBody>
      </p:sp>
      <p:pic>
        <p:nvPicPr>
          <p:cNvPr id="4" name="Picture 3"/>
          <p:cNvPicPr>
            <a:picLocks noChangeAspect="1"/>
          </p:cNvPicPr>
          <p:nvPr/>
        </p:nvPicPr>
        <p:blipFill>
          <a:blip r:embed="rId2"/>
          <a:stretch>
            <a:fillRect/>
          </a:stretch>
        </p:blipFill>
        <p:spPr>
          <a:xfrm>
            <a:off x="132011" y="2057601"/>
            <a:ext cx="3607677" cy="3483048"/>
          </a:xfrm>
          <a:prstGeom prst="rect">
            <a:avLst/>
          </a:prstGeom>
        </p:spPr>
      </p:pic>
    </p:spTree>
    <p:extLst>
      <p:ext uri="{BB962C8B-B14F-4D97-AF65-F5344CB8AC3E}">
        <p14:creationId xmlns:p14="http://schemas.microsoft.com/office/powerpoint/2010/main" val="204965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1268"/>
            <a:ext cx="7315200" cy="1154097"/>
          </a:xfrm>
        </p:spPr>
        <p:txBody>
          <a:bodyPr/>
          <a:lstStyle/>
          <a:p>
            <a:r>
              <a:rPr lang="en-US" dirty="0" smtClean="0"/>
              <a:t>Decline of the Mongol Empire</a:t>
            </a:r>
            <a:endParaRPr lang="en-US" dirty="0"/>
          </a:p>
        </p:txBody>
      </p:sp>
      <p:sp>
        <p:nvSpPr>
          <p:cNvPr id="3" name="Content Placeholder 2"/>
          <p:cNvSpPr>
            <a:spLocks noGrp="1"/>
          </p:cNvSpPr>
          <p:nvPr>
            <p:ph idx="1"/>
          </p:nvPr>
        </p:nvSpPr>
        <p:spPr>
          <a:xfrm>
            <a:off x="466245" y="1527127"/>
            <a:ext cx="8376304" cy="4782234"/>
          </a:xfrm>
        </p:spPr>
        <p:txBody>
          <a:bodyPr>
            <a:normAutofit/>
          </a:bodyPr>
          <a:lstStyle/>
          <a:p>
            <a:r>
              <a:rPr lang="en-US" sz="2400" dirty="0" smtClean="0"/>
              <a:t>Entire empire had disintegrated by time of Yuan Dynasty collapse</a:t>
            </a:r>
          </a:p>
          <a:p>
            <a:r>
              <a:rPr lang="en-US" sz="2400" dirty="0" smtClean="0"/>
              <a:t>Only Golden Horde in Russia stayed in power</a:t>
            </a:r>
            <a:endParaRPr lang="en-US" sz="2400" dirty="0"/>
          </a:p>
        </p:txBody>
      </p:sp>
      <p:pic>
        <p:nvPicPr>
          <p:cNvPr id="4" name="Picture 3"/>
          <p:cNvPicPr>
            <a:picLocks noChangeAspect="1"/>
          </p:cNvPicPr>
          <p:nvPr/>
        </p:nvPicPr>
        <p:blipFill>
          <a:blip r:embed="rId2"/>
          <a:stretch>
            <a:fillRect/>
          </a:stretch>
        </p:blipFill>
        <p:spPr>
          <a:xfrm>
            <a:off x="1400232" y="2957801"/>
            <a:ext cx="6343536" cy="3816723"/>
          </a:xfrm>
          <a:prstGeom prst="rect">
            <a:avLst/>
          </a:prstGeom>
        </p:spPr>
      </p:pic>
    </p:spTree>
    <p:extLst>
      <p:ext uri="{BB962C8B-B14F-4D97-AF65-F5344CB8AC3E}">
        <p14:creationId xmlns:p14="http://schemas.microsoft.com/office/powerpoint/2010/main" val="240678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a:xfrm>
            <a:off x="225083" y="2769833"/>
            <a:ext cx="8681776" cy="3539527"/>
          </a:xfrm>
        </p:spPr>
        <p:txBody>
          <a:bodyPr>
            <a:noAutofit/>
          </a:bodyPr>
          <a:lstStyle/>
          <a:p>
            <a:r>
              <a:rPr lang="en-US" sz="2400" dirty="0" smtClean="0"/>
              <a:t>Kublai Khan, the grandson of Genghis Khan, assumed the title Great Khan in 1260.  In theory, the Great Khan ruled the entire Mongol Empire.  In reality, the empire had split into four khanates.  Other descendants of Genghis ruled Central Asia, Persia and Russia as semi-independent states.  So, Kublai focused instead on extending the power and range of his own khanate, which already included Mongolia, Korea, Tibet and northern China.  To begin, however, he had to fulfill the goal of his grandfather to conquer all of China.</a:t>
            </a:r>
            <a:endParaRPr lang="en-US" sz="2400" dirty="0"/>
          </a:p>
        </p:txBody>
      </p:sp>
    </p:spTree>
    <p:extLst>
      <p:ext uri="{BB962C8B-B14F-4D97-AF65-F5344CB8AC3E}">
        <p14:creationId xmlns:p14="http://schemas.microsoft.com/office/powerpoint/2010/main" val="153931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193"/>
            <a:ext cx="7315200" cy="1154097"/>
          </a:xfrm>
        </p:spPr>
        <p:txBody>
          <a:bodyPr/>
          <a:lstStyle/>
          <a:p>
            <a:r>
              <a:rPr lang="en-US" dirty="0" smtClean="0"/>
              <a:t>Kublai Khan Becomes Emperor</a:t>
            </a:r>
            <a:endParaRPr lang="en-US" dirty="0"/>
          </a:p>
        </p:txBody>
      </p:sp>
      <p:sp>
        <p:nvSpPr>
          <p:cNvPr id="3" name="Content Placeholder 2"/>
          <p:cNvSpPr>
            <a:spLocks noGrp="1"/>
          </p:cNvSpPr>
          <p:nvPr>
            <p:ph idx="1"/>
          </p:nvPr>
        </p:nvSpPr>
        <p:spPr>
          <a:xfrm>
            <a:off x="257238" y="1543201"/>
            <a:ext cx="8751778" cy="4766159"/>
          </a:xfrm>
        </p:spPr>
        <p:txBody>
          <a:bodyPr>
            <a:normAutofit/>
          </a:bodyPr>
          <a:lstStyle/>
          <a:p>
            <a:r>
              <a:rPr lang="en-US" sz="2400" dirty="0" smtClean="0"/>
              <a:t>Kublai attacks China for several years</a:t>
            </a:r>
          </a:p>
          <a:p>
            <a:r>
              <a:rPr lang="en-US" sz="2400" dirty="0" smtClean="0"/>
              <a:t>Finally takes over in 1279 and becomes China’s new emperor</a:t>
            </a:r>
          </a:p>
          <a:p>
            <a:r>
              <a:rPr lang="en-US" sz="2400" dirty="0" smtClean="0"/>
              <a:t>Founds Yuan Dynasty- lasts until 1368</a:t>
            </a:r>
            <a:endParaRPr lang="en-US" sz="2400" dirty="0"/>
          </a:p>
        </p:txBody>
      </p:sp>
      <p:pic>
        <p:nvPicPr>
          <p:cNvPr id="4" name="Picture 3"/>
          <p:cNvPicPr>
            <a:picLocks noChangeAspect="1"/>
          </p:cNvPicPr>
          <p:nvPr/>
        </p:nvPicPr>
        <p:blipFill>
          <a:blip r:embed="rId2"/>
          <a:stretch>
            <a:fillRect/>
          </a:stretch>
        </p:blipFill>
        <p:spPr>
          <a:xfrm>
            <a:off x="448326" y="3084387"/>
            <a:ext cx="3554591" cy="3554591"/>
          </a:xfrm>
          <a:prstGeom prst="rect">
            <a:avLst/>
          </a:prstGeom>
        </p:spPr>
      </p:pic>
      <p:pic>
        <p:nvPicPr>
          <p:cNvPr id="6" name="Picture 5"/>
          <p:cNvPicPr>
            <a:picLocks noChangeAspect="1"/>
          </p:cNvPicPr>
          <p:nvPr/>
        </p:nvPicPr>
        <p:blipFill>
          <a:blip r:embed="rId3"/>
          <a:stretch>
            <a:fillRect/>
          </a:stretch>
        </p:blipFill>
        <p:spPr>
          <a:xfrm>
            <a:off x="4244426" y="3084387"/>
            <a:ext cx="4459123" cy="3574730"/>
          </a:xfrm>
          <a:prstGeom prst="rect">
            <a:avLst/>
          </a:prstGeom>
        </p:spPr>
      </p:pic>
    </p:spTree>
    <p:extLst>
      <p:ext uri="{BB962C8B-B14F-4D97-AF65-F5344CB8AC3E}">
        <p14:creationId xmlns:p14="http://schemas.microsoft.com/office/powerpoint/2010/main" val="292145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6707"/>
            <a:ext cx="7315200" cy="1154097"/>
          </a:xfrm>
        </p:spPr>
        <p:txBody>
          <a:bodyPr/>
          <a:lstStyle/>
          <a:p>
            <a:r>
              <a:rPr lang="en-US" dirty="0" smtClean="0"/>
              <a:t>Importance of Kublai’s Rule</a:t>
            </a:r>
            <a:endParaRPr lang="en-US" dirty="0"/>
          </a:p>
        </p:txBody>
      </p:sp>
      <p:sp>
        <p:nvSpPr>
          <p:cNvPr id="3" name="Content Placeholder 2"/>
          <p:cNvSpPr>
            <a:spLocks noGrp="1"/>
          </p:cNvSpPr>
          <p:nvPr>
            <p:ph idx="1"/>
          </p:nvPr>
        </p:nvSpPr>
        <p:spPr>
          <a:xfrm>
            <a:off x="225082" y="1607502"/>
            <a:ext cx="8833456" cy="4492884"/>
          </a:xfrm>
        </p:spPr>
        <p:txBody>
          <a:bodyPr>
            <a:normAutofit/>
          </a:bodyPr>
          <a:lstStyle/>
          <a:p>
            <a:r>
              <a:rPr lang="en-US" sz="2400" dirty="0" smtClean="0"/>
              <a:t>Unites China for 1</a:t>
            </a:r>
            <a:r>
              <a:rPr lang="en-US" sz="2400" baseline="30000" dirty="0" smtClean="0"/>
              <a:t>st</a:t>
            </a:r>
            <a:r>
              <a:rPr lang="en-US" sz="2400" dirty="0" smtClean="0"/>
              <a:t> time in over 300 years</a:t>
            </a:r>
          </a:p>
          <a:p>
            <a:pPr lvl="1"/>
            <a:r>
              <a:rPr lang="en-US" sz="2200" dirty="0" smtClean="0"/>
              <a:t>Because of this, he’s considered one of China’s great emperors</a:t>
            </a:r>
          </a:p>
          <a:p>
            <a:r>
              <a:rPr lang="en-US" sz="2400" dirty="0" smtClean="0"/>
              <a:t>Control of Mongols across all of Asia opened China to more foreign contacts and trade</a:t>
            </a:r>
          </a:p>
          <a:p>
            <a:r>
              <a:rPr lang="en-US" sz="2400" dirty="0" smtClean="0"/>
              <a:t>Tolerated Chinese culture and made few changes</a:t>
            </a:r>
          </a:p>
          <a:p>
            <a:pPr lvl="1"/>
            <a:endParaRPr lang="en-US" sz="2200" dirty="0" smtClean="0"/>
          </a:p>
        </p:txBody>
      </p:sp>
      <p:pic>
        <p:nvPicPr>
          <p:cNvPr id="5" name="Picture 4"/>
          <p:cNvPicPr>
            <a:picLocks noChangeAspect="1"/>
          </p:cNvPicPr>
          <p:nvPr/>
        </p:nvPicPr>
        <p:blipFill>
          <a:blip r:embed="rId2"/>
          <a:stretch>
            <a:fillRect/>
          </a:stretch>
        </p:blipFill>
        <p:spPr>
          <a:xfrm>
            <a:off x="3026240" y="3808977"/>
            <a:ext cx="3091521" cy="2984723"/>
          </a:xfrm>
          <a:prstGeom prst="rect">
            <a:avLst/>
          </a:prstGeom>
        </p:spPr>
      </p:pic>
    </p:spTree>
    <p:extLst>
      <p:ext uri="{BB962C8B-B14F-4D97-AF65-F5344CB8AC3E}">
        <p14:creationId xmlns:p14="http://schemas.microsoft.com/office/powerpoint/2010/main" val="366391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0632"/>
            <a:ext cx="7315200" cy="1154097"/>
          </a:xfrm>
        </p:spPr>
        <p:txBody>
          <a:bodyPr/>
          <a:lstStyle/>
          <a:p>
            <a:r>
              <a:rPr lang="en-US" dirty="0" smtClean="0"/>
              <a:t>Failure Conquering Japan</a:t>
            </a:r>
            <a:endParaRPr lang="en-US" dirty="0"/>
          </a:p>
        </p:txBody>
      </p:sp>
      <p:sp>
        <p:nvSpPr>
          <p:cNvPr id="3" name="Content Placeholder 2"/>
          <p:cNvSpPr>
            <a:spLocks noGrp="1"/>
          </p:cNvSpPr>
          <p:nvPr>
            <p:ph idx="1"/>
          </p:nvPr>
        </p:nvSpPr>
        <p:spPr>
          <a:xfrm>
            <a:off x="498396" y="1623576"/>
            <a:ext cx="8006527" cy="4541109"/>
          </a:xfrm>
        </p:spPr>
        <p:txBody>
          <a:bodyPr>
            <a:normAutofit/>
          </a:bodyPr>
          <a:lstStyle/>
          <a:p>
            <a:r>
              <a:rPr lang="en-US" sz="2400" dirty="0" smtClean="0"/>
              <a:t>Launches 2 major attacks in 1274 and 1281</a:t>
            </a:r>
          </a:p>
          <a:p>
            <a:r>
              <a:rPr lang="en-US" sz="2400" dirty="0" smtClean="0"/>
              <a:t>2</a:t>
            </a:r>
            <a:r>
              <a:rPr lang="en-US" sz="2400" baseline="30000" dirty="0" smtClean="0"/>
              <a:t>nd</a:t>
            </a:r>
            <a:r>
              <a:rPr lang="en-US" sz="2400" dirty="0" smtClean="0"/>
              <a:t> attack has over 150,000 soldiers- largest seaborne invasion force until WWII</a:t>
            </a:r>
          </a:p>
          <a:p>
            <a:pPr lvl="1"/>
            <a:r>
              <a:rPr lang="en-US" sz="2000" dirty="0" smtClean="0"/>
              <a:t>After 53 days it</a:t>
            </a:r>
            <a:r>
              <a:rPr lang="fr-FR" sz="2000" dirty="0" smtClean="0"/>
              <a:t>’</a:t>
            </a:r>
            <a:r>
              <a:rPr lang="en-US" sz="2000" dirty="0" smtClean="0"/>
              <a:t>s a standstill</a:t>
            </a:r>
          </a:p>
          <a:p>
            <a:pPr lvl="1"/>
            <a:r>
              <a:rPr lang="en-US" sz="2000" dirty="0" smtClean="0"/>
              <a:t>Typhoon sweeps in, destroys Mongol ships and kills soldiers</a:t>
            </a:r>
            <a:endParaRPr lang="en-US" sz="2000" dirty="0"/>
          </a:p>
        </p:txBody>
      </p:sp>
      <p:pic>
        <p:nvPicPr>
          <p:cNvPr id="4" name="Picture 3"/>
          <p:cNvPicPr>
            <a:picLocks noChangeAspect="1"/>
          </p:cNvPicPr>
          <p:nvPr/>
        </p:nvPicPr>
        <p:blipFill>
          <a:blip r:embed="rId2"/>
          <a:stretch>
            <a:fillRect/>
          </a:stretch>
        </p:blipFill>
        <p:spPr>
          <a:xfrm>
            <a:off x="1549456" y="3739005"/>
            <a:ext cx="6045089" cy="3022545"/>
          </a:xfrm>
          <a:prstGeom prst="rect">
            <a:avLst/>
          </a:prstGeom>
        </p:spPr>
      </p:pic>
    </p:spTree>
    <p:extLst>
      <p:ext uri="{BB962C8B-B14F-4D97-AF65-F5344CB8AC3E}">
        <p14:creationId xmlns:p14="http://schemas.microsoft.com/office/powerpoint/2010/main" val="361696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 Rule in China</a:t>
            </a:r>
            <a:endParaRPr lang="en-US" dirty="0"/>
          </a:p>
        </p:txBody>
      </p:sp>
      <p:sp>
        <p:nvSpPr>
          <p:cNvPr id="3" name="Content Placeholder 2"/>
          <p:cNvSpPr>
            <a:spLocks noGrp="1"/>
          </p:cNvSpPr>
          <p:nvPr>
            <p:ph idx="1"/>
          </p:nvPr>
        </p:nvSpPr>
        <p:spPr/>
        <p:txBody>
          <a:bodyPr>
            <a:normAutofit/>
          </a:bodyPr>
          <a:lstStyle/>
          <a:p>
            <a:r>
              <a:rPr lang="en-US" sz="2400" dirty="0" smtClean="0"/>
              <a:t>Mongols live apart from Chinese and obey different laws</a:t>
            </a:r>
          </a:p>
          <a:p>
            <a:r>
              <a:rPr lang="en-US" sz="2400" dirty="0" smtClean="0"/>
              <a:t>Kept Chinese out of high levels of government, but keep lots at local level</a:t>
            </a:r>
          </a:p>
          <a:p>
            <a:r>
              <a:rPr lang="en-US" sz="2400" dirty="0" smtClean="0"/>
              <a:t>Extends Grand Canal to Beijing</a:t>
            </a:r>
          </a:p>
          <a:p>
            <a:r>
              <a:rPr lang="en-US" sz="2400" dirty="0" smtClean="0"/>
              <a:t>Builds 1,100 mile paved highway from Hangzhou to Beijing</a:t>
            </a:r>
          </a:p>
        </p:txBody>
      </p:sp>
    </p:spTree>
    <p:extLst>
      <p:ext uri="{BB962C8B-B14F-4D97-AF65-F5344CB8AC3E}">
        <p14:creationId xmlns:p14="http://schemas.microsoft.com/office/powerpoint/2010/main" val="400249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1268"/>
            <a:ext cx="7315200" cy="1154097"/>
          </a:xfrm>
        </p:spPr>
        <p:txBody>
          <a:bodyPr/>
          <a:lstStyle/>
          <a:p>
            <a:r>
              <a:rPr lang="en-US" dirty="0" smtClean="0"/>
              <a:t>Foreign Trade</a:t>
            </a:r>
            <a:endParaRPr lang="en-US" dirty="0"/>
          </a:p>
        </p:txBody>
      </p:sp>
      <p:sp>
        <p:nvSpPr>
          <p:cNvPr id="3" name="Content Placeholder 2"/>
          <p:cNvSpPr>
            <a:spLocks noGrp="1"/>
          </p:cNvSpPr>
          <p:nvPr>
            <p:ph idx="1"/>
          </p:nvPr>
        </p:nvSpPr>
        <p:spPr>
          <a:xfrm>
            <a:off x="914400" y="1708883"/>
            <a:ext cx="7315200" cy="3539527"/>
          </a:xfrm>
        </p:spPr>
        <p:txBody>
          <a:bodyPr>
            <a:normAutofit/>
          </a:bodyPr>
          <a:lstStyle/>
          <a:p>
            <a:r>
              <a:rPr lang="en-US" sz="2400" dirty="0" smtClean="0"/>
              <a:t>Increased under Kublai due to Mongol Peace</a:t>
            </a:r>
          </a:p>
          <a:p>
            <a:pPr lvl="1"/>
            <a:r>
              <a:rPr lang="en-US" sz="2000" dirty="0" smtClean="0"/>
              <a:t>Carry silk, porcelain, gunpowder, compasses, paper currency and playing cards to Europe</a:t>
            </a:r>
          </a:p>
          <a:p>
            <a:r>
              <a:rPr lang="en-US" sz="2400" dirty="0" smtClean="0"/>
              <a:t>Invites foreign merchants to China</a:t>
            </a:r>
            <a:endParaRPr lang="en-US" sz="2400" dirty="0"/>
          </a:p>
        </p:txBody>
      </p:sp>
      <p:pic>
        <p:nvPicPr>
          <p:cNvPr id="4" name="Picture 3"/>
          <p:cNvPicPr>
            <a:picLocks noChangeAspect="1"/>
          </p:cNvPicPr>
          <p:nvPr/>
        </p:nvPicPr>
        <p:blipFill>
          <a:blip r:embed="rId2"/>
          <a:stretch>
            <a:fillRect/>
          </a:stretch>
        </p:blipFill>
        <p:spPr>
          <a:xfrm>
            <a:off x="5214361" y="3707214"/>
            <a:ext cx="3842490" cy="2567365"/>
          </a:xfrm>
          <a:prstGeom prst="rect">
            <a:avLst/>
          </a:prstGeom>
        </p:spPr>
      </p:pic>
      <p:pic>
        <p:nvPicPr>
          <p:cNvPr id="5" name="Picture 4"/>
          <p:cNvPicPr>
            <a:picLocks noChangeAspect="1"/>
          </p:cNvPicPr>
          <p:nvPr/>
        </p:nvPicPr>
        <p:blipFill>
          <a:blip r:embed="rId3"/>
          <a:stretch>
            <a:fillRect/>
          </a:stretch>
        </p:blipFill>
        <p:spPr>
          <a:xfrm>
            <a:off x="84493" y="3707214"/>
            <a:ext cx="4985175" cy="2567365"/>
          </a:xfrm>
          <a:prstGeom prst="rect">
            <a:avLst/>
          </a:prstGeom>
        </p:spPr>
      </p:pic>
    </p:spTree>
    <p:extLst>
      <p:ext uri="{BB962C8B-B14F-4D97-AF65-F5344CB8AC3E}">
        <p14:creationId xmlns:p14="http://schemas.microsoft.com/office/powerpoint/2010/main" val="384695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normAutofit fontScale="90000"/>
          </a:bodyPr>
          <a:lstStyle/>
          <a:p>
            <a:r>
              <a:rPr lang="en-US" dirty="0" smtClean="0"/>
              <a:t>Marco Polo at the Mongol Court</a:t>
            </a:r>
            <a:endParaRPr lang="en-US" dirty="0"/>
          </a:p>
        </p:txBody>
      </p:sp>
      <p:sp>
        <p:nvSpPr>
          <p:cNvPr id="3" name="Content Placeholder 2"/>
          <p:cNvSpPr>
            <a:spLocks noGrp="1"/>
          </p:cNvSpPr>
          <p:nvPr>
            <p:ph idx="1"/>
          </p:nvPr>
        </p:nvSpPr>
        <p:spPr>
          <a:xfrm>
            <a:off x="337625" y="1511051"/>
            <a:ext cx="8521001" cy="4798309"/>
          </a:xfrm>
        </p:spPr>
        <p:txBody>
          <a:bodyPr>
            <a:normAutofit/>
          </a:bodyPr>
          <a:lstStyle/>
          <a:p>
            <a:r>
              <a:rPr lang="en-US" sz="2400" dirty="0" smtClean="0"/>
              <a:t>Marco Polo- Venetian trader, traveled Silk Road with father and uncle</a:t>
            </a:r>
          </a:p>
          <a:p>
            <a:r>
              <a:rPr lang="en-US" sz="2400" dirty="0" smtClean="0"/>
              <a:t>Learned several Asian languages in his travels</a:t>
            </a:r>
          </a:p>
          <a:p>
            <a:r>
              <a:rPr lang="en-US" sz="2400" dirty="0" smtClean="0"/>
              <a:t>Kublai sends him to various Chinese cities on government missions</a:t>
            </a:r>
          </a:p>
          <a:p>
            <a:pPr lvl="1"/>
            <a:r>
              <a:rPr lang="en-US" sz="2000" dirty="0" smtClean="0"/>
              <a:t>Serves Kublai for 17 years</a:t>
            </a:r>
            <a:endParaRPr lang="en-US" sz="2000" dirty="0"/>
          </a:p>
        </p:txBody>
      </p:sp>
      <p:pic>
        <p:nvPicPr>
          <p:cNvPr id="4" name="Picture 3"/>
          <p:cNvPicPr>
            <a:picLocks noChangeAspect="1"/>
          </p:cNvPicPr>
          <p:nvPr/>
        </p:nvPicPr>
        <p:blipFill>
          <a:blip r:embed="rId2"/>
          <a:stretch>
            <a:fillRect/>
          </a:stretch>
        </p:blipFill>
        <p:spPr>
          <a:xfrm>
            <a:off x="5997155" y="3375752"/>
            <a:ext cx="2459829" cy="3279772"/>
          </a:xfrm>
          <a:prstGeom prst="rect">
            <a:avLst/>
          </a:prstGeom>
        </p:spPr>
      </p:pic>
      <p:pic>
        <p:nvPicPr>
          <p:cNvPr id="5" name="Picture 4"/>
          <p:cNvPicPr>
            <a:picLocks noChangeAspect="1"/>
          </p:cNvPicPr>
          <p:nvPr/>
        </p:nvPicPr>
        <p:blipFill>
          <a:blip r:embed="rId3"/>
          <a:stretch>
            <a:fillRect/>
          </a:stretch>
        </p:blipFill>
        <p:spPr>
          <a:xfrm>
            <a:off x="594857" y="4099127"/>
            <a:ext cx="5129894" cy="2556397"/>
          </a:xfrm>
          <a:prstGeom prst="rect">
            <a:avLst/>
          </a:prstGeom>
        </p:spPr>
      </p:pic>
    </p:spTree>
    <p:extLst>
      <p:ext uri="{BB962C8B-B14F-4D97-AF65-F5344CB8AC3E}">
        <p14:creationId xmlns:p14="http://schemas.microsoft.com/office/powerpoint/2010/main" val="38938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normAutofit fontScale="90000"/>
          </a:bodyPr>
          <a:lstStyle/>
          <a:p>
            <a:r>
              <a:rPr lang="en-US" dirty="0" smtClean="0"/>
              <a:t>Marco Polo at the Mongol Court</a:t>
            </a:r>
            <a:endParaRPr lang="en-US" dirty="0"/>
          </a:p>
        </p:txBody>
      </p:sp>
      <p:sp>
        <p:nvSpPr>
          <p:cNvPr id="3" name="Content Placeholder 2"/>
          <p:cNvSpPr>
            <a:spLocks noGrp="1"/>
          </p:cNvSpPr>
          <p:nvPr>
            <p:ph idx="1"/>
          </p:nvPr>
        </p:nvSpPr>
        <p:spPr>
          <a:xfrm>
            <a:off x="144696" y="1977225"/>
            <a:ext cx="5146929" cy="4332136"/>
          </a:xfrm>
        </p:spPr>
        <p:txBody>
          <a:bodyPr>
            <a:normAutofit/>
          </a:bodyPr>
          <a:lstStyle/>
          <a:p>
            <a:r>
              <a:rPr lang="en-US" sz="2400" dirty="0" smtClean="0"/>
              <a:t>Returns to Venice</a:t>
            </a:r>
          </a:p>
          <a:p>
            <a:r>
              <a:rPr lang="en-US" sz="2400" dirty="0" smtClean="0"/>
              <a:t>Captured and imprisoned in war against Genoa</a:t>
            </a:r>
          </a:p>
          <a:p>
            <a:r>
              <a:rPr lang="en-US" sz="2400" dirty="0" smtClean="0"/>
              <a:t>Tells stories to other prisoners</a:t>
            </a:r>
          </a:p>
          <a:p>
            <a:pPr lvl="1"/>
            <a:r>
              <a:rPr lang="en-US" sz="2000" dirty="0" smtClean="0"/>
              <a:t>China’s fabulous cities, wealth, burning of “black stones” (coal)</a:t>
            </a:r>
          </a:p>
          <a:p>
            <a:r>
              <a:rPr lang="en-US" sz="2400" dirty="0" smtClean="0"/>
              <a:t>A prisoner records the stories</a:t>
            </a:r>
          </a:p>
          <a:p>
            <a:pPr lvl="1"/>
            <a:r>
              <a:rPr lang="en-US" sz="2000" dirty="0" smtClean="0"/>
              <a:t>Huge hit in Europe</a:t>
            </a:r>
            <a:endParaRPr lang="en-US" sz="2000" dirty="0"/>
          </a:p>
        </p:txBody>
      </p:sp>
      <p:pic>
        <p:nvPicPr>
          <p:cNvPr id="4" name="Picture 3"/>
          <p:cNvPicPr>
            <a:picLocks noChangeAspect="1"/>
          </p:cNvPicPr>
          <p:nvPr/>
        </p:nvPicPr>
        <p:blipFill>
          <a:blip r:embed="rId2"/>
          <a:stretch>
            <a:fillRect/>
          </a:stretch>
        </p:blipFill>
        <p:spPr>
          <a:xfrm>
            <a:off x="5291625" y="1977226"/>
            <a:ext cx="3733049" cy="3311452"/>
          </a:xfrm>
          <a:prstGeom prst="rect">
            <a:avLst/>
          </a:prstGeom>
        </p:spPr>
      </p:pic>
    </p:spTree>
    <p:extLst>
      <p:ext uri="{BB962C8B-B14F-4D97-AF65-F5344CB8AC3E}">
        <p14:creationId xmlns:p14="http://schemas.microsoft.com/office/powerpoint/2010/main" val="3904737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98</TotalTime>
  <Words>495</Words>
  <Application>Microsoft Macintosh PowerPoint</Application>
  <PresentationFormat>On-screen Show (4:3)</PresentationFormat>
  <Paragraphs>52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Perspective</vt:lpstr>
      <vt:lpstr>The Mongol Empire</vt:lpstr>
      <vt:lpstr>Setting the Stage</vt:lpstr>
      <vt:lpstr>Kublai Khan Becomes Emperor</vt:lpstr>
      <vt:lpstr>Importance of Kublai’s Rule</vt:lpstr>
      <vt:lpstr>Failure Conquering Japan</vt:lpstr>
      <vt:lpstr>Mongol Rule in China</vt:lpstr>
      <vt:lpstr>Foreign Trade</vt:lpstr>
      <vt:lpstr>Marco Polo at the Mongol Court</vt:lpstr>
      <vt:lpstr>Marco Polo at the Mongol Court</vt:lpstr>
      <vt:lpstr>Problems for the Mongols</vt:lpstr>
      <vt:lpstr>The End of Mongol Rule</vt:lpstr>
      <vt:lpstr>Decline of the Mongol Empire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Mongol Empire</dc:title>
  <dc:creator>Greg Sederberg</dc:creator>
  <cp:lastModifiedBy>Greg Sederberg</cp:lastModifiedBy>
  <cp:revision>15</cp:revision>
  <dcterms:created xsi:type="dcterms:W3CDTF">2015-06-04T00:42:26Z</dcterms:created>
  <dcterms:modified xsi:type="dcterms:W3CDTF">2015-09-22T21:00:37Z</dcterms:modified>
</cp:coreProperties>
</file>