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4/3/16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4/3/16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4/3/16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Absolute Rulers of Russia</a:t>
            </a:r>
            <a:endParaRPr lang="en-US" dirty="0"/>
          </a:p>
        </p:txBody>
      </p:sp>
    </p:spTree>
    <p:extLst>
      <p:ext uri="{BB962C8B-B14F-4D97-AF65-F5344CB8AC3E}">
        <p14:creationId xmlns:p14="http://schemas.microsoft.com/office/powerpoint/2010/main" val="362906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 Reforms</a:t>
            </a:r>
            <a:endParaRPr lang="en-US" dirty="0"/>
          </a:p>
        </p:txBody>
      </p:sp>
      <p:sp>
        <p:nvSpPr>
          <p:cNvPr id="3" name="Content Placeholder 2"/>
          <p:cNvSpPr>
            <a:spLocks noGrp="1"/>
          </p:cNvSpPr>
          <p:nvPr>
            <p:ph idx="1"/>
          </p:nvPr>
        </p:nvSpPr>
        <p:spPr/>
        <p:txBody>
          <a:bodyPr>
            <a:normAutofit/>
          </a:bodyPr>
          <a:lstStyle/>
          <a:p>
            <a:r>
              <a:rPr lang="en-US" sz="2400" dirty="0" smtClean="0"/>
              <a:t>Puts the Russian Orthodox Church under state control</a:t>
            </a:r>
          </a:p>
          <a:p>
            <a:r>
              <a:rPr lang="en-US" sz="2400" dirty="0" smtClean="0"/>
              <a:t>Reduced power of landowners</a:t>
            </a:r>
          </a:p>
          <a:p>
            <a:r>
              <a:rPr lang="en-US" sz="2400" dirty="0" smtClean="0"/>
              <a:t>Hired European officers for his military</a:t>
            </a:r>
          </a:p>
          <a:p>
            <a:pPr lvl="1"/>
            <a:r>
              <a:rPr lang="en-US" sz="2000" dirty="0" smtClean="0"/>
              <a:t>Built up to 200,000 soldiers</a:t>
            </a:r>
          </a:p>
          <a:p>
            <a:pPr lvl="1"/>
            <a:r>
              <a:rPr lang="en-US" sz="2000" dirty="0" smtClean="0"/>
              <a:t>High taxes to support the military </a:t>
            </a:r>
            <a:endParaRPr lang="en-US" sz="2000" dirty="0"/>
          </a:p>
        </p:txBody>
      </p:sp>
    </p:spTree>
    <p:extLst>
      <p:ext uri="{BB962C8B-B14F-4D97-AF65-F5344CB8AC3E}">
        <p14:creationId xmlns:p14="http://schemas.microsoft.com/office/powerpoint/2010/main" val="154706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Westernizing Russia</a:t>
            </a:r>
            <a:endParaRPr lang="en-US" dirty="0"/>
          </a:p>
        </p:txBody>
      </p:sp>
      <p:sp>
        <p:nvSpPr>
          <p:cNvPr id="3" name="Content Placeholder 2"/>
          <p:cNvSpPr>
            <a:spLocks noGrp="1"/>
          </p:cNvSpPr>
          <p:nvPr>
            <p:ph idx="1"/>
          </p:nvPr>
        </p:nvSpPr>
        <p:spPr>
          <a:xfrm>
            <a:off x="3617407" y="1564324"/>
            <a:ext cx="5385916" cy="5138953"/>
          </a:xfrm>
        </p:spPr>
        <p:txBody>
          <a:bodyPr>
            <a:noAutofit/>
          </a:bodyPr>
          <a:lstStyle/>
          <a:p>
            <a:r>
              <a:rPr lang="en-US" sz="2400" dirty="0" smtClean="0"/>
              <a:t>Introduced potatoes</a:t>
            </a:r>
          </a:p>
          <a:p>
            <a:r>
              <a:rPr lang="en-US" sz="2400" dirty="0" smtClean="0"/>
              <a:t>Started Russia’s first newspaper</a:t>
            </a:r>
          </a:p>
          <a:p>
            <a:r>
              <a:rPr lang="en-US" sz="2400" dirty="0" smtClean="0"/>
              <a:t>Raised women’s status by having them attend social gatherings</a:t>
            </a:r>
          </a:p>
          <a:p>
            <a:r>
              <a:rPr lang="en-US" sz="2400" dirty="0" smtClean="0"/>
              <a:t>Ordered the nobles to give up their traditional clothes for Western fashions</a:t>
            </a:r>
          </a:p>
          <a:p>
            <a:r>
              <a:rPr lang="en-US" sz="2400" dirty="0" smtClean="0"/>
              <a:t>Advanced education by opening a school of navigation and introducing schools for the arts and sciences</a:t>
            </a:r>
            <a:endParaRPr lang="en-US" sz="2400" dirty="0"/>
          </a:p>
        </p:txBody>
      </p:sp>
      <p:pic>
        <p:nvPicPr>
          <p:cNvPr id="4" name="Picture 3"/>
          <p:cNvPicPr>
            <a:picLocks noChangeAspect="1"/>
          </p:cNvPicPr>
          <p:nvPr/>
        </p:nvPicPr>
        <p:blipFill>
          <a:blip r:embed="rId2"/>
          <a:stretch>
            <a:fillRect/>
          </a:stretch>
        </p:blipFill>
        <p:spPr>
          <a:xfrm>
            <a:off x="239318" y="1644699"/>
            <a:ext cx="3255334" cy="3917253"/>
          </a:xfrm>
          <a:prstGeom prst="rect">
            <a:avLst/>
          </a:prstGeom>
        </p:spPr>
      </p:pic>
    </p:spTree>
    <p:extLst>
      <p:ext uri="{BB962C8B-B14F-4D97-AF65-F5344CB8AC3E}">
        <p14:creationId xmlns:p14="http://schemas.microsoft.com/office/powerpoint/2010/main" val="288954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Establishing St. Petersburg</a:t>
            </a:r>
            <a:endParaRPr lang="en-US" dirty="0"/>
          </a:p>
        </p:txBody>
      </p:sp>
      <p:sp>
        <p:nvSpPr>
          <p:cNvPr id="3" name="Content Placeholder 2"/>
          <p:cNvSpPr>
            <a:spLocks noGrp="1"/>
          </p:cNvSpPr>
          <p:nvPr>
            <p:ph idx="1"/>
          </p:nvPr>
        </p:nvSpPr>
        <p:spPr>
          <a:xfrm>
            <a:off x="209004" y="1478901"/>
            <a:ext cx="8842549" cy="4830459"/>
          </a:xfrm>
        </p:spPr>
        <p:txBody>
          <a:bodyPr>
            <a:normAutofit/>
          </a:bodyPr>
          <a:lstStyle/>
          <a:p>
            <a:r>
              <a:rPr lang="en-US" sz="2400" dirty="0" smtClean="0"/>
              <a:t>Peter wants a seaport to make it easier to travel to the West</a:t>
            </a:r>
          </a:p>
          <a:p>
            <a:r>
              <a:rPr lang="en-US" sz="2400" dirty="0" smtClean="0"/>
              <a:t>Battles Sweden to gain a piece of the Baltic coast</a:t>
            </a:r>
          </a:p>
          <a:p>
            <a:r>
              <a:rPr lang="en-US" sz="2400" dirty="0" smtClean="0"/>
              <a:t>Russia occupies the land, but doesn’t officially get it until 21 years of war had passed</a:t>
            </a:r>
          </a:p>
          <a:p>
            <a:r>
              <a:rPr lang="en-US" sz="2400" dirty="0" smtClean="0"/>
              <a:t>Built a city at the site and                                                   called it St. Petersburg</a:t>
            </a:r>
          </a:p>
          <a:p>
            <a:r>
              <a:rPr lang="en-US" sz="2400" dirty="0" smtClean="0"/>
              <a:t>Peter dies in 1725 and                                                     Russia is now a power in                                                 Europe</a:t>
            </a:r>
            <a:endParaRPr lang="en-US" sz="2400" dirty="0"/>
          </a:p>
        </p:txBody>
      </p:sp>
      <p:pic>
        <p:nvPicPr>
          <p:cNvPr id="4" name="Picture 3"/>
          <p:cNvPicPr>
            <a:picLocks noChangeAspect="1"/>
          </p:cNvPicPr>
          <p:nvPr/>
        </p:nvPicPr>
        <p:blipFill>
          <a:blip r:embed="rId2"/>
          <a:stretch>
            <a:fillRect/>
          </a:stretch>
        </p:blipFill>
        <p:spPr>
          <a:xfrm>
            <a:off x="4054568" y="2893501"/>
            <a:ext cx="4707593" cy="3466501"/>
          </a:xfrm>
          <a:prstGeom prst="rect">
            <a:avLst/>
          </a:prstGeom>
        </p:spPr>
      </p:pic>
    </p:spTree>
    <p:extLst>
      <p:ext uri="{BB962C8B-B14F-4D97-AF65-F5344CB8AC3E}">
        <p14:creationId xmlns:p14="http://schemas.microsoft.com/office/powerpoint/2010/main" val="320427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a:xfrm>
            <a:off x="0" y="2769833"/>
            <a:ext cx="9144000" cy="3539527"/>
          </a:xfrm>
        </p:spPr>
        <p:txBody>
          <a:bodyPr>
            <a:noAutofit/>
          </a:bodyPr>
          <a:lstStyle/>
          <a:p>
            <a:r>
              <a:rPr lang="en-US" sz="2400" dirty="0" smtClean="0"/>
              <a:t>Ivan III of Moscow, who ruled Russia from 1462 to 1505, accomplished several things.  First, he conquered much of the territory around Moscow.  Second, he liberated Russia from the Mongols.  Third, he began to centralize the Russian government.  Ivan III was succeeded by his son, </a:t>
            </a:r>
            <a:r>
              <a:rPr lang="en-US" sz="2400" dirty="0" err="1" smtClean="0"/>
              <a:t>Vasily</a:t>
            </a:r>
            <a:r>
              <a:rPr lang="en-US" sz="2400" dirty="0" smtClean="0"/>
              <a:t>, who ruled for 28 years.  </a:t>
            </a:r>
            <a:r>
              <a:rPr lang="en-US" sz="2400" dirty="0" err="1" smtClean="0"/>
              <a:t>Vasily</a:t>
            </a:r>
            <a:r>
              <a:rPr lang="en-US" sz="2400" dirty="0" smtClean="0"/>
              <a:t> continued his father’s work of adding territory to the growing Russian state.  He also increased the power of the central government.  This trend continued under his son, Ivan IV, who would become an absolute ruler.</a:t>
            </a:r>
            <a:endParaRPr lang="en-US" sz="2400" dirty="0"/>
          </a:p>
        </p:txBody>
      </p:sp>
    </p:spTree>
    <p:extLst>
      <p:ext uri="{BB962C8B-B14F-4D97-AF65-F5344CB8AC3E}">
        <p14:creationId xmlns:p14="http://schemas.microsoft.com/office/powerpoint/2010/main" val="354534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First Czar</a:t>
            </a:r>
            <a:endParaRPr lang="en-US" dirty="0"/>
          </a:p>
        </p:txBody>
      </p:sp>
      <p:sp>
        <p:nvSpPr>
          <p:cNvPr id="3" name="Content Placeholder 2"/>
          <p:cNvSpPr>
            <a:spLocks noGrp="1"/>
          </p:cNvSpPr>
          <p:nvPr>
            <p:ph idx="1"/>
          </p:nvPr>
        </p:nvSpPr>
        <p:spPr>
          <a:xfrm>
            <a:off x="3408401" y="1621485"/>
            <a:ext cx="5546689" cy="4687875"/>
          </a:xfrm>
        </p:spPr>
        <p:txBody>
          <a:bodyPr>
            <a:normAutofit/>
          </a:bodyPr>
          <a:lstStyle/>
          <a:p>
            <a:r>
              <a:rPr lang="en-US" sz="2400" dirty="0" smtClean="0"/>
              <a:t>1533- Ivan IV (Ivan the Terrible) takes over at 3 years old</a:t>
            </a:r>
          </a:p>
          <a:p>
            <a:pPr lvl="1"/>
            <a:r>
              <a:rPr lang="en-US" sz="2000" dirty="0" smtClean="0"/>
              <a:t>Boyars (Russia’s land owning nobles) fought for power and to control Ivan</a:t>
            </a:r>
          </a:p>
          <a:p>
            <a:pPr lvl="1"/>
            <a:r>
              <a:rPr lang="en-US" sz="2000" dirty="0" smtClean="0"/>
              <a:t>At 16, Ivan takes power and crowns himself czar</a:t>
            </a:r>
          </a:p>
          <a:p>
            <a:r>
              <a:rPr lang="en-US" sz="2400" dirty="0" smtClean="0"/>
              <a:t>Married Anastasia from the Romanov family</a:t>
            </a:r>
            <a:endParaRPr lang="en-US" sz="2400" dirty="0"/>
          </a:p>
        </p:txBody>
      </p:sp>
      <p:pic>
        <p:nvPicPr>
          <p:cNvPr id="4" name="Picture 3"/>
          <p:cNvPicPr>
            <a:picLocks noChangeAspect="1"/>
          </p:cNvPicPr>
          <p:nvPr/>
        </p:nvPicPr>
        <p:blipFill>
          <a:blip r:embed="rId2"/>
          <a:stretch>
            <a:fillRect/>
          </a:stretch>
        </p:blipFill>
        <p:spPr>
          <a:xfrm>
            <a:off x="188910" y="1621485"/>
            <a:ext cx="3076494" cy="3851974"/>
          </a:xfrm>
          <a:prstGeom prst="rect">
            <a:avLst/>
          </a:prstGeom>
        </p:spPr>
      </p:pic>
    </p:spTree>
    <p:extLst>
      <p:ext uri="{BB962C8B-B14F-4D97-AF65-F5344CB8AC3E}">
        <p14:creationId xmlns:p14="http://schemas.microsoft.com/office/powerpoint/2010/main" val="55705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Good Period</a:t>
            </a:r>
            <a:endParaRPr lang="en-US" dirty="0"/>
          </a:p>
        </p:txBody>
      </p:sp>
      <p:sp>
        <p:nvSpPr>
          <p:cNvPr id="3" name="Content Placeholder 2"/>
          <p:cNvSpPr>
            <a:spLocks noGrp="1"/>
          </p:cNvSpPr>
          <p:nvPr>
            <p:ph idx="1"/>
          </p:nvPr>
        </p:nvSpPr>
        <p:spPr>
          <a:xfrm>
            <a:off x="142689" y="2141623"/>
            <a:ext cx="7315200" cy="3539527"/>
          </a:xfrm>
        </p:spPr>
        <p:txBody>
          <a:bodyPr>
            <a:normAutofit/>
          </a:bodyPr>
          <a:lstStyle/>
          <a:p>
            <a:r>
              <a:rPr lang="en-US" sz="2400" dirty="0" smtClean="0"/>
              <a:t>1547-1560</a:t>
            </a:r>
          </a:p>
          <a:p>
            <a:r>
              <a:rPr lang="en-US" sz="2400" dirty="0" smtClean="0"/>
              <a:t>Won land for Russia</a:t>
            </a:r>
          </a:p>
          <a:p>
            <a:r>
              <a:rPr lang="en-US" sz="2400" dirty="0" smtClean="0"/>
              <a:t>Gave Russia a code of laws</a:t>
            </a:r>
          </a:p>
          <a:p>
            <a:r>
              <a:rPr lang="en-US" sz="2400" dirty="0" smtClean="0"/>
              <a:t>Ruled justly</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17739" y="2013023"/>
            <a:ext cx="4501662" cy="2863092"/>
          </a:xfrm>
          <a:prstGeom prst="rect">
            <a:avLst/>
          </a:prstGeom>
        </p:spPr>
      </p:pic>
    </p:spTree>
    <p:extLst>
      <p:ext uri="{BB962C8B-B14F-4D97-AF65-F5344CB8AC3E}">
        <p14:creationId xmlns:p14="http://schemas.microsoft.com/office/powerpoint/2010/main" val="19378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Rule by Terror</a:t>
            </a:r>
            <a:endParaRPr lang="en-US" dirty="0"/>
          </a:p>
        </p:txBody>
      </p:sp>
      <p:sp>
        <p:nvSpPr>
          <p:cNvPr id="3" name="Content Placeholder 2"/>
          <p:cNvSpPr>
            <a:spLocks noGrp="1"/>
          </p:cNvSpPr>
          <p:nvPr>
            <p:ph idx="1"/>
          </p:nvPr>
        </p:nvSpPr>
        <p:spPr>
          <a:xfrm>
            <a:off x="112541" y="1414601"/>
            <a:ext cx="8890781" cy="4894759"/>
          </a:xfrm>
        </p:spPr>
        <p:txBody>
          <a:bodyPr>
            <a:noAutofit/>
          </a:bodyPr>
          <a:lstStyle/>
          <a:p>
            <a:r>
              <a:rPr lang="en-US" sz="2400" dirty="0" smtClean="0"/>
              <a:t>Anastasia dies</a:t>
            </a:r>
          </a:p>
          <a:p>
            <a:r>
              <a:rPr lang="en-US" sz="2400" dirty="0" smtClean="0"/>
              <a:t>Ivan accuses the Boyars of poisoning her</a:t>
            </a:r>
          </a:p>
          <a:p>
            <a:r>
              <a:rPr lang="en-US" sz="2400" dirty="0" smtClean="0"/>
              <a:t>Creates own police force- job is to hunt down and kill people Ivan considered to be traitors</a:t>
            </a:r>
          </a:p>
          <a:p>
            <a:pPr lvl="1"/>
            <a:r>
              <a:rPr lang="en-US" sz="2000" dirty="0" smtClean="0"/>
              <a:t>Thousands died</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30398" y="3597205"/>
            <a:ext cx="4683205" cy="3156429"/>
          </a:xfrm>
          <a:prstGeom prst="rect">
            <a:avLst/>
          </a:prstGeom>
        </p:spPr>
      </p:pic>
    </p:spTree>
    <p:extLst>
      <p:ext uri="{BB962C8B-B14F-4D97-AF65-F5344CB8AC3E}">
        <p14:creationId xmlns:p14="http://schemas.microsoft.com/office/powerpoint/2010/main" val="329130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Rule by Terror</a:t>
            </a:r>
            <a:endParaRPr lang="en-US" dirty="0"/>
          </a:p>
        </p:txBody>
      </p:sp>
      <p:sp>
        <p:nvSpPr>
          <p:cNvPr id="3" name="Content Placeholder 2"/>
          <p:cNvSpPr>
            <a:spLocks noGrp="1"/>
          </p:cNvSpPr>
          <p:nvPr>
            <p:ph idx="1"/>
          </p:nvPr>
        </p:nvSpPr>
        <p:spPr>
          <a:xfrm>
            <a:off x="112541" y="1414601"/>
            <a:ext cx="8890781" cy="4894759"/>
          </a:xfrm>
        </p:spPr>
        <p:txBody>
          <a:bodyPr>
            <a:noAutofit/>
          </a:bodyPr>
          <a:lstStyle/>
          <a:p>
            <a:r>
              <a:rPr lang="en-US" sz="2400" dirty="0" smtClean="0"/>
              <a:t>During a violent argument, Ivan killed his oldest son and heir to the throne</a:t>
            </a:r>
          </a:p>
          <a:p>
            <a:r>
              <a:rPr lang="en-US" sz="2400" dirty="0" smtClean="0"/>
              <a:t>Ivan dies 3 years later, leaving the throne to his weak, second son</a:t>
            </a:r>
            <a:endParaRPr lang="en-US" sz="2400" dirty="0"/>
          </a:p>
        </p:txBody>
      </p:sp>
    </p:spTree>
    <p:extLst>
      <p:ext uri="{BB962C8B-B14F-4D97-AF65-F5344CB8AC3E}">
        <p14:creationId xmlns:p14="http://schemas.microsoft.com/office/powerpoint/2010/main" val="425178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Rise of the Romanovs</a:t>
            </a:r>
            <a:endParaRPr lang="en-US" dirty="0"/>
          </a:p>
        </p:txBody>
      </p:sp>
      <p:sp>
        <p:nvSpPr>
          <p:cNvPr id="3" name="Content Placeholder 2"/>
          <p:cNvSpPr>
            <a:spLocks noGrp="1"/>
          </p:cNvSpPr>
          <p:nvPr>
            <p:ph idx="1"/>
          </p:nvPr>
        </p:nvSpPr>
        <p:spPr>
          <a:xfrm>
            <a:off x="144696" y="1334226"/>
            <a:ext cx="8906858" cy="5401201"/>
          </a:xfrm>
        </p:spPr>
        <p:txBody>
          <a:bodyPr>
            <a:noAutofit/>
          </a:bodyPr>
          <a:lstStyle/>
          <a:p>
            <a:r>
              <a:rPr lang="en-US" sz="2400" dirty="0" smtClean="0"/>
              <a:t>Ivan’s son dies without an heir</a:t>
            </a:r>
          </a:p>
          <a:p>
            <a:endParaRPr lang="en-US" sz="2400" dirty="0" smtClean="0"/>
          </a:p>
          <a:p>
            <a:r>
              <a:rPr lang="en-US" sz="2400" dirty="0" smtClean="0"/>
              <a:t>Russia falls into turmoil- The Time of Troubles</a:t>
            </a:r>
          </a:p>
          <a:p>
            <a:pPr lvl="1"/>
            <a:r>
              <a:rPr lang="en-US" sz="2000" dirty="0" smtClean="0"/>
              <a:t>Boyars struggle for power, heirs of czars die mysteriously</a:t>
            </a:r>
          </a:p>
          <a:p>
            <a:pPr lvl="1"/>
            <a:endParaRPr lang="en-US" sz="2000" dirty="0" smtClean="0"/>
          </a:p>
          <a:p>
            <a:r>
              <a:rPr lang="en-US" sz="2400" dirty="0" smtClean="0"/>
              <a:t>1613- representatives meet to choose the next czar</a:t>
            </a:r>
          </a:p>
          <a:p>
            <a:pPr lvl="1"/>
            <a:r>
              <a:rPr lang="en-US" sz="2000" dirty="0" smtClean="0"/>
              <a:t>Select Michael Romanov-                                                      grandnephew of Ivan the Terrible</a:t>
            </a:r>
          </a:p>
          <a:p>
            <a:endParaRPr lang="en-US" sz="2400" dirty="0" smtClean="0"/>
          </a:p>
          <a:p>
            <a:r>
              <a:rPr lang="en-US" sz="2400" dirty="0" smtClean="0"/>
              <a:t>Romanov dynasty rules for                                                    300 years from 1613-1917</a:t>
            </a:r>
            <a:endParaRPr lang="en-US" sz="2400" dirty="0"/>
          </a:p>
        </p:txBody>
      </p:sp>
      <p:pic>
        <p:nvPicPr>
          <p:cNvPr id="4" name="Picture 3"/>
          <p:cNvPicPr>
            <a:picLocks noChangeAspect="1"/>
          </p:cNvPicPr>
          <p:nvPr/>
        </p:nvPicPr>
        <p:blipFill>
          <a:blip r:embed="rId2"/>
          <a:stretch>
            <a:fillRect/>
          </a:stretch>
        </p:blipFill>
        <p:spPr>
          <a:xfrm>
            <a:off x="4598128" y="3845785"/>
            <a:ext cx="4285012" cy="2918058"/>
          </a:xfrm>
          <a:prstGeom prst="rect">
            <a:avLst/>
          </a:prstGeom>
        </p:spPr>
      </p:pic>
    </p:spTree>
    <p:extLst>
      <p:ext uri="{BB962C8B-B14F-4D97-AF65-F5344CB8AC3E}">
        <p14:creationId xmlns:p14="http://schemas.microsoft.com/office/powerpoint/2010/main" val="292591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Peter the Great</a:t>
            </a:r>
            <a:endParaRPr lang="en-US" dirty="0"/>
          </a:p>
        </p:txBody>
      </p:sp>
      <p:sp>
        <p:nvSpPr>
          <p:cNvPr id="3" name="Content Placeholder 2"/>
          <p:cNvSpPr>
            <a:spLocks noGrp="1"/>
          </p:cNvSpPr>
          <p:nvPr>
            <p:ph idx="1"/>
          </p:nvPr>
        </p:nvSpPr>
        <p:spPr>
          <a:xfrm>
            <a:off x="181849" y="1644581"/>
            <a:ext cx="5594921" cy="4664779"/>
          </a:xfrm>
        </p:spPr>
        <p:txBody>
          <a:bodyPr>
            <a:normAutofit/>
          </a:bodyPr>
          <a:lstStyle/>
          <a:p>
            <a:r>
              <a:rPr lang="en-US" sz="2400" dirty="0" smtClean="0"/>
              <a:t>Takes over in 1696</a:t>
            </a:r>
          </a:p>
          <a:p>
            <a:r>
              <a:rPr lang="en-US" sz="2400" dirty="0" smtClean="0"/>
              <a:t>Russia was behind</a:t>
            </a:r>
          </a:p>
          <a:p>
            <a:pPr lvl="1"/>
            <a:r>
              <a:rPr lang="en-US" sz="2000" dirty="0" smtClean="0"/>
              <a:t>Cut off from Europe by Mongol rule during the Renaissance and Age of Exploration</a:t>
            </a:r>
          </a:p>
          <a:p>
            <a:pPr lvl="1"/>
            <a:r>
              <a:rPr lang="en-US" sz="2000" dirty="0" smtClean="0"/>
              <a:t>Religious differences- Russia was Eastern Orthodox and viewed Westerners as heretics and avoided them</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6770" y="1596356"/>
            <a:ext cx="3045684" cy="4088167"/>
          </a:xfrm>
          <a:prstGeom prst="rect">
            <a:avLst/>
          </a:prstGeom>
        </p:spPr>
      </p:pic>
    </p:spTree>
    <p:extLst>
      <p:ext uri="{BB962C8B-B14F-4D97-AF65-F5344CB8AC3E}">
        <p14:creationId xmlns:p14="http://schemas.microsoft.com/office/powerpoint/2010/main" val="181616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Peter the Great</a:t>
            </a:r>
            <a:endParaRPr lang="en-US" dirty="0"/>
          </a:p>
        </p:txBody>
      </p:sp>
      <p:sp>
        <p:nvSpPr>
          <p:cNvPr id="3" name="Content Placeholder 2"/>
          <p:cNvSpPr>
            <a:spLocks noGrp="1"/>
          </p:cNvSpPr>
          <p:nvPr>
            <p:ph idx="1"/>
          </p:nvPr>
        </p:nvSpPr>
        <p:spPr>
          <a:xfrm>
            <a:off x="64312" y="1946025"/>
            <a:ext cx="4742822" cy="4773328"/>
          </a:xfrm>
        </p:spPr>
        <p:txBody>
          <a:bodyPr>
            <a:normAutofit/>
          </a:bodyPr>
          <a:lstStyle/>
          <a:p>
            <a:r>
              <a:rPr lang="en-US" sz="2400" dirty="0" smtClean="0"/>
              <a:t>Peter travels through western Europe</a:t>
            </a:r>
            <a:endParaRPr lang="en-US" sz="2000" dirty="0" smtClean="0"/>
          </a:p>
          <a:p>
            <a:pPr lvl="1"/>
            <a:r>
              <a:rPr lang="en-US" sz="2000" dirty="0" smtClean="0"/>
              <a:t>Goal to learn about European customs and manufacturing techniques</a:t>
            </a:r>
          </a:p>
          <a:p>
            <a:r>
              <a:rPr lang="en-US" sz="2400" dirty="0" smtClean="0"/>
              <a:t>Returns with goal of westernization- using western Europe as a model for change</a:t>
            </a:r>
            <a:endParaRPr lang="en-US" sz="2400" dirty="0"/>
          </a:p>
        </p:txBody>
      </p:sp>
      <p:pic>
        <p:nvPicPr>
          <p:cNvPr id="4" name="Picture 3"/>
          <p:cNvPicPr>
            <a:picLocks noChangeAspect="1"/>
          </p:cNvPicPr>
          <p:nvPr/>
        </p:nvPicPr>
        <p:blipFill>
          <a:blip r:embed="rId2"/>
          <a:stretch>
            <a:fillRect/>
          </a:stretch>
        </p:blipFill>
        <p:spPr>
          <a:xfrm>
            <a:off x="4610635" y="1994249"/>
            <a:ext cx="4313140" cy="2940777"/>
          </a:xfrm>
          <a:prstGeom prst="rect">
            <a:avLst/>
          </a:prstGeom>
        </p:spPr>
      </p:pic>
    </p:spTree>
    <p:extLst>
      <p:ext uri="{BB962C8B-B14F-4D97-AF65-F5344CB8AC3E}">
        <p14:creationId xmlns:p14="http://schemas.microsoft.com/office/powerpoint/2010/main" val="368203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215</TotalTime>
  <Words>513</Words>
  <Application>Microsoft Macintosh PowerPoint</Application>
  <PresentationFormat>On-screen Show (4:3)</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Perspective</vt:lpstr>
      <vt:lpstr>Absolute Rulers of Russia</vt:lpstr>
      <vt:lpstr>Setting the Stage</vt:lpstr>
      <vt:lpstr>The First Czar</vt:lpstr>
      <vt:lpstr>The Good Period</vt:lpstr>
      <vt:lpstr>Rule by Terror</vt:lpstr>
      <vt:lpstr>Rule by Terror</vt:lpstr>
      <vt:lpstr>Rise of the Romanovs</vt:lpstr>
      <vt:lpstr>Peter the Great</vt:lpstr>
      <vt:lpstr>Peter the Great</vt:lpstr>
      <vt:lpstr>Peter’s Reforms</vt:lpstr>
      <vt:lpstr>Westernizing Russia</vt:lpstr>
      <vt:lpstr>Establishing St. Petersburg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Rulers of Russia</dc:title>
  <dc:creator>Greg Sederberg</dc:creator>
  <cp:lastModifiedBy>Greg Sederberg</cp:lastModifiedBy>
  <cp:revision>17</cp:revision>
  <dcterms:created xsi:type="dcterms:W3CDTF">2015-05-22T15:34:29Z</dcterms:created>
  <dcterms:modified xsi:type="dcterms:W3CDTF">2016-04-04T02:20:04Z</dcterms:modified>
</cp:coreProperties>
</file>