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3" d="100"/>
          <a:sy n="73" d="100"/>
        </p:scale>
        <p:origin x="-125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10/30/15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10/30/15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10/30/15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10/30/15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10/30/15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10/30/15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10/30/15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10/30/15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10/30/15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10/30/15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10/30/15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10/30/15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England and France Develop</a:t>
            </a:r>
            <a:endParaRPr lang="en-US" dirty="0"/>
          </a:p>
        </p:txBody>
      </p:sp>
    </p:spTree>
    <p:extLst>
      <p:ext uri="{BB962C8B-B14F-4D97-AF65-F5344CB8AC3E}">
        <p14:creationId xmlns:p14="http://schemas.microsoft.com/office/powerpoint/2010/main" val="559975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6783" y="2539698"/>
            <a:ext cx="5460051" cy="4183991"/>
          </a:xfrm>
        </p:spPr>
        <p:txBody>
          <a:bodyPr/>
          <a:lstStyle/>
          <a:p>
            <a:r>
              <a:rPr lang="en-US" dirty="0" smtClean="0"/>
              <a:t>Edward I takes over after John</a:t>
            </a:r>
          </a:p>
          <a:p>
            <a:r>
              <a:rPr lang="en-US" dirty="0" smtClean="0"/>
              <a:t>Needs to raise taxes to finance his wars</a:t>
            </a:r>
          </a:p>
          <a:p>
            <a:r>
              <a:rPr lang="en-US" dirty="0" smtClean="0"/>
              <a:t>Calls together the first parliament (legislature)</a:t>
            </a:r>
          </a:p>
          <a:p>
            <a:r>
              <a:rPr lang="en-US" dirty="0" smtClean="0"/>
              <a:t>Meet at Westminster in London</a:t>
            </a:r>
          </a:p>
          <a:p>
            <a:r>
              <a:rPr lang="en-US" dirty="0" smtClean="0"/>
              <a:t>Two houses- citizens of wealth and commoners</a:t>
            </a:r>
            <a:endParaRPr lang="en-US" dirty="0"/>
          </a:p>
        </p:txBody>
      </p:sp>
      <p:sp>
        <p:nvSpPr>
          <p:cNvPr id="3" name="Title 2"/>
          <p:cNvSpPr>
            <a:spLocks noGrp="1"/>
          </p:cNvSpPr>
          <p:nvPr>
            <p:ph type="title"/>
          </p:nvPr>
        </p:nvSpPr>
        <p:spPr/>
        <p:txBody>
          <a:bodyPr/>
          <a:lstStyle/>
          <a:p>
            <a:r>
              <a:rPr lang="en-US" dirty="0" smtClean="0"/>
              <a:t>The Model Parliament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36834" y="2539698"/>
            <a:ext cx="3190293" cy="4183991"/>
          </a:xfrm>
          <a:prstGeom prst="rect">
            <a:avLst/>
          </a:prstGeom>
        </p:spPr>
      </p:pic>
    </p:spTree>
    <p:extLst>
      <p:ext uri="{BB962C8B-B14F-4D97-AF65-F5344CB8AC3E}">
        <p14:creationId xmlns:p14="http://schemas.microsoft.com/office/powerpoint/2010/main" val="2820572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77268" y="2621099"/>
            <a:ext cx="5112336" cy="3809548"/>
          </a:xfrm>
        </p:spPr>
        <p:txBody>
          <a:bodyPr>
            <a:normAutofit/>
          </a:bodyPr>
          <a:lstStyle/>
          <a:p>
            <a:r>
              <a:rPr lang="en-US" dirty="0" smtClean="0"/>
              <a:t>1000- France had 47 feudal territories</a:t>
            </a:r>
          </a:p>
          <a:p>
            <a:pPr lvl="1"/>
            <a:r>
              <a:rPr lang="en-US" dirty="0" smtClean="0"/>
              <a:t>987- last member of the Carolingian family dies</a:t>
            </a:r>
          </a:p>
          <a:p>
            <a:pPr lvl="1"/>
            <a:r>
              <a:rPr lang="en-US" dirty="0" smtClean="0"/>
              <a:t>Hugh Capet, and undistinguished duke, takes over</a:t>
            </a:r>
          </a:p>
          <a:p>
            <a:pPr lvl="1"/>
            <a:r>
              <a:rPr lang="en-US" dirty="0" smtClean="0"/>
              <a:t>Capet ruled a small territory, but it had Paris in it</a:t>
            </a:r>
          </a:p>
          <a:p>
            <a:pPr lvl="1"/>
            <a:r>
              <a:rPr lang="en-US" dirty="0" smtClean="0"/>
              <a:t>Starts </a:t>
            </a:r>
            <a:r>
              <a:rPr lang="en-US" dirty="0" err="1" smtClean="0"/>
              <a:t>Capetian</a:t>
            </a:r>
            <a:r>
              <a:rPr lang="en-US" dirty="0" smtClean="0"/>
              <a:t> dynasty- 987-1328</a:t>
            </a:r>
            <a:endParaRPr lang="en-US" dirty="0"/>
          </a:p>
        </p:txBody>
      </p:sp>
      <p:sp>
        <p:nvSpPr>
          <p:cNvPr id="3" name="Title 2"/>
          <p:cNvSpPr>
            <a:spLocks noGrp="1"/>
          </p:cNvSpPr>
          <p:nvPr>
            <p:ph type="title"/>
          </p:nvPr>
        </p:nvSpPr>
        <p:spPr/>
        <p:txBody>
          <a:bodyPr/>
          <a:lstStyle/>
          <a:p>
            <a:r>
              <a:rPr lang="en-US" dirty="0" smtClean="0"/>
              <a:t>Developments in France</a:t>
            </a:r>
            <a:endParaRPr lang="en-US" dirty="0"/>
          </a:p>
        </p:txBody>
      </p:sp>
      <p:pic>
        <p:nvPicPr>
          <p:cNvPr id="4" name="Picture 3"/>
          <p:cNvPicPr>
            <a:picLocks noChangeAspect="1"/>
          </p:cNvPicPr>
          <p:nvPr/>
        </p:nvPicPr>
        <p:blipFill>
          <a:blip r:embed="rId2"/>
          <a:stretch>
            <a:fillRect/>
          </a:stretch>
        </p:blipFill>
        <p:spPr>
          <a:xfrm>
            <a:off x="250477" y="2621099"/>
            <a:ext cx="3366423" cy="3809548"/>
          </a:xfrm>
          <a:prstGeom prst="rect">
            <a:avLst/>
          </a:prstGeom>
        </p:spPr>
      </p:pic>
    </p:spTree>
    <p:extLst>
      <p:ext uri="{BB962C8B-B14F-4D97-AF65-F5344CB8AC3E}">
        <p14:creationId xmlns:p14="http://schemas.microsoft.com/office/powerpoint/2010/main" val="420864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Capet and his successors were weak, but benefited from conditions</a:t>
            </a:r>
          </a:p>
          <a:p>
            <a:pPr lvl="1"/>
            <a:r>
              <a:rPr lang="en-US" dirty="0" smtClean="0"/>
              <a:t>Ruled over area in middle of trade routes</a:t>
            </a:r>
          </a:p>
          <a:p>
            <a:pPr lvl="1"/>
            <a:r>
              <a:rPr lang="en-US" dirty="0" smtClean="0"/>
              <a:t>Gradually spread their power outward and unite France</a:t>
            </a:r>
            <a:endParaRPr lang="en-US" dirty="0"/>
          </a:p>
        </p:txBody>
      </p:sp>
      <p:sp>
        <p:nvSpPr>
          <p:cNvPr id="3" name="Title 2"/>
          <p:cNvSpPr>
            <a:spLocks noGrp="1"/>
          </p:cNvSpPr>
          <p:nvPr>
            <p:ph type="title"/>
          </p:nvPr>
        </p:nvSpPr>
        <p:spPr/>
        <p:txBody>
          <a:bodyPr>
            <a:normAutofit fontScale="90000"/>
          </a:bodyPr>
          <a:lstStyle/>
          <a:p>
            <a:r>
              <a:rPr lang="en-US" dirty="0" smtClean="0"/>
              <a:t>France Becomes a Separate Kingdom</a:t>
            </a:r>
            <a:endParaRPr lang="en-US" dirty="0"/>
          </a:p>
        </p:txBody>
      </p:sp>
    </p:spTree>
    <p:extLst>
      <p:ext uri="{BB962C8B-B14F-4D97-AF65-F5344CB8AC3E}">
        <p14:creationId xmlns:p14="http://schemas.microsoft.com/office/powerpoint/2010/main" val="811122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7940" y="2675467"/>
            <a:ext cx="5523036" cy="4057820"/>
          </a:xfrm>
        </p:spPr>
        <p:txBody>
          <a:bodyPr/>
          <a:lstStyle/>
          <a:p>
            <a:r>
              <a:rPr lang="en-US" dirty="0" smtClean="0"/>
              <a:t>Philip II, called Philip Augustus, ruled from 1180-1223</a:t>
            </a:r>
          </a:p>
          <a:p>
            <a:r>
              <a:rPr lang="en-US" dirty="0" smtClean="0"/>
              <a:t>One of the most powerful </a:t>
            </a:r>
            <a:r>
              <a:rPr lang="en-US" dirty="0" err="1" smtClean="0"/>
              <a:t>Capetians</a:t>
            </a:r>
            <a:endParaRPr lang="en-US" dirty="0" smtClean="0"/>
          </a:p>
          <a:p>
            <a:r>
              <a:rPr lang="en-US" dirty="0" smtClean="0"/>
              <a:t>Wants to limit English kings in France</a:t>
            </a:r>
          </a:p>
          <a:p>
            <a:r>
              <a:rPr lang="en-US" dirty="0" smtClean="0"/>
              <a:t>Little success against Henry II and Richard the Lion Hearted, but lots of success when John takes over</a:t>
            </a:r>
          </a:p>
          <a:p>
            <a:pPr lvl="1"/>
            <a:r>
              <a:rPr lang="en-US" dirty="0" smtClean="0"/>
              <a:t>Tripled the land under his control</a:t>
            </a:r>
          </a:p>
          <a:p>
            <a:endParaRPr lang="en-US" dirty="0"/>
          </a:p>
          <a:p>
            <a:endParaRPr lang="en-US" dirty="0"/>
          </a:p>
        </p:txBody>
      </p:sp>
      <p:sp>
        <p:nvSpPr>
          <p:cNvPr id="3" name="Title 2"/>
          <p:cNvSpPr>
            <a:spLocks noGrp="1"/>
          </p:cNvSpPr>
          <p:nvPr>
            <p:ph type="title"/>
          </p:nvPr>
        </p:nvSpPr>
        <p:spPr/>
        <p:txBody>
          <a:bodyPr/>
          <a:lstStyle/>
          <a:p>
            <a:r>
              <a:rPr lang="en-US" dirty="0" smtClean="0"/>
              <a:t>Expansion of France</a:t>
            </a:r>
            <a:endParaRPr lang="en-US" dirty="0"/>
          </a:p>
        </p:txBody>
      </p:sp>
      <p:pic>
        <p:nvPicPr>
          <p:cNvPr id="4" name="Picture 3"/>
          <p:cNvPicPr>
            <a:picLocks noChangeAspect="1"/>
          </p:cNvPicPr>
          <p:nvPr/>
        </p:nvPicPr>
        <p:blipFill>
          <a:blip r:embed="rId2"/>
          <a:stretch>
            <a:fillRect/>
          </a:stretch>
        </p:blipFill>
        <p:spPr>
          <a:xfrm>
            <a:off x="5750975" y="2675467"/>
            <a:ext cx="3165100" cy="4057820"/>
          </a:xfrm>
          <a:prstGeom prst="rect">
            <a:avLst/>
          </a:prstGeom>
        </p:spPr>
      </p:pic>
    </p:spTree>
    <p:extLst>
      <p:ext uri="{BB962C8B-B14F-4D97-AF65-F5344CB8AC3E}">
        <p14:creationId xmlns:p14="http://schemas.microsoft.com/office/powerpoint/2010/main" val="2385523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6784" y="2539699"/>
            <a:ext cx="6734012" cy="3586464"/>
          </a:xfrm>
        </p:spPr>
        <p:txBody>
          <a:bodyPr/>
          <a:lstStyle/>
          <a:p>
            <a:r>
              <a:rPr lang="en-US" dirty="0" smtClean="0"/>
              <a:t>Philip IV (rules from 1285-1314) runs into problems with the pope</a:t>
            </a:r>
          </a:p>
          <a:p>
            <a:pPr lvl="1"/>
            <a:r>
              <a:rPr lang="en-US" dirty="0" smtClean="0"/>
              <a:t>Pope doesn’t want priests to pay taxes to the king</a:t>
            </a:r>
          </a:p>
          <a:p>
            <a:r>
              <a:rPr lang="en-US" dirty="0" smtClean="0"/>
              <a:t>Philip creates a system like English Parliament</a:t>
            </a:r>
          </a:p>
          <a:p>
            <a:pPr lvl="1"/>
            <a:r>
              <a:rPr lang="en-US" dirty="0" smtClean="0"/>
              <a:t>Estates-General- combination of                        church leaders (1</a:t>
            </a:r>
            <a:r>
              <a:rPr lang="en-US" baseline="30000" dirty="0" smtClean="0"/>
              <a:t>st</a:t>
            </a:r>
            <a:r>
              <a:rPr lang="en-US" dirty="0" smtClean="0"/>
              <a:t> estate), great                           lords (2</a:t>
            </a:r>
            <a:r>
              <a:rPr lang="en-US" baseline="30000" dirty="0" smtClean="0"/>
              <a:t>nd</a:t>
            </a:r>
            <a:r>
              <a:rPr lang="en-US" dirty="0" smtClean="0"/>
              <a:t> estate), and                                 commoners, landholders or                         merchants (3</a:t>
            </a:r>
            <a:r>
              <a:rPr lang="en-US" baseline="30000" dirty="0" smtClean="0"/>
              <a:t>rd</a:t>
            </a:r>
            <a:r>
              <a:rPr lang="en-US" dirty="0" smtClean="0"/>
              <a:t> estate)</a:t>
            </a:r>
            <a:endParaRPr lang="en-US" dirty="0"/>
          </a:p>
          <a:p>
            <a:pPr lvl="1"/>
            <a:endParaRPr lang="en-US" dirty="0"/>
          </a:p>
        </p:txBody>
      </p:sp>
      <p:sp>
        <p:nvSpPr>
          <p:cNvPr id="3" name="Title 2"/>
          <p:cNvSpPr>
            <a:spLocks noGrp="1"/>
          </p:cNvSpPr>
          <p:nvPr>
            <p:ph type="title"/>
          </p:nvPr>
        </p:nvSpPr>
        <p:spPr/>
        <p:txBody>
          <a:bodyPr/>
          <a:lstStyle/>
          <a:p>
            <a:r>
              <a:rPr lang="en-US" dirty="0" smtClean="0"/>
              <a:t>Expansion of France</a:t>
            </a:r>
            <a:endParaRPr lang="en-US" dirty="0"/>
          </a:p>
        </p:txBody>
      </p:sp>
      <p:pic>
        <p:nvPicPr>
          <p:cNvPr id="4" name="Picture 3"/>
          <p:cNvPicPr>
            <a:picLocks noChangeAspect="1"/>
          </p:cNvPicPr>
          <p:nvPr/>
        </p:nvPicPr>
        <p:blipFill>
          <a:blip r:embed="rId2"/>
          <a:stretch>
            <a:fillRect/>
          </a:stretch>
        </p:blipFill>
        <p:spPr>
          <a:xfrm>
            <a:off x="5014649" y="4518830"/>
            <a:ext cx="3906807" cy="2192650"/>
          </a:xfrm>
          <a:prstGeom prst="rect">
            <a:avLst/>
          </a:prstGeom>
        </p:spPr>
      </p:pic>
      <p:pic>
        <p:nvPicPr>
          <p:cNvPr id="5" name="Picture 4"/>
          <p:cNvPicPr>
            <a:picLocks noChangeAspect="1"/>
          </p:cNvPicPr>
          <p:nvPr/>
        </p:nvPicPr>
        <p:blipFill>
          <a:blip r:embed="rId3"/>
          <a:stretch>
            <a:fillRect/>
          </a:stretch>
        </p:blipFill>
        <p:spPr>
          <a:xfrm>
            <a:off x="7010795" y="1735304"/>
            <a:ext cx="1910661" cy="2676609"/>
          </a:xfrm>
          <a:prstGeom prst="rect">
            <a:avLst/>
          </a:prstGeom>
        </p:spPr>
      </p:pic>
    </p:spTree>
    <p:extLst>
      <p:ext uri="{BB962C8B-B14F-4D97-AF65-F5344CB8AC3E}">
        <p14:creationId xmlns:p14="http://schemas.microsoft.com/office/powerpoint/2010/main" val="70354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 kings tried to allow more participation to increase their power over outside pressures, they unknowingly start sowing the seeds of democracy</a:t>
            </a:r>
            <a:endParaRPr lang="en-US" dirty="0"/>
          </a:p>
        </p:txBody>
      </p:sp>
      <p:sp>
        <p:nvSpPr>
          <p:cNvPr id="3" name="Title 2"/>
          <p:cNvSpPr>
            <a:spLocks noGrp="1"/>
          </p:cNvSpPr>
          <p:nvPr>
            <p:ph type="title"/>
          </p:nvPr>
        </p:nvSpPr>
        <p:spPr/>
        <p:txBody>
          <a:bodyPr/>
          <a:lstStyle/>
          <a:p>
            <a:r>
              <a:rPr lang="en-US" dirty="0" smtClean="0"/>
              <a:t>Beginnings of Democracy</a:t>
            </a:r>
            <a:endParaRPr lang="en-US" dirty="0"/>
          </a:p>
        </p:txBody>
      </p:sp>
    </p:spTree>
    <p:extLst>
      <p:ext uri="{BB962C8B-B14F-4D97-AF65-F5344CB8AC3E}">
        <p14:creationId xmlns:p14="http://schemas.microsoft.com/office/powerpoint/2010/main" val="1406431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By the early 800s, small Anglo-Saxon kingdoms covered the former Roman province of Britain.  In Europe, the decline of the Carolingian Empire in the 900s left a patchwork of feudal states controlled by local lords.  Gradually, the growth of towns and villages, and the breakup of the feudal system were leading to more centralized government and the development of nations.  The earliest nations in Europe to develop a strong unified government were England and France.</a:t>
            </a:r>
            <a:endParaRPr lang="en-US" dirty="0"/>
          </a:p>
        </p:txBody>
      </p:sp>
      <p:sp>
        <p:nvSpPr>
          <p:cNvPr id="3" name="Title 2"/>
          <p:cNvSpPr>
            <a:spLocks noGrp="1"/>
          </p:cNvSpPr>
          <p:nvPr>
            <p:ph type="title"/>
          </p:nvPr>
        </p:nvSpPr>
        <p:spPr/>
        <p:txBody>
          <a:bodyPr/>
          <a:lstStyle/>
          <a:p>
            <a:r>
              <a:rPr lang="en-US" dirty="0" smtClean="0"/>
              <a:t>Setting the Stage</a:t>
            </a:r>
            <a:endParaRPr lang="en-US" dirty="0"/>
          </a:p>
        </p:txBody>
      </p:sp>
    </p:spTree>
    <p:extLst>
      <p:ext uri="{BB962C8B-B14F-4D97-AF65-F5344CB8AC3E}">
        <p14:creationId xmlns:p14="http://schemas.microsoft.com/office/powerpoint/2010/main" val="2668862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2813" y="2675467"/>
            <a:ext cx="6047291" cy="3836580"/>
          </a:xfrm>
        </p:spPr>
        <p:txBody>
          <a:bodyPr>
            <a:normAutofit lnSpcReduction="10000"/>
          </a:bodyPr>
          <a:lstStyle/>
          <a:p>
            <a:r>
              <a:rPr lang="en-US" dirty="0" smtClean="0"/>
              <a:t>In the 800s, Vikings invaded</a:t>
            </a:r>
          </a:p>
          <a:p>
            <a:r>
              <a:rPr lang="en-US" dirty="0" smtClean="0"/>
              <a:t>Alfred the Great, Anglo-Saxon king fought them off and united one kingdom called England (land of the Angles)</a:t>
            </a:r>
          </a:p>
          <a:p>
            <a:r>
              <a:rPr lang="en-US" dirty="0" smtClean="0"/>
              <a:t>1016, Danish king Canute conquered England</a:t>
            </a:r>
          </a:p>
          <a:p>
            <a:r>
              <a:rPr lang="en-US" dirty="0" smtClean="0"/>
              <a:t>1042, King Edward the Confessor took control, but died in 1066 without an heir</a:t>
            </a:r>
          </a:p>
          <a:p>
            <a:pPr lvl="1"/>
            <a:r>
              <a:rPr lang="en-US" dirty="0" smtClean="0"/>
              <a:t>Leads to a struggle for power and one last invasion</a:t>
            </a:r>
            <a:endParaRPr lang="en-US" dirty="0"/>
          </a:p>
        </p:txBody>
      </p:sp>
      <p:sp>
        <p:nvSpPr>
          <p:cNvPr id="3" name="Title 2"/>
          <p:cNvSpPr>
            <a:spLocks noGrp="1"/>
          </p:cNvSpPr>
          <p:nvPr>
            <p:ph type="title"/>
          </p:nvPr>
        </p:nvSpPr>
        <p:spPr/>
        <p:txBody>
          <a:bodyPr>
            <a:normAutofit fontScale="90000"/>
          </a:bodyPr>
          <a:lstStyle/>
          <a:p>
            <a:r>
              <a:rPr lang="en-US" dirty="0" smtClean="0"/>
              <a:t>England Absorbs Waves of Invaders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41587" y="2512666"/>
            <a:ext cx="1670547" cy="2045767"/>
          </a:xfrm>
          <a:prstGeom prst="rect">
            <a:avLst/>
          </a:prstGeom>
        </p:spPr>
      </p:pic>
      <p:pic>
        <p:nvPicPr>
          <p:cNvPr id="6" name="Picture 5"/>
          <p:cNvPicPr>
            <a:picLocks noChangeAspect="1"/>
          </p:cNvPicPr>
          <p:nvPr/>
        </p:nvPicPr>
        <p:blipFill>
          <a:blip r:embed="rId3"/>
          <a:stretch>
            <a:fillRect/>
          </a:stretch>
        </p:blipFill>
        <p:spPr>
          <a:xfrm>
            <a:off x="6197935" y="3461288"/>
            <a:ext cx="1670547" cy="2186451"/>
          </a:xfrm>
          <a:prstGeom prst="rect">
            <a:avLst/>
          </a:prstGeom>
        </p:spPr>
      </p:pic>
      <p:pic>
        <p:nvPicPr>
          <p:cNvPr id="5" name="Picture 4"/>
          <p:cNvPicPr>
            <a:picLocks noChangeAspect="1"/>
          </p:cNvPicPr>
          <p:nvPr/>
        </p:nvPicPr>
        <p:blipFill>
          <a:blip r:embed="rId4"/>
          <a:stretch>
            <a:fillRect/>
          </a:stretch>
        </p:blipFill>
        <p:spPr>
          <a:xfrm>
            <a:off x="7249303" y="4831276"/>
            <a:ext cx="1662831" cy="1843573"/>
          </a:xfrm>
          <a:prstGeom prst="rect">
            <a:avLst/>
          </a:prstGeom>
        </p:spPr>
      </p:pic>
    </p:spTree>
    <p:extLst>
      <p:ext uri="{BB962C8B-B14F-4D97-AF65-F5344CB8AC3E}">
        <p14:creationId xmlns:p14="http://schemas.microsoft.com/office/powerpoint/2010/main" val="975647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86515" y="2675467"/>
            <a:ext cx="5535651" cy="3450696"/>
          </a:xfrm>
        </p:spPr>
        <p:txBody>
          <a:bodyPr/>
          <a:lstStyle/>
          <a:p>
            <a:r>
              <a:rPr lang="en-US" dirty="0" smtClean="0"/>
              <a:t>William the Conqueror, duke of Normandy</a:t>
            </a:r>
          </a:p>
          <a:p>
            <a:pPr lvl="1"/>
            <a:r>
              <a:rPr lang="en-US" dirty="0" smtClean="0"/>
              <a:t>Descendants of Vikings, but French in culture</a:t>
            </a:r>
          </a:p>
          <a:p>
            <a:pPr lvl="1"/>
            <a:r>
              <a:rPr lang="en-US" dirty="0" smtClean="0"/>
              <a:t>Cousins with king Edward so claimed crown</a:t>
            </a:r>
          </a:p>
          <a:p>
            <a:pPr lvl="1"/>
            <a:r>
              <a:rPr lang="en-US" dirty="0" smtClean="0"/>
              <a:t>Invades with an army and battles Harold </a:t>
            </a:r>
            <a:r>
              <a:rPr lang="en-US" dirty="0" err="1" smtClean="0"/>
              <a:t>Godwinson</a:t>
            </a:r>
            <a:r>
              <a:rPr lang="en-US" dirty="0" smtClean="0"/>
              <a:t> for the crown</a:t>
            </a:r>
            <a:endParaRPr lang="en-US" dirty="0"/>
          </a:p>
        </p:txBody>
      </p:sp>
      <p:sp>
        <p:nvSpPr>
          <p:cNvPr id="3" name="Title 2"/>
          <p:cNvSpPr>
            <a:spLocks noGrp="1"/>
          </p:cNvSpPr>
          <p:nvPr>
            <p:ph type="title"/>
          </p:nvPr>
        </p:nvSpPr>
        <p:spPr/>
        <p:txBody>
          <a:bodyPr/>
          <a:lstStyle/>
          <a:p>
            <a:r>
              <a:rPr lang="en-US" dirty="0" smtClean="0"/>
              <a:t>The Norman Conquest</a:t>
            </a:r>
            <a:endParaRPr lang="en-US" dirty="0"/>
          </a:p>
        </p:txBody>
      </p:sp>
      <p:pic>
        <p:nvPicPr>
          <p:cNvPr id="4" name="Picture 3"/>
          <p:cNvPicPr>
            <a:picLocks noChangeAspect="1"/>
          </p:cNvPicPr>
          <p:nvPr/>
        </p:nvPicPr>
        <p:blipFill>
          <a:blip r:embed="rId2"/>
          <a:stretch>
            <a:fillRect/>
          </a:stretch>
        </p:blipFill>
        <p:spPr>
          <a:xfrm>
            <a:off x="232512" y="2675467"/>
            <a:ext cx="2994736" cy="3227859"/>
          </a:xfrm>
          <a:prstGeom prst="rect">
            <a:avLst/>
          </a:prstGeom>
        </p:spPr>
      </p:pic>
    </p:spTree>
    <p:extLst>
      <p:ext uri="{BB962C8B-B14F-4D97-AF65-F5344CB8AC3E}">
        <p14:creationId xmlns:p14="http://schemas.microsoft.com/office/powerpoint/2010/main" val="2403850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6784" y="2675467"/>
            <a:ext cx="4330831" cy="3940882"/>
          </a:xfrm>
        </p:spPr>
        <p:txBody>
          <a:bodyPr/>
          <a:lstStyle/>
          <a:p>
            <a:r>
              <a:rPr lang="en-US" dirty="0" smtClean="0"/>
              <a:t>The Battle of Hastings-</a:t>
            </a:r>
          </a:p>
          <a:p>
            <a:pPr lvl="1"/>
            <a:r>
              <a:rPr lang="en-US" dirty="0" smtClean="0"/>
              <a:t>Normans won after Harold was killed by an arrow through is eye</a:t>
            </a:r>
          </a:p>
          <a:p>
            <a:pPr lvl="1"/>
            <a:r>
              <a:rPr lang="en-US" dirty="0" smtClean="0"/>
              <a:t>William declared all England his personal property</a:t>
            </a:r>
          </a:p>
          <a:p>
            <a:pPr lvl="1"/>
            <a:r>
              <a:rPr lang="en-US" dirty="0" smtClean="0"/>
              <a:t>Granted land to 200 Norman lords</a:t>
            </a:r>
            <a:endParaRPr lang="en-US" dirty="0"/>
          </a:p>
        </p:txBody>
      </p:sp>
      <p:sp>
        <p:nvSpPr>
          <p:cNvPr id="3" name="Title 2"/>
          <p:cNvSpPr>
            <a:spLocks noGrp="1"/>
          </p:cNvSpPr>
          <p:nvPr>
            <p:ph type="title"/>
          </p:nvPr>
        </p:nvSpPr>
        <p:spPr/>
        <p:txBody>
          <a:bodyPr/>
          <a:lstStyle/>
          <a:p>
            <a:r>
              <a:rPr lang="en-US" dirty="0" smtClean="0"/>
              <a:t>The Norman Conquest</a:t>
            </a:r>
            <a:endParaRPr lang="en-US" dirty="0"/>
          </a:p>
        </p:txBody>
      </p:sp>
      <p:pic>
        <p:nvPicPr>
          <p:cNvPr id="5" name="Picture 4"/>
          <p:cNvPicPr>
            <a:picLocks noChangeAspect="1"/>
          </p:cNvPicPr>
          <p:nvPr/>
        </p:nvPicPr>
        <p:blipFill>
          <a:blip r:embed="rId2"/>
          <a:stretch>
            <a:fillRect/>
          </a:stretch>
        </p:blipFill>
        <p:spPr>
          <a:xfrm>
            <a:off x="4761697" y="2675467"/>
            <a:ext cx="4163019" cy="3940882"/>
          </a:xfrm>
          <a:prstGeom prst="rect">
            <a:avLst/>
          </a:prstGeom>
        </p:spPr>
      </p:pic>
    </p:spTree>
    <p:extLst>
      <p:ext uri="{BB962C8B-B14F-4D97-AF65-F5344CB8AC3E}">
        <p14:creationId xmlns:p14="http://schemas.microsoft.com/office/powerpoint/2010/main" val="2153020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3066" y="2675467"/>
            <a:ext cx="5779870" cy="3450696"/>
          </a:xfrm>
        </p:spPr>
        <p:txBody>
          <a:bodyPr/>
          <a:lstStyle/>
          <a:p>
            <a:r>
              <a:rPr lang="en-US" dirty="0" smtClean="0"/>
              <a:t>English kings had 2 goals-</a:t>
            </a:r>
          </a:p>
          <a:p>
            <a:pPr lvl="1"/>
            <a:r>
              <a:rPr lang="en-US" dirty="0" smtClean="0"/>
              <a:t>Add to their French lands</a:t>
            </a:r>
          </a:p>
          <a:p>
            <a:pPr lvl="1"/>
            <a:r>
              <a:rPr lang="en-US" dirty="0" smtClean="0"/>
              <a:t>Strengthen their own power over the nobles and the Church</a:t>
            </a:r>
          </a:p>
          <a:p>
            <a:r>
              <a:rPr lang="en-US" dirty="0" smtClean="0"/>
              <a:t>English king Henry II added to land by marrying Eleanor of Aquitaine from France</a:t>
            </a:r>
          </a:p>
        </p:txBody>
      </p:sp>
      <p:sp>
        <p:nvSpPr>
          <p:cNvPr id="3" name="Title 2"/>
          <p:cNvSpPr>
            <a:spLocks noGrp="1"/>
          </p:cNvSpPr>
          <p:nvPr>
            <p:ph type="title"/>
          </p:nvPr>
        </p:nvSpPr>
        <p:spPr/>
        <p:txBody>
          <a:bodyPr/>
          <a:lstStyle/>
          <a:p>
            <a:r>
              <a:rPr lang="en-US" dirty="0" smtClean="0"/>
              <a:t>England’s Evolving Government</a:t>
            </a:r>
            <a:endParaRPr lang="en-US" dirty="0"/>
          </a:p>
        </p:txBody>
      </p:sp>
      <p:pic>
        <p:nvPicPr>
          <p:cNvPr id="4" name="Picture 3"/>
          <p:cNvPicPr>
            <a:picLocks noChangeAspect="1"/>
          </p:cNvPicPr>
          <p:nvPr/>
        </p:nvPicPr>
        <p:blipFill>
          <a:blip r:embed="rId2"/>
          <a:stretch>
            <a:fillRect/>
          </a:stretch>
        </p:blipFill>
        <p:spPr>
          <a:xfrm>
            <a:off x="6701234" y="1591056"/>
            <a:ext cx="2206708" cy="2706895"/>
          </a:xfrm>
          <a:prstGeom prst="rect">
            <a:avLst/>
          </a:prstGeom>
        </p:spPr>
      </p:pic>
      <p:pic>
        <p:nvPicPr>
          <p:cNvPr id="5" name="Picture 4"/>
          <p:cNvPicPr>
            <a:picLocks noChangeAspect="1"/>
          </p:cNvPicPr>
          <p:nvPr/>
        </p:nvPicPr>
        <p:blipFill>
          <a:blip r:embed="rId3"/>
          <a:stretch>
            <a:fillRect/>
          </a:stretch>
        </p:blipFill>
        <p:spPr>
          <a:xfrm>
            <a:off x="6235748" y="3856074"/>
            <a:ext cx="1921197" cy="2826222"/>
          </a:xfrm>
          <a:prstGeom prst="rect">
            <a:avLst/>
          </a:prstGeom>
        </p:spPr>
      </p:pic>
    </p:spTree>
    <p:extLst>
      <p:ext uri="{BB962C8B-B14F-4D97-AF65-F5344CB8AC3E}">
        <p14:creationId xmlns:p14="http://schemas.microsoft.com/office/powerpoint/2010/main" val="3401120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Strengthened royal courts</a:t>
            </a:r>
          </a:p>
          <a:p>
            <a:r>
              <a:rPr lang="en-US" dirty="0" smtClean="0"/>
              <a:t>Sent royal judges throughout England once a year</a:t>
            </a:r>
          </a:p>
          <a:p>
            <a:pPr lvl="1"/>
            <a:r>
              <a:rPr lang="en-US" dirty="0" smtClean="0"/>
              <a:t>Collected taxes, settled lawsuits, punished crimes</a:t>
            </a:r>
          </a:p>
          <a:p>
            <a:r>
              <a:rPr lang="en-US" dirty="0" smtClean="0"/>
              <a:t>Introduced use of a jury- 12 neighbors of the accused who answered the judges questions about the case</a:t>
            </a:r>
          </a:p>
          <a:p>
            <a:r>
              <a:rPr lang="en-US" dirty="0" smtClean="0"/>
              <a:t>The rulings in these courts became known as common law- basis for many laws in English-speaking countries today</a:t>
            </a:r>
            <a:endParaRPr lang="en-US" dirty="0"/>
          </a:p>
        </p:txBody>
      </p:sp>
      <p:sp>
        <p:nvSpPr>
          <p:cNvPr id="3" name="Title 2"/>
          <p:cNvSpPr>
            <a:spLocks noGrp="1"/>
          </p:cNvSpPr>
          <p:nvPr>
            <p:ph type="title"/>
          </p:nvPr>
        </p:nvSpPr>
        <p:spPr/>
        <p:txBody>
          <a:bodyPr>
            <a:normAutofit/>
          </a:bodyPr>
          <a:lstStyle/>
          <a:p>
            <a:r>
              <a:rPr lang="en-US" dirty="0" smtClean="0"/>
              <a:t>Juries and Common Law</a:t>
            </a:r>
            <a:endParaRPr lang="en-US" dirty="0"/>
          </a:p>
        </p:txBody>
      </p:sp>
    </p:spTree>
    <p:extLst>
      <p:ext uri="{BB962C8B-B14F-4D97-AF65-F5344CB8AC3E}">
        <p14:creationId xmlns:p14="http://schemas.microsoft.com/office/powerpoint/2010/main" val="1307988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8435" y="2675467"/>
            <a:ext cx="5682183" cy="3450696"/>
          </a:xfrm>
        </p:spPr>
        <p:txBody>
          <a:bodyPr/>
          <a:lstStyle/>
          <a:p>
            <a:r>
              <a:rPr lang="en-US" dirty="0" smtClean="0"/>
              <a:t>After Henry, his son Richard the Lion Hearted took over</a:t>
            </a:r>
          </a:p>
          <a:p>
            <a:r>
              <a:rPr lang="en-US" dirty="0" smtClean="0"/>
              <a:t>After Richard, his brother John took over</a:t>
            </a:r>
          </a:p>
          <a:p>
            <a:pPr lvl="1"/>
            <a:r>
              <a:rPr lang="en-US" dirty="0" smtClean="0"/>
              <a:t>John was weak- John </a:t>
            </a:r>
            <a:r>
              <a:rPr lang="en-US" dirty="0" err="1" smtClean="0"/>
              <a:t>Softsword</a:t>
            </a:r>
            <a:endParaRPr lang="en-US" dirty="0" smtClean="0"/>
          </a:p>
          <a:p>
            <a:r>
              <a:rPr lang="en-US" dirty="0" smtClean="0"/>
              <a:t>Lost Normandy and all his lands in France</a:t>
            </a:r>
            <a:endParaRPr lang="en-US" dirty="0"/>
          </a:p>
        </p:txBody>
      </p:sp>
      <p:sp>
        <p:nvSpPr>
          <p:cNvPr id="3" name="Title 2"/>
          <p:cNvSpPr>
            <a:spLocks noGrp="1"/>
          </p:cNvSpPr>
          <p:nvPr>
            <p:ph type="title"/>
          </p:nvPr>
        </p:nvSpPr>
        <p:spPr/>
        <p:txBody>
          <a:bodyPr/>
          <a:lstStyle/>
          <a:p>
            <a:r>
              <a:rPr lang="en-US" dirty="0" smtClean="0"/>
              <a:t>The Magna </a:t>
            </a:r>
            <a:r>
              <a:rPr lang="en-US" dirty="0" err="1" smtClean="0"/>
              <a:t>Carta</a:t>
            </a:r>
            <a:endParaRPr lang="en-US" dirty="0"/>
          </a:p>
        </p:txBody>
      </p:sp>
      <p:pic>
        <p:nvPicPr>
          <p:cNvPr id="4" name="Picture 3"/>
          <p:cNvPicPr>
            <a:picLocks noChangeAspect="1"/>
          </p:cNvPicPr>
          <p:nvPr/>
        </p:nvPicPr>
        <p:blipFill>
          <a:blip r:embed="rId2"/>
          <a:stretch>
            <a:fillRect/>
          </a:stretch>
        </p:blipFill>
        <p:spPr>
          <a:xfrm>
            <a:off x="6887135" y="1822506"/>
            <a:ext cx="1879335" cy="2851656"/>
          </a:xfrm>
          <a:prstGeom prst="rect">
            <a:avLst/>
          </a:prstGeom>
        </p:spPr>
      </p:pic>
      <p:pic>
        <p:nvPicPr>
          <p:cNvPr id="5" name="Picture 4"/>
          <p:cNvPicPr>
            <a:picLocks noChangeAspect="1"/>
          </p:cNvPicPr>
          <p:nvPr/>
        </p:nvPicPr>
        <p:blipFill>
          <a:blip r:embed="rId3"/>
          <a:stretch>
            <a:fillRect/>
          </a:stretch>
        </p:blipFill>
        <p:spPr>
          <a:xfrm>
            <a:off x="5947467" y="4001820"/>
            <a:ext cx="1879335" cy="2693379"/>
          </a:xfrm>
          <a:prstGeom prst="rect">
            <a:avLst/>
          </a:prstGeom>
        </p:spPr>
      </p:pic>
    </p:spTree>
    <p:extLst>
      <p:ext uri="{BB962C8B-B14F-4D97-AF65-F5344CB8AC3E}">
        <p14:creationId xmlns:p14="http://schemas.microsoft.com/office/powerpoint/2010/main" val="826345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65611" y="2675467"/>
            <a:ext cx="5340275" cy="3999382"/>
          </a:xfrm>
        </p:spPr>
        <p:txBody>
          <a:bodyPr>
            <a:normAutofit/>
          </a:bodyPr>
          <a:lstStyle/>
          <a:p>
            <a:r>
              <a:rPr lang="en-US" dirty="0" smtClean="0"/>
              <a:t>Leads to problems with his own nobles</a:t>
            </a:r>
          </a:p>
          <a:p>
            <a:r>
              <a:rPr lang="en-US" dirty="0" smtClean="0"/>
              <a:t>June 15, 1215- nobles forced John to sign the Magna </a:t>
            </a:r>
            <a:r>
              <a:rPr lang="en-US" dirty="0" err="1" smtClean="0"/>
              <a:t>Carta</a:t>
            </a:r>
            <a:endParaRPr lang="en-US" dirty="0" smtClean="0"/>
          </a:p>
          <a:p>
            <a:pPr lvl="1"/>
            <a:r>
              <a:rPr lang="en-US" dirty="0" smtClean="0"/>
              <a:t>Basic political rights and limits kings powers</a:t>
            </a:r>
          </a:p>
          <a:p>
            <a:pPr lvl="1"/>
            <a:r>
              <a:rPr lang="en-US" dirty="0" smtClean="0"/>
              <a:t>No taxation without representation</a:t>
            </a:r>
          </a:p>
          <a:p>
            <a:pPr lvl="1"/>
            <a:r>
              <a:rPr lang="en-US" dirty="0" smtClean="0"/>
              <a:t>Jury trial</a:t>
            </a:r>
          </a:p>
          <a:p>
            <a:pPr lvl="1"/>
            <a:r>
              <a:rPr lang="en-US" dirty="0" smtClean="0"/>
              <a:t>Guarantees what are considered basic legal rights in England and the U.S.</a:t>
            </a:r>
          </a:p>
        </p:txBody>
      </p:sp>
      <p:sp>
        <p:nvSpPr>
          <p:cNvPr id="3" name="Title 2"/>
          <p:cNvSpPr>
            <a:spLocks noGrp="1"/>
          </p:cNvSpPr>
          <p:nvPr>
            <p:ph type="title"/>
          </p:nvPr>
        </p:nvSpPr>
        <p:spPr/>
        <p:txBody>
          <a:bodyPr/>
          <a:lstStyle/>
          <a:p>
            <a:r>
              <a:rPr lang="en-US" dirty="0" smtClean="0"/>
              <a:t>The Magna </a:t>
            </a:r>
            <a:r>
              <a:rPr lang="en-US" dirty="0" err="1" smtClean="0"/>
              <a:t>Carta</a:t>
            </a:r>
            <a:endParaRPr lang="en-US" dirty="0"/>
          </a:p>
        </p:txBody>
      </p:sp>
      <p:pic>
        <p:nvPicPr>
          <p:cNvPr id="4" name="Picture 3"/>
          <p:cNvPicPr>
            <a:picLocks noChangeAspect="1"/>
          </p:cNvPicPr>
          <p:nvPr/>
        </p:nvPicPr>
        <p:blipFill>
          <a:blip r:embed="rId2"/>
          <a:stretch>
            <a:fillRect/>
          </a:stretch>
        </p:blipFill>
        <p:spPr>
          <a:xfrm>
            <a:off x="246375" y="2295497"/>
            <a:ext cx="3158608" cy="4379352"/>
          </a:xfrm>
          <a:prstGeom prst="rect">
            <a:avLst/>
          </a:prstGeom>
        </p:spPr>
      </p:pic>
    </p:spTree>
    <p:extLst>
      <p:ext uri="{BB962C8B-B14F-4D97-AF65-F5344CB8AC3E}">
        <p14:creationId xmlns:p14="http://schemas.microsoft.com/office/powerpoint/2010/main" val="28951671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226</TotalTime>
  <Words>675</Words>
  <Application>Microsoft Macintosh PowerPoint</Application>
  <PresentationFormat>On-screen Show (4:3)</PresentationFormat>
  <Paragraphs>71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Waveform</vt:lpstr>
      <vt:lpstr>England and France Develop</vt:lpstr>
      <vt:lpstr>Setting the Stage</vt:lpstr>
      <vt:lpstr>England Absorbs Waves of Invaders</vt:lpstr>
      <vt:lpstr>The Norman Conquest</vt:lpstr>
      <vt:lpstr>The Norman Conquest</vt:lpstr>
      <vt:lpstr>England’s Evolving Government</vt:lpstr>
      <vt:lpstr>Juries and Common Law</vt:lpstr>
      <vt:lpstr>The Magna Carta</vt:lpstr>
      <vt:lpstr>The Magna Carta</vt:lpstr>
      <vt:lpstr>The Model Parliament</vt:lpstr>
      <vt:lpstr>Developments in France</vt:lpstr>
      <vt:lpstr>France Becomes a Separate Kingdom</vt:lpstr>
      <vt:lpstr>Expansion of France</vt:lpstr>
      <vt:lpstr>Expansion of France</vt:lpstr>
      <vt:lpstr>Beginnings of Democracy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England and France Develop</dc:title>
  <dc:creator>Greg Sederberg</dc:creator>
  <cp:lastModifiedBy>Greg Sederberg</cp:lastModifiedBy>
  <cp:revision>28</cp:revision>
  <dcterms:created xsi:type="dcterms:W3CDTF">2015-05-15T15:56:55Z</dcterms:created>
  <dcterms:modified xsi:type="dcterms:W3CDTF">2015-10-30T19:58:14Z</dcterms:modified>
</cp:coreProperties>
</file>