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4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9/22/15</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9/22/15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9/22/15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9/22/15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9/22/15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9/22/15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9/22/15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9/22/15</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Feudal Powers in Japan</a:t>
            </a:r>
            <a:endParaRPr lang="en-US" dirty="0"/>
          </a:p>
        </p:txBody>
      </p:sp>
    </p:spTree>
    <p:extLst>
      <p:ext uri="{BB962C8B-B14F-4D97-AF65-F5344CB8AC3E}">
        <p14:creationId xmlns:p14="http://schemas.microsoft.com/office/powerpoint/2010/main" val="22914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091" y="53043"/>
            <a:ext cx="7526215" cy="1154097"/>
          </a:xfrm>
        </p:spPr>
        <p:txBody>
          <a:bodyPr>
            <a:normAutofit fontScale="90000"/>
          </a:bodyPr>
          <a:lstStyle/>
          <a:p>
            <a:r>
              <a:rPr lang="en-US" dirty="0" smtClean="0"/>
              <a:t>Feudalism Erodes Imperial Authority</a:t>
            </a:r>
            <a:endParaRPr lang="en-US" dirty="0"/>
          </a:p>
        </p:txBody>
      </p:sp>
      <p:sp>
        <p:nvSpPr>
          <p:cNvPr id="3" name="Content Placeholder 2"/>
          <p:cNvSpPr>
            <a:spLocks noGrp="1"/>
          </p:cNvSpPr>
          <p:nvPr>
            <p:ph idx="1"/>
          </p:nvPr>
        </p:nvSpPr>
        <p:spPr>
          <a:xfrm>
            <a:off x="305470" y="1494976"/>
            <a:ext cx="8665698" cy="5288677"/>
          </a:xfrm>
        </p:spPr>
        <p:txBody>
          <a:bodyPr>
            <a:normAutofit/>
          </a:bodyPr>
          <a:lstStyle/>
          <a:p>
            <a:r>
              <a:rPr lang="en-US" sz="2400" dirty="0" smtClean="0"/>
              <a:t>Mid-1000s- landowners set up private armies</a:t>
            </a:r>
          </a:p>
          <a:p>
            <a:pPr lvl="1"/>
            <a:r>
              <a:rPr lang="en-US" sz="2000" dirty="0" smtClean="0"/>
              <a:t>Armed soldiers on horseback preyed on farmers and travelers, pirates take control of seas</a:t>
            </a:r>
          </a:p>
          <a:p>
            <a:r>
              <a:rPr lang="en-US" sz="2400" dirty="0" smtClean="0"/>
              <a:t>Small landowners trade parts of land to strong warlords for protection</a:t>
            </a:r>
          </a:p>
          <a:p>
            <a:pPr lvl="1"/>
            <a:r>
              <a:rPr lang="en-US" sz="2000" dirty="0" smtClean="0"/>
              <a:t>Warlords gain more land                                                                     and more power</a:t>
            </a:r>
          </a:p>
          <a:p>
            <a:pPr lvl="1"/>
            <a:r>
              <a:rPr lang="en-US" sz="2000" dirty="0" smtClean="0"/>
              <a:t>Begins more localized                                                                        rule rather than central                                                          government rule</a:t>
            </a:r>
          </a:p>
        </p:txBody>
      </p:sp>
      <p:pic>
        <p:nvPicPr>
          <p:cNvPr id="4" name="Picture 3"/>
          <p:cNvPicPr>
            <a:picLocks noChangeAspect="1"/>
          </p:cNvPicPr>
          <p:nvPr/>
        </p:nvPicPr>
        <p:blipFill>
          <a:blip r:embed="rId2"/>
          <a:stretch>
            <a:fillRect/>
          </a:stretch>
        </p:blipFill>
        <p:spPr>
          <a:xfrm>
            <a:off x="3814355" y="3159942"/>
            <a:ext cx="5124659" cy="3323021"/>
          </a:xfrm>
          <a:prstGeom prst="rect">
            <a:avLst/>
          </a:prstGeom>
        </p:spPr>
      </p:pic>
    </p:spTree>
    <p:extLst>
      <p:ext uri="{BB962C8B-B14F-4D97-AF65-F5344CB8AC3E}">
        <p14:creationId xmlns:p14="http://schemas.microsoft.com/office/powerpoint/2010/main" val="306518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964"/>
            <a:ext cx="7315200" cy="1154097"/>
          </a:xfrm>
        </p:spPr>
        <p:txBody>
          <a:bodyPr/>
          <a:lstStyle/>
          <a:p>
            <a:r>
              <a:rPr lang="en-US" dirty="0" smtClean="0"/>
              <a:t>Samurai Warriors</a:t>
            </a:r>
            <a:endParaRPr lang="en-US" dirty="0"/>
          </a:p>
        </p:txBody>
      </p:sp>
      <p:sp>
        <p:nvSpPr>
          <p:cNvPr id="3" name="Content Placeholder 2"/>
          <p:cNvSpPr>
            <a:spLocks noGrp="1"/>
          </p:cNvSpPr>
          <p:nvPr>
            <p:ph idx="1"/>
          </p:nvPr>
        </p:nvSpPr>
        <p:spPr>
          <a:xfrm>
            <a:off x="112542" y="1655727"/>
            <a:ext cx="5401994" cy="4653634"/>
          </a:xfrm>
        </p:spPr>
        <p:txBody>
          <a:bodyPr>
            <a:normAutofit/>
          </a:bodyPr>
          <a:lstStyle/>
          <a:p>
            <a:r>
              <a:rPr lang="en-US" sz="2400" dirty="0" smtClean="0"/>
              <a:t>Wars between rival lords was common</a:t>
            </a:r>
          </a:p>
          <a:p>
            <a:r>
              <a:rPr lang="en-US" sz="2400" dirty="0" smtClean="0"/>
              <a:t>Surround themselves with samurai- “one who serves”</a:t>
            </a:r>
          </a:p>
          <a:p>
            <a:pPr lvl="1"/>
            <a:r>
              <a:rPr lang="en-US" sz="2000" dirty="0" smtClean="0"/>
              <a:t>Live by code of Bushido- “the way of the warrior”- show reckless courage, reverence for the gods, fairness and generosity to those weaker than himself</a:t>
            </a:r>
          </a:p>
          <a:p>
            <a:pPr lvl="1"/>
            <a:r>
              <a:rPr lang="en-US" sz="2000" dirty="0" smtClean="0"/>
              <a:t>Dying honorable death more important than living long life</a:t>
            </a:r>
            <a:endParaRPr lang="en-US" sz="2000" dirty="0"/>
          </a:p>
        </p:txBody>
      </p:sp>
      <p:pic>
        <p:nvPicPr>
          <p:cNvPr id="4" name="Picture 3"/>
          <p:cNvPicPr>
            <a:picLocks noChangeAspect="1"/>
          </p:cNvPicPr>
          <p:nvPr/>
        </p:nvPicPr>
        <p:blipFill>
          <a:blip r:embed="rId2"/>
          <a:stretch>
            <a:fillRect/>
          </a:stretch>
        </p:blipFill>
        <p:spPr>
          <a:xfrm>
            <a:off x="5434162" y="1687878"/>
            <a:ext cx="3649024" cy="3649024"/>
          </a:xfrm>
          <a:prstGeom prst="rect">
            <a:avLst/>
          </a:prstGeom>
        </p:spPr>
      </p:pic>
    </p:spTree>
    <p:extLst>
      <p:ext uri="{BB962C8B-B14F-4D97-AF65-F5344CB8AC3E}">
        <p14:creationId xmlns:p14="http://schemas.microsoft.com/office/powerpoint/2010/main" val="108112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smtClean="0"/>
              <a:t>The Kamakura </a:t>
            </a:r>
            <a:r>
              <a:rPr lang="en-US" dirty="0" err="1" smtClean="0"/>
              <a:t>Shogunate</a:t>
            </a:r>
            <a:endParaRPr lang="en-US" dirty="0"/>
          </a:p>
        </p:txBody>
      </p:sp>
      <p:sp>
        <p:nvSpPr>
          <p:cNvPr id="3" name="Content Placeholder 2"/>
          <p:cNvSpPr>
            <a:spLocks noGrp="1"/>
          </p:cNvSpPr>
          <p:nvPr>
            <p:ph idx="1"/>
          </p:nvPr>
        </p:nvSpPr>
        <p:spPr>
          <a:xfrm>
            <a:off x="3519472" y="1655725"/>
            <a:ext cx="5451696" cy="4768248"/>
          </a:xfrm>
        </p:spPr>
        <p:txBody>
          <a:bodyPr>
            <a:normAutofit/>
          </a:bodyPr>
          <a:lstStyle/>
          <a:p>
            <a:r>
              <a:rPr lang="en-US" sz="2400" dirty="0" smtClean="0"/>
              <a:t>Late 1100s- 2 powerful clans fight for power</a:t>
            </a:r>
          </a:p>
          <a:p>
            <a:r>
              <a:rPr lang="en-US" sz="2400" dirty="0" smtClean="0"/>
              <a:t>After 30 years, </a:t>
            </a:r>
            <a:r>
              <a:rPr lang="en-US" sz="2400" dirty="0" err="1" smtClean="0"/>
              <a:t>Minamoto</a:t>
            </a:r>
            <a:r>
              <a:rPr lang="en-US" sz="2400" dirty="0" smtClean="0"/>
              <a:t> family takes over</a:t>
            </a:r>
          </a:p>
          <a:p>
            <a:pPr lvl="1"/>
            <a:r>
              <a:rPr lang="en-US" sz="2000" dirty="0" err="1" smtClean="0"/>
              <a:t>Yoritomo</a:t>
            </a:r>
            <a:r>
              <a:rPr lang="en-US" sz="2000" dirty="0" smtClean="0"/>
              <a:t> becomes shogun- supreme general of emperor’s army- military dictator</a:t>
            </a:r>
          </a:p>
          <a:p>
            <a:r>
              <a:rPr lang="en-US" sz="2400" dirty="0" smtClean="0"/>
              <a:t>Power centers out of military headquarters at Kamakura</a:t>
            </a:r>
          </a:p>
          <a:p>
            <a:r>
              <a:rPr lang="en-US" sz="2400" dirty="0" smtClean="0"/>
              <a:t>Shoguns rule through puppet emperors from 1200s through 1868</a:t>
            </a:r>
            <a:endParaRPr lang="en-US" sz="2400" dirty="0"/>
          </a:p>
        </p:txBody>
      </p:sp>
      <p:pic>
        <p:nvPicPr>
          <p:cNvPr id="4" name="Picture 3"/>
          <p:cNvPicPr>
            <a:picLocks noChangeAspect="1"/>
          </p:cNvPicPr>
          <p:nvPr/>
        </p:nvPicPr>
        <p:blipFill>
          <a:blip r:embed="rId2"/>
          <a:stretch>
            <a:fillRect/>
          </a:stretch>
        </p:blipFill>
        <p:spPr>
          <a:xfrm>
            <a:off x="308485" y="1655724"/>
            <a:ext cx="3178833" cy="4768249"/>
          </a:xfrm>
          <a:prstGeom prst="rect">
            <a:avLst/>
          </a:prstGeom>
        </p:spPr>
      </p:pic>
    </p:spTree>
    <p:extLst>
      <p:ext uri="{BB962C8B-B14F-4D97-AF65-F5344CB8AC3E}">
        <p14:creationId xmlns:p14="http://schemas.microsoft.com/office/powerpoint/2010/main" val="276792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a:t>The Kamakura </a:t>
            </a:r>
            <a:r>
              <a:rPr lang="en-US" dirty="0" err="1"/>
              <a:t>Shogunate</a:t>
            </a:r>
            <a:endParaRPr lang="en-US" dirty="0"/>
          </a:p>
        </p:txBody>
      </p:sp>
      <p:sp>
        <p:nvSpPr>
          <p:cNvPr id="3" name="Content Placeholder 2"/>
          <p:cNvSpPr>
            <a:spLocks noGrp="1"/>
          </p:cNvSpPr>
          <p:nvPr>
            <p:ph idx="1"/>
          </p:nvPr>
        </p:nvSpPr>
        <p:spPr>
          <a:xfrm>
            <a:off x="176854" y="1559277"/>
            <a:ext cx="8854607" cy="4750084"/>
          </a:xfrm>
        </p:spPr>
        <p:txBody>
          <a:bodyPr>
            <a:normAutofit/>
          </a:bodyPr>
          <a:lstStyle/>
          <a:p>
            <a:r>
              <a:rPr lang="en-US" sz="2400" dirty="0" smtClean="0"/>
              <a:t>Strong enough to fight off Mongol invasions in 1274 and 1281</a:t>
            </a:r>
          </a:p>
          <a:p>
            <a:pPr lvl="1"/>
            <a:r>
              <a:rPr lang="en-US" sz="2000" dirty="0" smtClean="0"/>
              <a:t>Drained treasury- can’t pay samurai</a:t>
            </a:r>
          </a:p>
          <a:p>
            <a:r>
              <a:rPr lang="en-US" sz="2400" dirty="0" smtClean="0"/>
              <a:t>Samurai attach themselves more to local lords</a:t>
            </a:r>
          </a:p>
          <a:p>
            <a:pPr lvl="1"/>
            <a:r>
              <a:rPr lang="en-US" sz="2000" dirty="0" smtClean="0"/>
              <a:t>Fight each other for power over other lords</a:t>
            </a:r>
            <a:endParaRPr lang="en-US" sz="2000" dirty="0"/>
          </a:p>
        </p:txBody>
      </p:sp>
      <p:pic>
        <p:nvPicPr>
          <p:cNvPr id="4" name="Picture 3"/>
          <p:cNvPicPr>
            <a:picLocks noChangeAspect="1"/>
          </p:cNvPicPr>
          <p:nvPr/>
        </p:nvPicPr>
        <p:blipFill>
          <a:blip r:embed="rId2"/>
          <a:stretch>
            <a:fillRect/>
          </a:stretch>
        </p:blipFill>
        <p:spPr>
          <a:xfrm>
            <a:off x="1178672" y="3372922"/>
            <a:ext cx="6786657" cy="3305190"/>
          </a:xfrm>
          <a:prstGeom prst="rect">
            <a:avLst/>
          </a:prstGeom>
        </p:spPr>
      </p:pic>
    </p:spTree>
    <p:extLst>
      <p:ext uri="{BB962C8B-B14F-4D97-AF65-F5344CB8AC3E}">
        <p14:creationId xmlns:p14="http://schemas.microsoft.com/office/powerpoint/2010/main" val="325065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normAutofit/>
          </a:bodyPr>
          <a:lstStyle/>
          <a:p>
            <a:r>
              <a:rPr lang="en-US" sz="2400" dirty="0" smtClean="0"/>
              <a:t>Japan lies east of China, in the direction of the sunrise.  In fact, the name Japan comes from the Chinese word </a:t>
            </a:r>
            <a:r>
              <a:rPr lang="en-US" sz="2400" dirty="0" err="1" smtClean="0"/>
              <a:t>ri</a:t>
            </a:r>
            <a:r>
              <a:rPr lang="en-US" sz="2400" dirty="0" smtClean="0"/>
              <a:t>-ben, which means “origin of the sun” or “land of the rising sun”.  From ancient times, Japan had borrowed ideas, institutions, and culture from the Chinese people.  Japan’s genius was its ability to take in new ideas and make them uniquely its own.</a:t>
            </a:r>
            <a:endParaRPr lang="en-US" sz="2400" dirty="0"/>
          </a:p>
        </p:txBody>
      </p:sp>
    </p:spTree>
    <p:extLst>
      <p:ext uri="{BB962C8B-B14F-4D97-AF65-F5344CB8AC3E}">
        <p14:creationId xmlns:p14="http://schemas.microsoft.com/office/powerpoint/2010/main" val="8573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smtClean="0"/>
              <a:t>Geography of Japan</a:t>
            </a:r>
            <a:endParaRPr lang="en-US" dirty="0"/>
          </a:p>
        </p:txBody>
      </p:sp>
      <p:sp>
        <p:nvSpPr>
          <p:cNvPr id="3" name="Content Placeholder 2"/>
          <p:cNvSpPr>
            <a:spLocks noGrp="1"/>
          </p:cNvSpPr>
          <p:nvPr>
            <p:ph idx="1"/>
          </p:nvPr>
        </p:nvSpPr>
        <p:spPr>
          <a:xfrm>
            <a:off x="385856" y="1527126"/>
            <a:ext cx="8633542" cy="5163893"/>
          </a:xfrm>
        </p:spPr>
        <p:txBody>
          <a:bodyPr>
            <a:normAutofit/>
          </a:bodyPr>
          <a:lstStyle/>
          <a:p>
            <a:r>
              <a:rPr lang="en-US" sz="2400" dirty="0" smtClean="0"/>
              <a:t>Separated from Korea by 120 miles of water, China by 500 miles</a:t>
            </a:r>
          </a:p>
          <a:p>
            <a:endParaRPr lang="en-US" sz="2400" dirty="0" smtClean="0"/>
          </a:p>
          <a:p>
            <a:r>
              <a:rPr lang="en-US" sz="2400" dirty="0" smtClean="0"/>
              <a:t>Made up of about 4,000 islands- over 1,200 miles long</a:t>
            </a:r>
          </a:p>
          <a:p>
            <a:endParaRPr lang="en-US" sz="2400" dirty="0" smtClean="0"/>
          </a:p>
          <a:p>
            <a:r>
              <a:rPr lang="en-US" sz="2400" dirty="0" smtClean="0"/>
              <a:t>Southern- mild climate, lots of                                        rainfall</a:t>
            </a:r>
          </a:p>
          <a:p>
            <a:pPr lvl="1"/>
            <a:r>
              <a:rPr lang="en-US" sz="2000" dirty="0" smtClean="0"/>
              <a:t>Mountainous- only 12% of land                                                   suitable for farming</a:t>
            </a:r>
          </a:p>
          <a:p>
            <a:pPr lvl="1"/>
            <a:r>
              <a:rPr lang="en-US" sz="2000" dirty="0" smtClean="0"/>
              <a:t>Coal, oil, iron in short supply</a:t>
            </a:r>
          </a:p>
          <a:p>
            <a:pPr lvl="1"/>
            <a:r>
              <a:rPr lang="en-US" sz="2000" dirty="0" smtClean="0"/>
              <a:t>Typhoons, earthquakes and tidal                                                   waves are common</a:t>
            </a:r>
            <a:endParaRPr lang="en-US" sz="2000" dirty="0"/>
          </a:p>
        </p:txBody>
      </p:sp>
      <p:pic>
        <p:nvPicPr>
          <p:cNvPr id="4" name="Picture 3"/>
          <p:cNvPicPr>
            <a:picLocks noChangeAspect="1"/>
          </p:cNvPicPr>
          <p:nvPr/>
        </p:nvPicPr>
        <p:blipFill>
          <a:blip r:embed="rId2"/>
          <a:stretch>
            <a:fillRect/>
          </a:stretch>
        </p:blipFill>
        <p:spPr>
          <a:xfrm>
            <a:off x="4967906" y="3431220"/>
            <a:ext cx="4003262" cy="3259800"/>
          </a:xfrm>
          <a:prstGeom prst="rect">
            <a:avLst/>
          </a:prstGeom>
        </p:spPr>
      </p:pic>
    </p:spTree>
    <p:extLst>
      <p:ext uri="{BB962C8B-B14F-4D97-AF65-F5344CB8AC3E}">
        <p14:creationId xmlns:p14="http://schemas.microsoft.com/office/powerpoint/2010/main" val="317519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964"/>
            <a:ext cx="7315200" cy="1154097"/>
          </a:xfrm>
        </p:spPr>
        <p:txBody>
          <a:bodyPr/>
          <a:lstStyle/>
          <a:p>
            <a:r>
              <a:rPr lang="en-US" dirty="0" smtClean="0"/>
              <a:t>Early Japan</a:t>
            </a:r>
            <a:endParaRPr lang="en-US" dirty="0"/>
          </a:p>
        </p:txBody>
      </p:sp>
      <p:sp>
        <p:nvSpPr>
          <p:cNvPr id="3" name="Content Placeholder 2"/>
          <p:cNvSpPr>
            <a:spLocks noGrp="1"/>
          </p:cNvSpPr>
          <p:nvPr>
            <p:ph idx="1"/>
          </p:nvPr>
        </p:nvSpPr>
        <p:spPr>
          <a:xfrm>
            <a:off x="914400" y="1483833"/>
            <a:ext cx="7315200" cy="3539527"/>
          </a:xfrm>
        </p:spPr>
        <p:txBody>
          <a:bodyPr>
            <a:normAutofit/>
          </a:bodyPr>
          <a:lstStyle/>
          <a:p>
            <a:r>
              <a:rPr lang="en-US" sz="2400" dirty="0" smtClean="0"/>
              <a:t>Hundreds of clans controlled their own territories</a:t>
            </a:r>
          </a:p>
          <a:p>
            <a:pPr lvl="1"/>
            <a:r>
              <a:rPr lang="en-US" sz="2000" dirty="0" smtClean="0"/>
              <a:t>Each have own religion and gods</a:t>
            </a:r>
          </a:p>
          <a:p>
            <a:pPr lvl="1"/>
            <a:r>
              <a:rPr lang="en-US" sz="2000" dirty="0" smtClean="0"/>
              <a:t>Eventually combine to form Japan’s earliest religion- called Shinto (way of the gods)</a:t>
            </a:r>
          </a:p>
        </p:txBody>
      </p:sp>
      <p:pic>
        <p:nvPicPr>
          <p:cNvPr id="4" name="Picture 3"/>
          <p:cNvPicPr>
            <a:picLocks noChangeAspect="1"/>
          </p:cNvPicPr>
          <p:nvPr/>
        </p:nvPicPr>
        <p:blipFill>
          <a:blip r:embed="rId2"/>
          <a:stretch>
            <a:fillRect/>
          </a:stretch>
        </p:blipFill>
        <p:spPr>
          <a:xfrm>
            <a:off x="1761655" y="3231076"/>
            <a:ext cx="5620690" cy="2957802"/>
          </a:xfrm>
          <a:prstGeom prst="rect">
            <a:avLst/>
          </a:prstGeom>
        </p:spPr>
      </p:pic>
    </p:spTree>
    <p:extLst>
      <p:ext uri="{BB962C8B-B14F-4D97-AF65-F5344CB8AC3E}">
        <p14:creationId xmlns:p14="http://schemas.microsoft.com/office/powerpoint/2010/main" val="42778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14"/>
            <a:ext cx="7315200" cy="1154097"/>
          </a:xfrm>
        </p:spPr>
        <p:txBody>
          <a:bodyPr/>
          <a:lstStyle/>
          <a:p>
            <a:r>
              <a:rPr lang="en-US" dirty="0" smtClean="0"/>
              <a:t>Shinto</a:t>
            </a:r>
            <a:endParaRPr lang="en-US" dirty="0"/>
          </a:p>
        </p:txBody>
      </p:sp>
      <p:sp>
        <p:nvSpPr>
          <p:cNvPr id="3" name="Content Placeholder 2"/>
          <p:cNvSpPr>
            <a:spLocks noGrp="1"/>
          </p:cNvSpPr>
          <p:nvPr>
            <p:ph idx="1"/>
          </p:nvPr>
        </p:nvSpPr>
        <p:spPr>
          <a:xfrm>
            <a:off x="144696" y="1690937"/>
            <a:ext cx="4196394" cy="4618424"/>
          </a:xfrm>
        </p:spPr>
        <p:txBody>
          <a:bodyPr>
            <a:normAutofit/>
          </a:bodyPr>
          <a:lstStyle/>
          <a:p>
            <a:r>
              <a:rPr lang="en-US" sz="2400" dirty="0" smtClean="0"/>
              <a:t>Based on respect for forces of nature and worship of ancestors</a:t>
            </a:r>
          </a:p>
          <a:p>
            <a:r>
              <a:rPr lang="en-US" sz="2400" dirty="0" smtClean="0"/>
              <a:t>Believe in kami- divine spirits that dwelled in nature</a:t>
            </a:r>
          </a:p>
          <a:p>
            <a:pPr lvl="1"/>
            <a:r>
              <a:rPr lang="en-US" sz="2000" dirty="0" smtClean="0"/>
              <a:t>Beautiful tree, rock, waterfall or mountain was home of a kami</a:t>
            </a:r>
            <a:endParaRPr lang="en-US" sz="2000" dirty="0"/>
          </a:p>
        </p:txBody>
      </p:sp>
      <p:pic>
        <p:nvPicPr>
          <p:cNvPr id="4" name="Picture 3"/>
          <p:cNvPicPr>
            <a:picLocks noChangeAspect="1"/>
          </p:cNvPicPr>
          <p:nvPr/>
        </p:nvPicPr>
        <p:blipFill>
          <a:blip r:embed="rId2"/>
          <a:stretch>
            <a:fillRect/>
          </a:stretch>
        </p:blipFill>
        <p:spPr>
          <a:xfrm>
            <a:off x="4341090" y="1690937"/>
            <a:ext cx="4644815" cy="4618424"/>
          </a:xfrm>
          <a:prstGeom prst="rect">
            <a:avLst/>
          </a:prstGeom>
        </p:spPr>
      </p:pic>
    </p:spTree>
    <p:extLst>
      <p:ext uri="{BB962C8B-B14F-4D97-AF65-F5344CB8AC3E}">
        <p14:creationId xmlns:p14="http://schemas.microsoft.com/office/powerpoint/2010/main" val="621650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Yamato Emperors</a:t>
            </a:r>
            <a:endParaRPr lang="en-US" dirty="0"/>
          </a:p>
        </p:txBody>
      </p:sp>
      <p:sp>
        <p:nvSpPr>
          <p:cNvPr id="3" name="Content Placeholder 2"/>
          <p:cNvSpPr>
            <a:spLocks noGrp="1"/>
          </p:cNvSpPr>
          <p:nvPr>
            <p:ph idx="1"/>
          </p:nvPr>
        </p:nvSpPr>
        <p:spPr/>
        <p:txBody>
          <a:bodyPr/>
          <a:lstStyle/>
          <a:p>
            <a:r>
              <a:rPr lang="en-US" sz="2400" dirty="0" smtClean="0"/>
              <a:t>400s- Yamato clan takes power</a:t>
            </a:r>
          </a:p>
          <a:p>
            <a:pPr lvl="1"/>
            <a:r>
              <a:rPr lang="en-US" sz="2000" dirty="0" smtClean="0"/>
              <a:t>Claim to be descended from sun goddess </a:t>
            </a:r>
            <a:r>
              <a:rPr lang="en-US" sz="2000" dirty="0" err="1" smtClean="0"/>
              <a:t>Amaterasu</a:t>
            </a:r>
            <a:endParaRPr lang="en-US" sz="2000" dirty="0" smtClean="0"/>
          </a:p>
          <a:p>
            <a:r>
              <a:rPr lang="en-US" sz="2400" dirty="0" smtClean="0"/>
              <a:t>600s- chiefs call themselves emperors</a:t>
            </a:r>
          </a:p>
          <a:p>
            <a:pPr lvl="1"/>
            <a:r>
              <a:rPr lang="en-US" sz="2000" dirty="0" smtClean="0"/>
              <a:t>Didn’t control much of Japan</a:t>
            </a:r>
          </a:p>
          <a:p>
            <a:r>
              <a:rPr lang="en-US" sz="2400" dirty="0" smtClean="0"/>
              <a:t>Competing clans would win battles, then rule in the emperors name</a:t>
            </a:r>
          </a:p>
          <a:p>
            <a:pPr lvl="1"/>
            <a:r>
              <a:rPr lang="en-US" sz="2000" dirty="0" smtClean="0"/>
              <a:t>Have figurehead emperor, and actual ruling power behind the emperor</a:t>
            </a:r>
            <a:endParaRPr lang="en-US" sz="2000" dirty="0"/>
          </a:p>
          <a:p>
            <a:pPr lvl="1"/>
            <a:endParaRPr lang="en-US" dirty="0"/>
          </a:p>
        </p:txBody>
      </p:sp>
    </p:spTree>
    <p:extLst>
      <p:ext uri="{BB962C8B-B14F-4D97-AF65-F5344CB8AC3E}">
        <p14:creationId xmlns:p14="http://schemas.microsoft.com/office/powerpoint/2010/main" val="1912728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Culture</a:t>
            </a:r>
            <a:endParaRPr lang="en-US" dirty="0"/>
          </a:p>
        </p:txBody>
      </p:sp>
      <p:sp>
        <p:nvSpPr>
          <p:cNvPr id="3" name="Content Placeholder 2"/>
          <p:cNvSpPr>
            <a:spLocks noGrp="1"/>
          </p:cNvSpPr>
          <p:nvPr>
            <p:ph idx="1"/>
          </p:nvPr>
        </p:nvSpPr>
        <p:spPr/>
        <p:txBody>
          <a:bodyPr>
            <a:normAutofit/>
          </a:bodyPr>
          <a:lstStyle/>
          <a:p>
            <a:r>
              <a:rPr lang="en-US" sz="2400" dirty="0" smtClean="0"/>
              <a:t>Expands during 400s- more contact with Chinese and Koreans</a:t>
            </a:r>
          </a:p>
          <a:p>
            <a:r>
              <a:rPr lang="en-US" sz="2400" dirty="0" smtClean="0"/>
              <a:t>700s- Japanese accept Buddhism</a:t>
            </a:r>
          </a:p>
          <a:p>
            <a:pPr lvl="1"/>
            <a:r>
              <a:rPr lang="en-US" sz="2000" dirty="0" smtClean="0"/>
              <a:t>Keep Shinto beliefs and mix it with Buddhism</a:t>
            </a:r>
          </a:p>
          <a:p>
            <a:r>
              <a:rPr lang="en-US" sz="2400" dirty="0" smtClean="0"/>
              <a:t>Send missions to China to study Chinese civilization</a:t>
            </a:r>
          </a:p>
          <a:p>
            <a:pPr lvl="1"/>
            <a:r>
              <a:rPr lang="en-US" sz="2000" dirty="0" smtClean="0"/>
              <a:t>Adopt system of writing, art styles, lifestyles (cooking, gardening, drinking tea, hairdressing), government set up, civil service system (failed)</a:t>
            </a:r>
            <a:endParaRPr lang="en-US" sz="2000" dirty="0"/>
          </a:p>
        </p:txBody>
      </p:sp>
    </p:spTree>
    <p:extLst>
      <p:ext uri="{BB962C8B-B14F-4D97-AF65-F5344CB8AC3E}">
        <p14:creationId xmlns:p14="http://schemas.microsoft.com/office/powerpoint/2010/main" val="289926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0114"/>
            <a:ext cx="7315200" cy="1154097"/>
          </a:xfrm>
        </p:spPr>
        <p:txBody>
          <a:bodyPr/>
          <a:lstStyle/>
          <a:p>
            <a:r>
              <a:rPr lang="en-US" dirty="0" smtClean="0"/>
              <a:t>Life in Heian Period</a:t>
            </a:r>
            <a:endParaRPr lang="en-US" dirty="0"/>
          </a:p>
        </p:txBody>
      </p:sp>
      <p:sp>
        <p:nvSpPr>
          <p:cNvPr id="3" name="Content Placeholder 2"/>
          <p:cNvSpPr>
            <a:spLocks noGrp="1"/>
          </p:cNvSpPr>
          <p:nvPr>
            <p:ph idx="1"/>
          </p:nvPr>
        </p:nvSpPr>
        <p:spPr>
          <a:xfrm>
            <a:off x="392748" y="1575351"/>
            <a:ext cx="8642726" cy="4734009"/>
          </a:xfrm>
        </p:spPr>
        <p:txBody>
          <a:bodyPr>
            <a:normAutofit/>
          </a:bodyPr>
          <a:lstStyle/>
          <a:p>
            <a:r>
              <a:rPr lang="en-US" sz="2400" dirty="0" smtClean="0"/>
              <a:t>Late 700s- capital moved from Nara to Heian</a:t>
            </a:r>
          </a:p>
          <a:p>
            <a:r>
              <a:rPr lang="en-US" sz="2400" dirty="0" smtClean="0"/>
              <a:t>Many nobles moved there too</a:t>
            </a:r>
          </a:p>
          <a:p>
            <a:pPr lvl="1"/>
            <a:r>
              <a:rPr lang="en-US" sz="2000" dirty="0" smtClean="0"/>
              <a:t>Fill days with rituals and artistic pursuits</a:t>
            </a:r>
          </a:p>
          <a:p>
            <a:pPr lvl="1"/>
            <a:r>
              <a:rPr lang="en-US" sz="2000" dirty="0" smtClean="0"/>
              <a:t>Rules dictate everything- length of swords, color of robes, forms of address, how to dress</a:t>
            </a:r>
          </a:p>
          <a:p>
            <a:pPr lvl="1"/>
            <a:r>
              <a:rPr lang="en-US" sz="2000" dirty="0" smtClean="0"/>
              <a:t>Etiquette important- don’t laugh in public</a:t>
            </a:r>
          </a:p>
          <a:p>
            <a:pPr lvl="1"/>
            <a:r>
              <a:rPr lang="en-US" sz="2000" dirty="0" smtClean="0"/>
              <a:t>Everyone expected to write poetry and paint</a:t>
            </a:r>
          </a:p>
        </p:txBody>
      </p:sp>
      <p:pic>
        <p:nvPicPr>
          <p:cNvPr id="4" name="Picture 3"/>
          <p:cNvPicPr>
            <a:picLocks noChangeAspect="1"/>
          </p:cNvPicPr>
          <p:nvPr/>
        </p:nvPicPr>
        <p:blipFill>
          <a:blip r:embed="rId2"/>
          <a:stretch>
            <a:fillRect/>
          </a:stretch>
        </p:blipFill>
        <p:spPr>
          <a:xfrm>
            <a:off x="1746404" y="4316090"/>
            <a:ext cx="5651193" cy="2433726"/>
          </a:xfrm>
          <a:prstGeom prst="rect">
            <a:avLst/>
          </a:prstGeom>
        </p:spPr>
      </p:pic>
    </p:spTree>
    <p:extLst>
      <p:ext uri="{BB962C8B-B14F-4D97-AF65-F5344CB8AC3E}">
        <p14:creationId xmlns:p14="http://schemas.microsoft.com/office/powerpoint/2010/main" val="56558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0114"/>
            <a:ext cx="7315200" cy="1154097"/>
          </a:xfrm>
        </p:spPr>
        <p:txBody>
          <a:bodyPr/>
          <a:lstStyle/>
          <a:p>
            <a:r>
              <a:rPr lang="en-US" dirty="0" smtClean="0"/>
              <a:t>Life in Heian Period</a:t>
            </a:r>
            <a:endParaRPr lang="en-US" dirty="0"/>
          </a:p>
        </p:txBody>
      </p:sp>
      <p:sp>
        <p:nvSpPr>
          <p:cNvPr id="3" name="Content Placeholder 2"/>
          <p:cNvSpPr>
            <a:spLocks noGrp="1"/>
          </p:cNvSpPr>
          <p:nvPr>
            <p:ph idx="1"/>
          </p:nvPr>
        </p:nvSpPr>
        <p:spPr>
          <a:xfrm>
            <a:off x="0" y="1607502"/>
            <a:ext cx="8971168" cy="4750084"/>
          </a:xfrm>
        </p:spPr>
        <p:txBody>
          <a:bodyPr>
            <a:normAutofit/>
          </a:bodyPr>
          <a:lstStyle/>
          <a:p>
            <a:r>
              <a:rPr lang="en-US" sz="2400" dirty="0" smtClean="0"/>
              <a:t>11</a:t>
            </a:r>
            <a:r>
              <a:rPr lang="en-US" sz="2400" baseline="30000" dirty="0" smtClean="0"/>
              <a:t>th</a:t>
            </a:r>
            <a:r>
              <a:rPr lang="en-US" sz="2400" dirty="0" smtClean="0"/>
              <a:t> century- Lady </a:t>
            </a:r>
            <a:r>
              <a:rPr lang="en-US" sz="2400" dirty="0" err="1" smtClean="0"/>
              <a:t>Murasaki</a:t>
            </a:r>
            <a:r>
              <a:rPr lang="en-US" sz="2400" dirty="0" smtClean="0"/>
              <a:t> </a:t>
            </a:r>
            <a:r>
              <a:rPr lang="en-US" sz="2400" dirty="0" err="1" smtClean="0"/>
              <a:t>Shikibu</a:t>
            </a:r>
            <a:r>
              <a:rPr lang="en-US" sz="2400" dirty="0" smtClean="0"/>
              <a:t> writes </a:t>
            </a:r>
            <a:r>
              <a:rPr lang="en-US" sz="2400" i="1" dirty="0" smtClean="0"/>
              <a:t>The Tale of </a:t>
            </a:r>
            <a:r>
              <a:rPr lang="en-US" sz="2400" i="1" dirty="0" err="1" smtClean="0"/>
              <a:t>Genji</a:t>
            </a:r>
            <a:endParaRPr lang="en-US" sz="2400" dirty="0" smtClean="0"/>
          </a:p>
          <a:p>
            <a:pPr lvl="1"/>
            <a:r>
              <a:rPr lang="en-US" sz="2000" dirty="0" smtClean="0"/>
              <a:t>Account of the life of a prince in the imperial court</a:t>
            </a:r>
          </a:p>
          <a:p>
            <a:pPr lvl="1"/>
            <a:r>
              <a:rPr lang="en-US" sz="2000" dirty="0" smtClean="0"/>
              <a:t>Considered world’s 1</a:t>
            </a:r>
            <a:r>
              <a:rPr lang="en-US" sz="2000" baseline="30000" dirty="0" smtClean="0"/>
              <a:t>st</a:t>
            </a:r>
            <a:r>
              <a:rPr lang="en-US" sz="2000" dirty="0" smtClean="0"/>
              <a:t> novel</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264436"/>
            <a:ext cx="9144000" cy="3593564"/>
          </a:xfrm>
          <a:prstGeom prst="rect">
            <a:avLst/>
          </a:prstGeom>
        </p:spPr>
      </p:pic>
    </p:spTree>
    <p:extLst>
      <p:ext uri="{BB962C8B-B14F-4D97-AF65-F5344CB8AC3E}">
        <p14:creationId xmlns:p14="http://schemas.microsoft.com/office/powerpoint/2010/main" val="61596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70</TotalTime>
  <Words>613</Words>
  <Application>Microsoft Macintosh PowerPoint</Application>
  <PresentationFormat>On-screen Show (4:3)</PresentationFormat>
  <Paragraphs>66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Perspective</vt:lpstr>
      <vt:lpstr>Feudal Powers in Japan</vt:lpstr>
      <vt:lpstr>Setting the Stage</vt:lpstr>
      <vt:lpstr>Geography of Japan</vt:lpstr>
      <vt:lpstr>Early Japan</vt:lpstr>
      <vt:lpstr>Shinto</vt:lpstr>
      <vt:lpstr>The Yamato Emperors</vt:lpstr>
      <vt:lpstr>Japanese Culture</vt:lpstr>
      <vt:lpstr>Life in Heian Period</vt:lpstr>
      <vt:lpstr>Life in Heian Period</vt:lpstr>
      <vt:lpstr>Feudalism Erodes Imperial Authority</vt:lpstr>
      <vt:lpstr>Samurai Warriors</vt:lpstr>
      <vt:lpstr>The Kamakura Shogunate</vt:lpstr>
      <vt:lpstr>The Kamakura Shogunate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Feudal Powers in Japan</dc:title>
  <dc:creator>Greg Sederberg</dc:creator>
  <cp:lastModifiedBy>Greg Sederberg</cp:lastModifiedBy>
  <cp:revision>15</cp:revision>
  <dcterms:created xsi:type="dcterms:W3CDTF">2015-06-04T15:04:03Z</dcterms:created>
  <dcterms:modified xsi:type="dcterms:W3CDTF">2015-09-22T21:00:50Z</dcterms:modified>
</cp:coreProperties>
</file>