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9" d="100"/>
          <a:sy n="79" d="100"/>
        </p:scale>
        <p:origin x="-195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4/24/16</a:t>
            </a:fld>
            <a:endParaRPr lang="en-US"/>
          </a:p>
        </p:txBody>
      </p:sp>
      <p:sp>
        <p:nvSpPr>
          <p:cNvPr id="16" name="Slide Number Placeholder 15"/>
          <p:cNvSpPr>
            <a:spLocks noGrp="1"/>
          </p:cNvSpPr>
          <p:nvPr>
            <p:ph type="sldNum" sz="quarter" idx="11"/>
          </p:nvPr>
        </p:nvSpPr>
        <p:spPr/>
        <p:txBody>
          <a:bodyPr/>
          <a:lstStyle/>
          <a:p>
            <a:fld id="{D2E57653-3E58-4892-A7ED-712530ACC680}" type="slidenum">
              <a:rPr kumimoji="0" lang="en-US" smtClean="0"/>
              <a:pPr eaLnBrk="1" latinLnBrk="0" hangingPunct="1"/>
              <a:t>‹#›</a:t>
            </a:fld>
            <a:endParaRPr kumimoji="0" lang="en-US"/>
          </a:p>
        </p:txBody>
      </p:sp>
      <p:sp>
        <p:nvSpPr>
          <p:cNvPr id="17" name="Footer Placeholder 16"/>
          <p:cNvSpPr>
            <a:spLocks noGrp="1"/>
          </p:cNvSpPr>
          <p:nvPr>
            <p:ph type="ftr" sz="quarter" idx="12"/>
          </p:nvPr>
        </p:nvSpPr>
        <p:spPr/>
        <p:txBody>
          <a:bodyPr/>
          <a:lstStyle/>
          <a:p>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4/24/16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4/24/16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pPr eaLnBrk="1" latinLnBrk="0" hangingPunct="1"/>
            <a:fld id="{B41ABA4E-CD72-497B-97AA-7213B3980F60}" type="datetimeFigureOut">
              <a:rPr lang="en-US" smtClean="0"/>
              <a:pPr eaLnBrk="1" latinLnBrk="0" hangingPunct="1"/>
              <a:t>4/24/16</a:t>
            </a:fld>
            <a:endParaRPr lang="en-US"/>
          </a:p>
        </p:txBody>
      </p:sp>
      <p:sp>
        <p:nvSpPr>
          <p:cNvPr id="15" name="Slide Number Placeholder 14"/>
          <p:cNvSpPr>
            <a:spLocks noGrp="1"/>
          </p:cNvSpPr>
          <p:nvPr>
            <p:ph type="sldNum" sz="quarter" idx="15"/>
          </p:nvPr>
        </p:nvSpPr>
        <p:spPr/>
        <p:txBody>
          <a:bodyPr/>
          <a:lstStyle>
            <a:lvl1pPr algn="ctr">
              <a:defRPr/>
            </a:lvl1pPr>
          </a:lstStyle>
          <a:p>
            <a:fld id="{D2E57653-3E58-4892-A7ED-712530ACC680}" type="slidenum">
              <a:rPr kumimoji="0" lang="en-US" smtClean="0"/>
              <a:pPr eaLnBrk="1" latinLnBrk="0" hangingPunct="1"/>
              <a:t>‹#›</a:t>
            </a:fld>
            <a:endParaRPr kumimoji="0" lang="en-US"/>
          </a:p>
        </p:txBody>
      </p:sp>
      <p:sp>
        <p:nvSpPr>
          <p:cNvPr id="16" name="Footer Placeholder 15"/>
          <p:cNvSpPr>
            <a:spLocks noGrp="1"/>
          </p:cNvSpPr>
          <p:nvPr>
            <p:ph type="ftr" sz="quarter" idx="16"/>
          </p:nvPr>
        </p:nvSpPr>
        <p:spPr/>
        <p:txBody>
          <a:bodyPr/>
          <a:lstStyle/>
          <a:p>
            <a:endParaRPr kumimoji="0"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4/24/16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4/24/16</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8" name="Footer Placeholder 7"/>
          <p:cNvSpPr>
            <a:spLocks noGrp="1"/>
          </p:cNvSpPr>
          <p:nvPr>
            <p:ph type="ftr" sz="quarter" idx="11"/>
          </p:nvPr>
        </p:nvSpPr>
        <p:spPr/>
        <p:txBody>
          <a:bodyPr/>
          <a:lstStyle/>
          <a:p>
            <a:endParaRPr kumimoji="0" lang="en-US"/>
          </a:p>
        </p:txBody>
      </p:sp>
      <p:sp>
        <p:nvSpPr>
          <p:cNvPr id="7" name="Date Placeholder 6"/>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4/24/16</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4/24/16</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4/24/16</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pPr eaLnBrk="1" latinLnBrk="0" hangingPunct="1"/>
            <a:fld id="{B41ABA4E-CD72-497B-97AA-7213B3980F60}" type="datetimeFigureOut">
              <a:rPr lang="en-US" smtClean="0"/>
              <a:pPr eaLnBrk="1" latinLnBrk="0" hangingPunct="1"/>
              <a:t>4/24/16</a:t>
            </a:fld>
            <a:endParaRPr lang="en-US"/>
          </a:p>
        </p:txBody>
      </p:sp>
      <p:sp>
        <p:nvSpPr>
          <p:cNvPr id="9" name="Slide Number Placeholder 8"/>
          <p:cNvSpPr>
            <a:spLocks noGrp="1"/>
          </p:cNvSpPr>
          <p:nvPr>
            <p:ph type="sldNum" sz="quarter" idx="15"/>
          </p:nvPr>
        </p:nvSpPr>
        <p:spPr/>
        <p:txBody>
          <a:bodyPr/>
          <a:lstStyle/>
          <a:p>
            <a:fld id="{D2E57653-3E58-4892-A7ED-712530ACC680}" type="slidenum">
              <a:rPr kumimoji="0" lang="en-US" smtClean="0"/>
              <a:pPr eaLnBrk="1" latinLnBrk="0" hangingPunct="1"/>
              <a:t>‹#›</a:t>
            </a:fld>
            <a:endParaRPr kumimoji="0" lang="en-US"/>
          </a:p>
        </p:txBody>
      </p:sp>
      <p:sp>
        <p:nvSpPr>
          <p:cNvPr id="10" name="Footer Placeholder 9"/>
          <p:cNvSpPr>
            <a:spLocks noGrp="1"/>
          </p:cNvSpPr>
          <p:nvPr>
            <p:ph type="ftr" sz="quarter" idx="16"/>
          </p:nvPr>
        </p:nvSpPr>
        <p:spPr/>
        <p:txBody>
          <a:bodyPr/>
          <a:lstStyle/>
          <a:p>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Drag picture to placeholder or click icon to add</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4/24/16</a:t>
            </a:fld>
            <a:endParaRPr lang="en-US"/>
          </a:p>
        </p:txBody>
      </p:sp>
      <p:sp>
        <p:nvSpPr>
          <p:cNvPr id="9" name="Slide Number Placeholder 8"/>
          <p:cNvSpPr>
            <a:spLocks noGrp="1"/>
          </p:cNvSpPr>
          <p:nvPr>
            <p:ph type="sldNum" sz="quarter" idx="11"/>
          </p:nvPr>
        </p:nvSpPr>
        <p:spPr/>
        <p:txBody>
          <a:bodyPr/>
          <a:lstStyle/>
          <a:p>
            <a:fld id="{D2E57653-3E58-4892-A7ED-712530ACC680}" type="slidenum">
              <a:rPr kumimoji="0" lang="en-US" smtClean="0"/>
              <a:pPr eaLnBrk="1" latinLnBrk="0" hangingPunct="1"/>
              <a:t>‹#›</a:t>
            </a:fld>
            <a:endParaRPr kumimoji="0" lang="en-US"/>
          </a:p>
        </p:txBody>
      </p:sp>
      <p:sp>
        <p:nvSpPr>
          <p:cNvPr id="10" name="Footer Placeholder 9"/>
          <p:cNvSpPr>
            <a:spLocks noGrp="1"/>
          </p:cNvSpPr>
          <p:nvPr>
            <p:ph type="ftr" sz="quarter" idx="12"/>
          </p:nvPr>
        </p:nvSpPr>
        <p:spPr/>
        <p:txBody>
          <a:bodyPr/>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eaLnBrk="1" latinLnBrk="0" hangingPunct="1"/>
            <a:fld id="{B41ABA4E-CD72-497B-97AA-7213B3980F60}" type="datetimeFigureOut">
              <a:rPr lang="en-US" smtClean="0"/>
              <a:pPr eaLnBrk="1" latinLnBrk="0" hangingPunct="1"/>
              <a:t>4/24/16</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kumimoji="0"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2E57653-3E58-4892-A7ED-712530ACC680}" type="slidenum">
              <a:rPr kumimoji="0" lang="en-US" smtClean="0"/>
              <a:pPr eaLnBrk="1" latinLnBrk="0" hangingPunct="1"/>
              <a:t>‹#›</a:t>
            </a:fld>
            <a:endParaRPr kumimoji="0"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The American Revolution</a:t>
            </a:r>
            <a:endParaRPr lang="en-US" dirty="0"/>
          </a:p>
        </p:txBody>
      </p:sp>
    </p:spTree>
    <p:extLst>
      <p:ext uri="{BB962C8B-B14F-4D97-AF65-F5344CB8AC3E}">
        <p14:creationId xmlns:p14="http://schemas.microsoft.com/office/powerpoint/2010/main" val="114803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68840"/>
            <a:ext cx="8229600" cy="1219200"/>
          </a:xfrm>
        </p:spPr>
        <p:txBody>
          <a:bodyPr/>
          <a:lstStyle/>
          <a:p>
            <a:r>
              <a:rPr lang="en-US" dirty="0"/>
              <a:t>Lexington and Concord</a:t>
            </a:r>
          </a:p>
        </p:txBody>
      </p:sp>
      <p:sp>
        <p:nvSpPr>
          <p:cNvPr id="11267" name="Rectangle 3"/>
          <p:cNvSpPr>
            <a:spLocks noGrp="1" noChangeArrowheads="1"/>
          </p:cNvSpPr>
          <p:nvPr>
            <p:ph type="body" idx="1"/>
          </p:nvPr>
        </p:nvSpPr>
        <p:spPr>
          <a:xfrm>
            <a:off x="243169" y="1348456"/>
            <a:ext cx="8695352" cy="4800600"/>
          </a:xfrm>
        </p:spPr>
        <p:txBody>
          <a:bodyPr/>
          <a:lstStyle/>
          <a:p>
            <a:pPr>
              <a:lnSpc>
                <a:spcPct val="90000"/>
              </a:lnSpc>
            </a:pPr>
            <a:r>
              <a:rPr lang="en-US" dirty="0"/>
              <a:t>Lexington- British meet the </a:t>
            </a:r>
            <a:r>
              <a:rPr lang="en-US" u="sng" dirty="0"/>
              <a:t>minutemen</a:t>
            </a:r>
            <a:r>
              <a:rPr lang="en-US" dirty="0"/>
              <a:t>- </a:t>
            </a:r>
            <a:r>
              <a:rPr lang="en-US" dirty="0" smtClean="0"/>
              <a:t>civilian soldiers </a:t>
            </a:r>
            <a:r>
              <a:rPr lang="en-US" dirty="0"/>
              <a:t>who could be ready to fight in </a:t>
            </a:r>
            <a:r>
              <a:rPr lang="en-US" dirty="0" smtClean="0"/>
              <a:t>a minute</a:t>
            </a:r>
            <a:r>
              <a:rPr lang="ja-JP" altLang="en-US" dirty="0" smtClean="0">
                <a:latin typeface="Arial"/>
              </a:rPr>
              <a:t>’</a:t>
            </a:r>
            <a:r>
              <a:rPr lang="en-US" dirty="0" smtClean="0"/>
              <a:t>s </a:t>
            </a:r>
            <a:r>
              <a:rPr lang="en-US" dirty="0"/>
              <a:t>notice</a:t>
            </a:r>
          </a:p>
          <a:p>
            <a:pPr>
              <a:lnSpc>
                <a:spcPct val="90000"/>
              </a:lnSpc>
            </a:pPr>
            <a:r>
              <a:rPr lang="en-US" dirty="0"/>
              <a:t>Someone </a:t>
            </a:r>
            <a:r>
              <a:rPr lang="en-US" dirty="0" smtClean="0"/>
              <a:t>fires </a:t>
            </a:r>
            <a:r>
              <a:rPr lang="en-US" dirty="0"/>
              <a:t>the first shot</a:t>
            </a:r>
          </a:p>
          <a:p>
            <a:pPr lvl="1">
              <a:lnSpc>
                <a:spcPct val="90000"/>
              </a:lnSpc>
            </a:pPr>
            <a:r>
              <a:rPr lang="en-US" dirty="0"/>
              <a:t>8 </a:t>
            </a:r>
            <a:r>
              <a:rPr lang="en-US" dirty="0" smtClean="0"/>
              <a:t>minutemen </a:t>
            </a:r>
            <a:r>
              <a:rPr lang="en-US" dirty="0"/>
              <a:t>killed</a:t>
            </a:r>
          </a:p>
          <a:p>
            <a:pPr lvl="1">
              <a:lnSpc>
                <a:spcPct val="90000"/>
              </a:lnSpc>
            </a:pPr>
            <a:r>
              <a:rPr lang="en-US" dirty="0"/>
              <a:t>First battle is over in less than 15 minutes</a:t>
            </a:r>
          </a:p>
        </p:txBody>
      </p:sp>
    </p:spTree>
    <p:extLst>
      <p:ext uri="{BB962C8B-B14F-4D97-AF65-F5344CB8AC3E}">
        <p14:creationId xmlns:p14="http://schemas.microsoft.com/office/powerpoint/2010/main" val="3524833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Lexington and Concord</a:t>
            </a:r>
          </a:p>
        </p:txBody>
      </p:sp>
      <p:sp>
        <p:nvSpPr>
          <p:cNvPr id="12291" name="Rectangle 3"/>
          <p:cNvSpPr>
            <a:spLocks noGrp="1" noChangeArrowheads="1"/>
          </p:cNvSpPr>
          <p:nvPr>
            <p:ph type="body" idx="1"/>
          </p:nvPr>
        </p:nvSpPr>
        <p:spPr/>
        <p:txBody>
          <a:bodyPr/>
          <a:lstStyle/>
          <a:p>
            <a:r>
              <a:rPr lang="en-US"/>
              <a:t>British march to Concord, find no weapons</a:t>
            </a:r>
          </a:p>
          <a:p>
            <a:r>
              <a:rPr lang="en-US"/>
              <a:t>On their march back they are attacked by 3,000 to 4,000 minutemen</a:t>
            </a:r>
          </a:p>
          <a:p>
            <a:r>
              <a:rPr lang="en-US"/>
              <a:t>The Revolutionary War has begun</a:t>
            </a:r>
          </a:p>
        </p:txBody>
      </p:sp>
    </p:spTree>
    <p:extLst>
      <p:ext uri="{BB962C8B-B14F-4D97-AF65-F5344CB8AC3E}">
        <p14:creationId xmlns:p14="http://schemas.microsoft.com/office/powerpoint/2010/main" val="3862101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Second Continental Congress</a:t>
            </a:r>
          </a:p>
        </p:txBody>
      </p:sp>
      <p:sp>
        <p:nvSpPr>
          <p:cNvPr id="13315" name="Rectangle 3"/>
          <p:cNvSpPr>
            <a:spLocks noGrp="1" noChangeArrowheads="1"/>
          </p:cNvSpPr>
          <p:nvPr>
            <p:ph type="body" idx="1"/>
          </p:nvPr>
        </p:nvSpPr>
        <p:spPr>
          <a:xfrm>
            <a:off x="3488788" y="1476520"/>
            <a:ext cx="5482380" cy="4800600"/>
          </a:xfrm>
        </p:spPr>
        <p:txBody>
          <a:bodyPr/>
          <a:lstStyle/>
          <a:p>
            <a:r>
              <a:rPr lang="en-US" dirty="0"/>
              <a:t>1775- </a:t>
            </a:r>
            <a:r>
              <a:rPr lang="en-US" dirty="0" smtClean="0"/>
              <a:t>Place Washington </a:t>
            </a:r>
            <a:r>
              <a:rPr lang="en-US" dirty="0"/>
              <a:t>in </a:t>
            </a:r>
            <a:r>
              <a:rPr lang="en-US" dirty="0" smtClean="0"/>
              <a:t>charge </a:t>
            </a:r>
            <a:r>
              <a:rPr lang="en-US" dirty="0"/>
              <a:t>of </a:t>
            </a:r>
            <a:r>
              <a:rPr lang="en-US" dirty="0" smtClean="0"/>
              <a:t>continental army</a:t>
            </a:r>
            <a:endParaRPr lang="en-US" dirty="0"/>
          </a:p>
          <a:p>
            <a:r>
              <a:rPr lang="en-US" dirty="0"/>
              <a:t>1776- </a:t>
            </a:r>
            <a:r>
              <a:rPr lang="en-US" dirty="0" smtClean="0"/>
              <a:t>Appoint committee </a:t>
            </a:r>
            <a:r>
              <a:rPr lang="en-US" dirty="0"/>
              <a:t>to write the </a:t>
            </a:r>
            <a:r>
              <a:rPr lang="en-US" dirty="0" smtClean="0"/>
              <a:t>Declaration </a:t>
            </a:r>
            <a:r>
              <a:rPr lang="en-US" dirty="0"/>
              <a:t>of </a:t>
            </a:r>
            <a:r>
              <a:rPr lang="en-US" dirty="0" smtClean="0"/>
              <a:t>Independence</a:t>
            </a:r>
          </a:p>
          <a:p>
            <a:pPr lvl="1"/>
            <a:r>
              <a:rPr lang="en-US" dirty="0" smtClean="0"/>
              <a:t>Thomas Jefferson writes final draft</a:t>
            </a:r>
            <a:endParaRPr lang="en-US" dirty="0"/>
          </a:p>
          <a:p>
            <a:r>
              <a:rPr lang="en-US" dirty="0"/>
              <a:t>July 4, 1776- The colonies adopt the Declaration </a:t>
            </a:r>
            <a:r>
              <a:rPr lang="en-US" dirty="0" smtClean="0"/>
              <a:t>of Independence</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09230" y="1637269"/>
            <a:ext cx="3067016" cy="4090633"/>
          </a:xfrm>
          <a:prstGeom prst="rect">
            <a:avLst/>
          </a:prstGeom>
        </p:spPr>
      </p:pic>
    </p:spTree>
    <p:extLst>
      <p:ext uri="{BB962C8B-B14F-4D97-AF65-F5344CB8AC3E}">
        <p14:creationId xmlns:p14="http://schemas.microsoft.com/office/powerpoint/2010/main" val="2156061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82451"/>
            <a:ext cx="6198828" cy="4713549"/>
          </a:xfrm>
        </p:spPr>
        <p:txBody>
          <a:bodyPr/>
          <a:lstStyle/>
          <a:p>
            <a:r>
              <a:rPr lang="en-US" dirty="0" smtClean="0"/>
              <a:t>Use Enlightenment ideas to justify independence</a:t>
            </a:r>
          </a:p>
          <a:p>
            <a:pPr lvl="1"/>
            <a:r>
              <a:rPr lang="en-US" dirty="0" smtClean="0"/>
              <a:t>King was a tyrant who broke the social contract</a:t>
            </a:r>
          </a:p>
          <a:p>
            <a:pPr marL="365760" lvl="1" indent="0">
              <a:buNone/>
            </a:pPr>
            <a:endParaRPr lang="en-US" dirty="0" smtClean="0"/>
          </a:p>
          <a:p>
            <a:r>
              <a:rPr lang="en-US" dirty="0" smtClean="0"/>
              <a:t>Ideas of Declaration from John Locke</a:t>
            </a:r>
          </a:p>
          <a:p>
            <a:pPr lvl="1"/>
            <a:r>
              <a:rPr lang="en-US" dirty="0" smtClean="0"/>
              <a:t>Natural rights</a:t>
            </a:r>
          </a:p>
          <a:p>
            <a:pPr lvl="1"/>
            <a:r>
              <a:rPr lang="en-US" dirty="0" smtClean="0"/>
              <a:t>List of King George III’s abuses of power</a:t>
            </a:r>
            <a:endParaRPr lang="en-US" dirty="0"/>
          </a:p>
        </p:txBody>
      </p:sp>
      <p:sp>
        <p:nvSpPr>
          <p:cNvPr id="3" name="Title 2"/>
          <p:cNvSpPr>
            <a:spLocks noGrp="1"/>
          </p:cNvSpPr>
          <p:nvPr>
            <p:ph type="title"/>
          </p:nvPr>
        </p:nvSpPr>
        <p:spPr>
          <a:xfrm>
            <a:off x="457200" y="-8350"/>
            <a:ext cx="8229600" cy="1219200"/>
          </a:xfrm>
        </p:spPr>
        <p:txBody>
          <a:bodyPr/>
          <a:lstStyle/>
          <a:p>
            <a:r>
              <a:rPr lang="en-US" dirty="0" smtClean="0"/>
              <a:t>Influence of the Enlightenment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70478" y="1216675"/>
            <a:ext cx="1980361" cy="2742799"/>
          </a:xfrm>
          <a:prstGeom prst="rect">
            <a:avLst/>
          </a:prstGeom>
        </p:spPr>
      </p:pic>
      <p:pic>
        <p:nvPicPr>
          <p:cNvPr id="5" name="Picture 4"/>
          <p:cNvPicPr>
            <a:picLocks noChangeAspect="1"/>
          </p:cNvPicPr>
          <p:nvPr/>
        </p:nvPicPr>
        <p:blipFill>
          <a:blip r:embed="rId3"/>
          <a:stretch>
            <a:fillRect/>
          </a:stretch>
        </p:blipFill>
        <p:spPr>
          <a:xfrm>
            <a:off x="6860142" y="4018752"/>
            <a:ext cx="1990697" cy="2723274"/>
          </a:xfrm>
          <a:prstGeom prst="rect">
            <a:avLst/>
          </a:prstGeom>
        </p:spPr>
      </p:pic>
    </p:spTree>
    <p:extLst>
      <p:ext uri="{BB962C8B-B14F-4D97-AF65-F5344CB8AC3E}">
        <p14:creationId xmlns:p14="http://schemas.microsoft.com/office/powerpoint/2010/main" val="2227900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pPr eaLnBrk="1" hangingPunct="1">
              <a:defRPr/>
            </a:pPr>
            <a:r>
              <a:rPr lang="en-US" smtClean="0">
                <a:cs typeface="+mj-cs"/>
              </a:rPr>
              <a:t>American Views on War</a:t>
            </a:r>
          </a:p>
        </p:txBody>
      </p:sp>
      <p:sp>
        <p:nvSpPr>
          <p:cNvPr id="1027" name="Rectangle 3"/>
          <p:cNvSpPr>
            <a:spLocks noGrp="1" noChangeArrowheads="1"/>
          </p:cNvSpPr>
          <p:nvPr>
            <p:ph type="body" idx="1"/>
          </p:nvPr>
        </p:nvSpPr>
        <p:spPr/>
        <p:txBody>
          <a:bodyPr/>
          <a:lstStyle/>
          <a:p>
            <a:pPr eaLnBrk="1" hangingPunct="1">
              <a:defRPr/>
            </a:pPr>
            <a:r>
              <a:rPr lang="en-US" dirty="0" smtClean="0">
                <a:cs typeface="+mn-cs"/>
              </a:rPr>
              <a:t>Loyalists- opposed independence and supported the King</a:t>
            </a:r>
          </a:p>
          <a:p>
            <a:pPr eaLnBrk="1" hangingPunct="1">
              <a:defRPr/>
            </a:pPr>
            <a:r>
              <a:rPr lang="en-US" dirty="0" smtClean="0">
                <a:cs typeface="+mn-cs"/>
              </a:rPr>
              <a:t>Patriots- supported independence</a:t>
            </a:r>
          </a:p>
        </p:txBody>
      </p:sp>
    </p:spTree>
    <p:extLst>
      <p:ext uri="{BB962C8B-B14F-4D97-AF65-F5344CB8AC3E}">
        <p14:creationId xmlns:p14="http://schemas.microsoft.com/office/powerpoint/2010/main" val="2318716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smtClean="0">
                <a:cs typeface="+mj-cs"/>
              </a:rPr>
              <a:t>Winning the War</a:t>
            </a:r>
          </a:p>
        </p:txBody>
      </p:sp>
      <p:sp>
        <p:nvSpPr>
          <p:cNvPr id="5123" name="Rectangle 3"/>
          <p:cNvSpPr>
            <a:spLocks noGrp="1" noChangeArrowheads="1"/>
          </p:cNvSpPr>
          <p:nvPr>
            <p:ph type="body" idx="1"/>
          </p:nvPr>
        </p:nvSpPr>
        <p:spPr>
          <a:xfrm>
            <a:off x="201243" y="1494976"/>
            <a:ext cx="8677760" cy="5129904"/>
          </a:xfrm>
        </p:spPr>
        <p:txBody>
          <a:bodyPr/>
          <a:lstStyle/>
          <a:p>
            <a:pPr eaLnBrk="1" hangingPunct="1">
              <a:defRPr/>
            </a:pPr>
            <a:r>
              <a:rPr lang="en-US" dirty="0" smtClean="0">
                <a:cs typeface="+mn-cs"/>
              </a:rPr>
              <a:t>Continental Army is trained under Prussian Friedrich Von Steuben and Frenchman Marquis de Lafayette</a:t>
            </a:r>
          </a:p>
          <a:p>
            <a:pPr eaLnBrk="1" hangingPunct="1">
              <a:defRPr/>
            </a:pPr>
            <a:r>
              <a:rPr lang="en-US" dirty="0" smtClean="0">
                <a:cs typeface="+mn-cs"/>
              </a:rPr>
              <a:t>Great military leaders- turn tide of the war</a:t>
            </a:r>
          </a:p>
        </p:txBody>
      </p:sp>
    </p:spTree>
    <p:extLst>
      <p:ext uri="{BB962C8B-B14F-4D97-AF65-F5344CB8AC3E}">
        <p14:creationId xmlns:p14="http://schemas.microsoft.com/office/powerpoint/2010/main" val="2347852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smtClean="0">
                <a:cs typeface="+mj-cs"/>
              </a:rPr>
              <a:t>Yorktown</a:t>
            </a:r>
          </a:p>
        </p:txBody>
      </p:sp>
      <p:sp>
        <p:nvSpPr>
          <p:cNvPr id="6147" name="Rectangle 3"/>
          <p:cNvSpPr>
            <a:spLocks noGrp="1" noChangeArrowheads="1"/>
          </p:cNvSpPr>
          <p:nvPr>
            <p:ph type="body" idx="1"/>
          </p:nvPr>
        </p:nvSpPr>
        <p:spPr>
          <a:xfrm>
            <a:off x="272646" y="1611960"/>
            <a:ext cx="8634214" cy="4572000"/>
          </a:xfrm>
        </p:spPr>
        <p:txBody>
          <a:bodyPr/>
          <a:lstStyle/>
          <a:p>
            <a:pPr eaLnBrk="1" hangingPunct="1">
              <a:defRPr/>
            </a:pPr>
            <a:r>
              <a:rPr lang="en-US" sz="2800" dirty="0" smtClean="0">
                <a:cs typeface="+mn-cs"/>
              </a:rPr>
              <a:t>French defeat the British naval fleet</a:t>
            </a:r>
          </a:p>
          <a:p>
            <a:pPr eaLnBrk="1" hangingPunct="1">
              <a:defRPr/>
            </a:pPr>
            <a:r>
              <a:rPr lang="en-US" sz="2800" dirty="0" smtClean="0">
                <a:cs typeface="+mn-cs"/>
              </a:rPr>
              <a:t>17,000 French and American troops attack around the clock</a:t>
            </a:r>
          </a:p>
          <a:p>
            <a:pPr eaLnBrk="1" hangingPunct="1">
              <a:defRPr/>
            </a:pPr>
            <a:r>
              <a:rPr lang="en-US" sz="2800" dirty="0" smtClean="0">
                <a:cs typeface="+mn-cs"/>
              </a:rPr>
              <a:t>October 19, 1781-                                                    British General Charles                                  Cornwallis surrenders</a:t>
            </a:r>
          </a:p>
          <a:p>
            <a:pPr eaLnBrk="1" hangingPunct="1">
              <a:defRPr/>
            </a:pPr>
            <a:r>
              <a:rPr lang="en-US" sz="2800" dirty="0" smtClean="0">
                <a:cs typeface="+mn-cs"/>
              </a:rPr>
              <a:t>America has defeated                                                 the greatest military                                               power in the world</a:t>
            </a:r>
          </a:p>
        </p:txBody>
      </p:sp>
      <p:pic>
        <p:nvPicPr>
          <p:cNvPr id="3" name="Picture 2"/>
          <p:cNvPicPr>
            <a:picLocks noChangeAspect="1"/>
          </p:cNvPicPr>
          <p:nvPr/>
        </p:nvPicPr>
        <p:blipFill>
          <a:blip r:embed="rId2"/>
          <a:stretch>
            <a:fillRect/>
          </a:stretch>
        </p:blipFill>
        <p:spPr>
          <a:xfrm>
            <a:off x="4340892" y="2842320"/>
            <a:ext cx="4690569" cy="3213040"/>
          </a:xfrm>
          <a:prstGeom prst="rect">
            <a:avLst/>
          </a:prstGeom>
        </p:spPr>
      </p:pic>
    </p:spTree>
    <p:extLst>
      <p:ext uri="{BB962C8B-B14F-4D97-AF65-F5344CB8AC3E}">
        <p14:creationId xmlns:p14="http://schemas.microsoft.com/office/powerpoint/2010/main" val="3957647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Americans’ motivation for fighting was stronger than Britain</a:t>
            </a:r>
          </a:p>
          <a:p>
            <a:r>
              <a:rPr lang="en-US" dirty="0" smtClean="0"/>
              <a:t>Overconfident British generals made several mistakes</a:t>
            </a:r>
          </a:p>
          <a:p>
            <a:r>
              <a:rPr lang="en-US" dirty="0" smtClean="0"/>
              <a:t>Time on Americans side</a:t>
            </a:r>
          </a:p>
          <a:p>
            <a:pPr lvl="1"/>
            <a:r>
              <a:rPr lang="en-US" dirty="0" smtClean="0"/>
              <a:t>Fighting overseas, 3,000 miles away led tax-weary British citizens to call for peace</a:t>
            </a:r>
          </a:p>
          <a:p>
            <a:r>
              <a:rPr lang="en-US" dirty="0" smtClean="0"/>
              <a:t>Louis XVI was eager to weaken France’s rival</a:t>
            </a:r>
            <a:endParaRPr lang="en-US" dirty="0"/>
          </a:p>
        </p:txBody>
      </p:sp>
      <p:sp>
        <p:nvSpPr>
          <p:cNvPr id="3" name="Title 2"/>
          <p:cNvSpPr>
            <a:spLocks noGrp="1"/>
          </p:cNvSpPr>
          <p:nvPr>
            <p:ph type="title"/>
          </p:nvPr>
        </p:nvSpPr>
        <p:spPr/>
        <p:txBody>
          <a:bodyPr/>
          <a:lstStyle/>
          <a:p>
            <a:r>
              <a:rPr lang="en-US" dirty="0" smtClean="0"/>
              <a:t>Reasons Behind Victory</a:t>
            </a:r>
            <a:endParaRPr lang="en-US" dirty="0"/>
          </a:p>
        </p:txBody>
      </p:sp>
    </p:spTree>
    <p:extLst>
      <p:ext uri="{BB962C8B-B14F-4D97-AF65-F5344CB8AC3E}">
        <p14:creationId xmlns:p14="http://schemas.microsoft.com/office/powerpoint/2010/main" val="2461221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9006" y="1523999"/>
            <a:ext cx="8725986" cy="5066753"/>
          </a:xfrm>
        </p:spPr>
        <p:txBody>
          <a:bodyPr>
            <a:normAutofit/>
          </a:bodyPr>
          <a:lstStyle/>
          <a:p>
            <a:r>
              <a:rPr lang="en-US" dirty="0" smtClean="0"/>
              <a:t>1781- Articles of Confederation</a:t>
            </a:r>
          </a:p>
          <a:p>
            <a:r>
              <a:rPr lang="en-US" dirty="0" smtClean="0"/>
              <a:t>Republic- citizens rule through                                  elected representatives</a:t>
            </a:r>
          </a:p>
          <a:p>
            <a:r>
              <a:rPr lang="en-US" dirty="0" smtClean="0"/>
              <a:t>Weak national government</a:t>
            </a:r>
          </a:p>
          <a:p>
            <a:r>
              <a:rPr lang="en-US" dirty="0" smtClean="0"/>
              <a:t>Each state had 1 vote in                                            Congress</a:t>
            </a:r>
          </a:p>
          <a:p>
            <a:r>
              <a:rPr lang="en-US" dirty="0" smtClean="0"/>
              <a:t>Problems emerge- too weak, no way to raise money, to hard to pass laws or regulate states</a:t>
            </a:r>
          </a:p>
        </p:txBody>
      </p:sp>
      <p:sp>
        <p:nvSpPr>
          <p:cNvPr id="3" name="Title 2"/>
          <p:cNvSpPr>
            <a:spLocks noGrp="1"/>
          </p:cNvSpPr>
          <p:nvPr>
            <p:ph type="title"/>
          </p:nvPr>
        </p:nvSpPr>
        <p:spPr/>
        <p:txBody>
          <a:bodyPr/>
          <a:lstStyle/>
          <a:p>
            <a:r>
              <a:rPr lang="en-US" dirty="0" smtClean="0"/>
              <a:t>Establishing a Government</a:t>
            </a:r>
            <a:endParaRPr lang="en-US" dirty="0"/>
          </a:p>
        </p:txBody>
      </p:sp>
      <p:pic>
        <p:nvPicPr>
          <p:cNvPr id="4" name="Picture 3"/>
          <p:cNvPicPr>
            <a:picLocks noChangeAspect="1"/>
          </p:cNvPicPr>
          <p:nvPr/>
        </p:nvPicPr>
        <p:blipFill>
          <a:blip r:embed="rId2"/>
          <a:stretch>
            <a:fillRect/>
          </a:stretch>
        </p:blipFill>
        <p:spPr>
          <a:xfrm>
            <a:off x="5124296" y="1604375"/>
            <a:ext cx="3923235" cy="2702673"/>
          </a:xfrm>
          <a:prstGeom prst="rect">
            <a:avLst/>
          </a:prstGeom>
        </p:spPr>
      </p:pic>
    </p:spTree>
    <p:extLst>
      <p:ext uri="{BB962C8B-B14F-4D97-AF65-F5344CB8AC3E}">
        <p14:creationId xmlns:p14="http://schemas.microsoft.com/office/powerpoint/2010/main" val="2064029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347175"/>
            <a:ext cx="8229601" cy="4572000"/>
          </a:xfrm>
        </p:spPr>
        <p:txBody>
          <a:bodyPr/>
          <a:lstStyle/>
          <a:p>
            <a:r>
              <a:rPr lang="en-US" dirty="0" smtClean="0"/>
              <a:t>55 delegates familiar with ideas of Locke, Montesquieu and Rousseau</a:t>
            </a:r>
          </a:p>
          <a:p>
            <a:r>
              <a:rPr lang="en-US" dirty="0" smtClean="0"/>
              <a:t>Federal system- 3 separate branches with national, state and local governments</a:t>
            </a:r>
          </a:p>
          <a:p>
            <a:r>
              <a:rPr lang="en-US" dirty="0" smtClean="0"/>
              <a:t>Checks and balances</a:t>
            </a:r>
          </a:p>
        </p:txBody>
      </p:sp>
      <p:sp>
        <p:nvSpPr>
          <p:cNvPr id="3" name="Title 2"/>
          <p:cNvSpPr>
            <a:spLocks noGrp="1"/>
          </p:cNvSpPr>
          <p:nvPr>
            <p:ph type="title"/>
          </p:nvPr>
        </p:nvSpPr>
        <p:spPr/>
        <p:txBody>
          <a:bodyPr/>
          <a:lstStyle/>
          <a:p>
            <a:r>
              <a:rPr lang="en-US" dirty="0" smtClean="0"/>
              <a:t>Constitutional Convention</a:t>
            </a:r>
            <a:endParaRPr lang="en-US" dirty="0"/>
          </a:p>
        </p:txBody>
      </p:sp>
    </p:spTree>
    <p:extLst>
      <p:ext uri="{BB962C8B-B14F-4D97-AF65-F5344CB8AC3E}">
        <p14:creationId xmlns:p14="http://schemas.microsoft.com/office/powerpoint/2010/main" val="2477178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Philosophes such as Voltaire considered England’s government the most progressive in Europe.  The Glorious Revolution of 1688 had given England a constitutional monarchy.  In essence, this meant that various laws limited the power of the English king.  Despite the view of the philosophes, however, a growing number of England’s colonists in North America accused England of tyrannical rule.  Emboldened by Enlightenment ideas, they would attempt to overthrow what was then the mightiest power on earth and create their own nation</a:t>
            </a:r>
            <a:endParaRPr lang="en-US" dirty="0"/>
          </a:p>
        </p:txBody>
      </p:sp>
      <p:sp>
        <p:nvSpPr>
          <p:cNvPr id="3" name="Title 2"/>
          <p:cNvSpPr>
            <a:spLocks noGrp="1"/>
          </p:cNvSpPr>
          <p:nvPr>
            <p:ph type="title"/>
          </p:nvPr>
        </p:nvSpPr>
        <p:spPr/>
        <p:txBody>
          <a:bodyPr/>
          <a:lstStyle/>
          <a:p>
            <a:r>
              <a:rPr lang="en-US" dirty="0" smtClean="0"/>
              <a:t>Setting the Stage</a:t>
            </a:r>
            <a:endParaRPr lang="en-US" dirty="0"/>
          </a:p>
        </p:txBody>
      </p:sp>
    </p:spTree>
    <p:extLst>
      <p:ext uri="{BB962C8B-B14F-4D97-AF65-F5344CB8AC3E}">
        <p14:creationId xmlns:p14="http://schemas.microsoft.com/office/powerpoint/2010/main" val="2420643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n-US" smtClean="0">
                <a:cs typeface="+mj-cs"/>
              </a:rPr>
              <a:t>Bill of Rights</a:t>
            </a:r>
          </a:p>
        </p:txBody>
      </p:sp>
      <p:sp>
        <p:nvSpPr>
          <p:cNvPr id="12291" name="Rectangle 3"/>
          <p:cNvSpPr>
            <a:spLocks noGrp="1" noChangeArrowheads="1"/>
          </p:cNvSpPr>
          <p:nvPr>
            <p:ph type="body" idx="1"/>
          </p:nvPr>
        </p:nvSpPr>
        <p:spPr>
          <a:xfrm>
            <a:off x="3522809" y="1524000"/>
            <a:ext cx="5593053" cy="4572000"/>
          </a:xfrm>
        </p:spPr>
        <p:txBody>
          <a:bodyPr>
            <a:normAutofit/>
          </a:bodyPr>
          <a:lstStyle/>
          <a:p>
            <a:pPr>
              <a:defRPr/>
            </a:pPr>
            <a:r>
              <a:rPr lang="en-US" u="sng" dirty="0"/>
              <a:t>Federalists</a:t>
            </a:r>
            <a:r>
              <a:rPr lang="en-US" dirty="0"/>
              <a:t>- supporters of the constitution</a:t>
            </a:r>
          </a:p>
          <a:p>
            <a:pPr>
              <a:defRPr/>
            </a:pPr>
            <a:r>
              <a:rPr lang="en-US" u="sng" dirty="0"/>
              <a:t>Antifederalists</a:t>
            </a:r>
            <a:r>
              <a:rPr lang="en-US" dirty="0"/>
              <a:t>- opposed a strong central </a:t>
            </a:r>
            <a:r>
              <a:rPr lang="en-US" dirty="0" smtClean="0"/>
              <a:t>government</a:t>
            </a:r>
            <a:endParaRPr lang="en-US" u="sng" dirty="0" smtClean="0">
              <a:cs typeface="+mn-cs"/>
            </a:endParaRPr>
          </a:p>
          <a:p>
            <a:pPr eaLnBrk="1" hangingPunct="1">
              <a:defRPr/>
            </a:pPr>
            <a:r>
              <a:rPr lang="en-US" u="sng" dirty="0" smtClean="0">
                <a:cs typeface="+mn-cs"/>
              </a:rPr>
              <a:t>Bill of Rights</a:t>
            </a:r>
            <a:r>
              <a:rPr lang="en-US" dirty="0" smtClean="0">
                <a:cs typeface="+mn-cs"/>
              </a:rPr>
              <a:t>- first 10 amendments</a:t>
            </a:r>
          </a:p>
          <a:p>
            <a:pPr eaLnBrk="1" hangingPunct="1">
              <a:defRPr/>
            </a:pPr>
            <a:r>
              <a:rPr lang="en-US" dirty="0" smtClean="0">
                <a:cs typeface="+mn-cs"/>
              </a:rPr>
              <a:t>Added in 1791 to address disputes between the Federalists and Antifederalists</a:t>
            </a:r>
          </a:p>
          <a:p>
            <a:pPr eaLnBrk="1" hangingPunct="1">
              <a:defRPr/>
            </a:pPr>
            <a:r>
              <a:rPr lang="en-US" dirty="0" smtClean="0"/>
              <a:t>Many of the rights advocated by Voltaire, Rousseau and Locke</a:t>
            </a:r>
            <a:endParaRPr lang="en-US" dirty="0" smtClean="0">
              <a:cs typeface="+mn-cs"/>
            </a:endParaRPr>
          </a:p>
        </p:txBody>
      </p:sp>
      <p:pic>
        <p:nvPicPr>
          <p:cNvPr id="3" name="Picture 2"/>
          <p:cNvPicPr>
            <a:picLocks noChangeAspect="1"/>
          </p:cNvPicPr>
          <p:nvPr/>
        </p:nvPicPr>
        <p:blipFill>
          <a:blip r:embed="rId2"/>
          <a:stretch>
            <a:fillRect/>
          </a:stretch>
        </p:blipFill>
        <p:spPr>
          <a:xfrm>
            <a:off x="196043" y="1689900"/>
            <a:ext cx="3278535" cy="3711302"/>
          </a:xfrm>
          <a:prstGeom prst="rect">
            <a:avLst/>
          </a:prstGeom>
        </p:spPr>
      </p:pic>
    </p:spTree>
    <p:extLst>
      <p:ext uri="{BB962C8B-B14F-4D97-AF65-F5344CB8AC3E}">
        <p14:creationId xmlns:p14="http://schemas.microsoft.com/office/powerpoint/2010/main" val="3997075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56632" y="1524000"/>
            <a:ext cx="5466304" cy="4572000"/>
          </a:xfrm>
        </p:spPr>
        <p:txBody>
          <a:bodyPr/>
          <a:lstStyle/>
          <a:p>
            <a:r>
              <a:rPr lang="en-US" dirty="0" smtClean="0"/>
              <a:t>King George III takes over 1760</a:t>
            </a:r>
          </a:p>
          <a:p>
            <a:r>
              <a:rPr lang="en-US" dirty="0" smtClean="0"/>
              <a:t>Colonial population was just over 2 million</a:t>
            </a:r>
          </a:p>
          <a:p>
            <a:r>
              <a:rPr lang="en-US" dirty="0" smtClean="0"/>
              <a:t>Colonies thrived on trade with nations of Europe</a:t>
            </a:r>
          </a:p>
          <a:p>
            <a:r>
              <a:rPr lang="en-US" dirty="0" smtClean="0"/>
              <a:t>Each of the 13 colonies had their own government</a:t>
            </a:r>
          </a:p>
          <a:p>
            <a:pPr lvl="1"/>
            <a:r>
              <a:rPr lang="en-US" dirty="0" smtClean="0"/>
              <a:t>People start to see themselves as Virginians or Pennsylvanians rather than English</a:t>
            </a:r>
            <a:endParaRPr lang="en-US" dirty="0"/>
          </a:p>
        </p:txBody>
      </p:sp>
      <p:sp>
        <p:nvSpPr>
          <p:cNvPr id="3" name="Title 2"/>
          <p:cNvSpPr>
            <a:spLocks noGrp="1"/>
          </p:cNvSpPr>
          <p:nvPr>
            <p:ph type="title"/>
          </p:nvPr>
        </p:nvSpPr>
        <p:spPr/>
        <p:txBody>
          <a:bodyPr/>
          <a:lstStyle/>
          <a:p>
            <a:r>
              <a:rPr lang="en-US" dirty="0" smtClean="0"/>
              <a:t>Britain and Its American Colonies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10914" y="1652600"/>
            <a:ext cx="3024944" cy="4189548"/>
          </a:xfrm>
          <a:prstGeom prst="rect">
            <a:avLst/>
          </a:prstGeom>
        </p:spPr>
      </p:pic>
    </p:spTree>
    <p:extLst>
      <p:ext uri="{BB962C8B-B14F-4D97-AF65-F5344CB8AC3E}">
        <p14:creationId xmlns:p14="http://schemas.microsoft.com/office/powerpoint/2010/main" val="3469541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1546" y="1556150"/>
            <a:ext cx="5160637" cy="4572000"/>
          </a:xfrm>
        </p:spPr>
        <p:txBody>
          <a:bodyPr/>
          <a:lstStyle/>
          <a:p>
            <a:r>
              <a:rPr lang="en-US" dirty="0" smtClean="0"/>
              <a:t>1651- Prevented colonists from selling most valuable products to any country except Britain</a:t>
            </a:r>
          </a:p>
          <a:p>
            <a:pPr lvl="1"/>
            <a:r>
              <a:rPr lang="en-US" dirty="0" smtClean="0"/>
              <a:t>Had to pay high taxes on imported French and Dutch goods</a:t>
            </a:r>
            <a:endParaRPr lang="en-US" dirty="0"/>
          </a:p>
        </p:txBody>
      </p:sp>
      <p:sp>
        <p:nvSpPr>
          <p:cNvPr id="3" name="Title 2"/>
          <p:cNvSpPr>
            <a:spLocks noGrp="1"/>
          </p:cNvSpPr>
          <p:nvPr>
            <p:ph type="title"/>
          </p:nvPr>
        </p:nvSpPr>
        <p:spPr/>
        <p:txBody>
          <a:bodyPr/>
          <a:lstStyle/>
          <a:p>
            <a:r>
              <a:rPr lang="en-US" dirty="0" smtClean="0"/>
              <a:t>The Navigation Act</a:t>
            </a:r>
            <a:endParaRPr lang="en-US" dirty="0"/>
          </a:p>
        </p:txBody>
      </p:sp>
      <p:pic>
        <p:nvPicPr>
          <p:cNvPr id="4" name="Picture 3"/>
          <p:cNvPicPr>
            <a:picLocks noChangeAspect="1"/>
          </p:cNvPicPr>
          <p:nvPr/>
        </p:nvPicPr>
        <p:blipFill>
          <a:blip r:embed="rId2"/>
          <a:stretch>
            <a:fillRect/>
          </a:stretch>
        </p:blipFill>
        <p:spPr>
          <a:xfrm>
            <a:off x="5417875" y="1596776"/>
            <a:ext cx="3268925" cy="4710774"/>
          </a:xfrm>
          <a:prstGeom prst="rect">
            <a:avLst/>
          </a:prstGeom>
        </p:spPr>
      </p:pic>
    </p:spTree>
    <p:extLst>
      <p:ext uri="{BB962C8B-B14F-4D97-AF65-F5344CB8AC3E}">
        <p14:creationId xmlns:p14="http://schemas.microsoft.com/office/powerpoint/2010/main" val="2888420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7217" y="1306744"/>
            <a:ext cx="8805643" cy="4572000"/>
          </a:xfrm>
        </p:spPr>
        <p:txBody>
          <a:bodyPr/>
          <a:lstStyle/>
          <a:p>
            <a:r>
              <a:rPr lang="en-US" dirty="0" smtClean="0"/>
              <a:t>French and Indian War</a:t>
            </a:r>
          </a:p>
          <a:p>
            <a:pPr lvl="1"/>
            <a:r>
              <a:rPr lang="en-US" dirty="0" smtClean="0"/>
              <a:t>Between Britain and France</a:t>
            </a:r>
          </a:p>
          <a:p>
            <a:pPr lvl="1"/>
            <a:r>
              <a:rPr lang="en-US" dirty="0" smtClean="0"/>
              <a:t>Britain emerges victorious</a:t>
            </a:r>
          </a:p>
          <a:p>
            <a:pPr lvl="1"/>
            <a:r>
              <a:rPr lang="en-US" dirty="0" smtClean="0"/>
              <a:t>Britain goes into debt fighting the war- start taxing colonists</a:t>
            </a:r>
          </a:p>
          <a:p>
            <a:r>
              <a:rPr lang="en-US" dirty="0" smtClean="0"/>
              <a:t>Stamp Act- tax to put an official stamp on printed material</a:t>
            </a:r>
          </a:p>
          <a:p>
            <a:pPr lvl="1"/>
            <a:r>
              <a:rPr lang="en-US" dirty="0" smtClean="0"/>
              <a:t>Leads to taxation without representation argument</a:t>
            </a:r>
            <a:endParaRPr lang="en-US" dirty="0"/>
          </a:p>
        </p:txBody>
      </p:sp>
      <p:sp>
        <p:nvSpPr>
          <p:cNvPr id="3" name="Title 2"/>
          <p:cNvSpPr>
            <a:spLocks noGrp="1"/>
          </p:cNvSpPr>
          <p:nvPr>
            <p:ph type="title"/>
          </p:nvPr>
        </p:nvSpPr>
        <p:spPr/>
        <p:txBody>
          <a:bodyPr/>
          <a:lstStyle/>
          <a:p>
            <a:r>
              <a:rPr lang="en-US" dirty="0" smtClean="0"/>
              <a:t>Taxes Put in Place</a:t>
            </a:r>
            <a:endParaRPr lang="en-US" dirty="0"/>
          </a:p>
        </p:txBody>
      </p:sp>
    </p:spTree>
    <p:extLst>
      <p:ext uri="{BB962C8B-B14F-4D97-AF65-F5344CB8AC3E}">
        <p14:creationId xmlns:p14="http://schemas.microsoft.com/office/powerpoint/2010/main" val="2905958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Boston Tea Party</a:t>
            </a:r>
          </a:p>
        </p:txBody>
      </p:sp>
      <p:sp>
        <p:nvSpPr>
          <p:cNvPr id="7171" name="Rectangle 3"/>
          <p:cNvSpPr>
            <a:spLocks noGrp="1" noChangeArrowheads="1"/>
          </p:cNvSpPr>
          <p:nvPr>
            <p:ph type="body" idx="1"/>
          </p:nvPr>
        </p:nvSpPr>
        <p:spPr>
          <a:xfrm>
            <a:off x="472815" y="1462848"/>
            <a:ext cx="8305800" cy="4648200"/>
          </a:xfrm>
        </p:spPr>
        <p:txBody>
          <a:bodyPr/>
          <a:lstStyle/>
          <a:p>
            <a:r>
              <a:rPr lang="en-US" dirty="0"/>
              <a:t>Tea Act benefits the East India Company</a:t>
            </a:r>
          </a:p>
          <a:p>
            <a:r>
              <a:rPr lang="en-US" dirty="0"/>
              <a:t>December 16, 1773- Colonists dress as Indians </a:t>
            </a:r>
            <a:r>
              <a:rPr lang="en-US" dirty="0" smtClean="0"/>
              <a:t>and board 3 East </a:t>
            </a:r>
            <a:r>
              <a:rPr lang="en-US" dirty="0"/>
              <a:t>India </a:t>
            </a:r>
            <a:r>
              <a:rPr lang="en-US" dirty="0" smtClean="0"/>
              <a:t>Company ships</a:t>
            </a:r>
            <a:endParaRPr lang="en-US" dirty="0"/>
          </a:p>
          <a:p>
            <a:pPr lvl="1"/>
            <a:r>
              <a:rPr lang="en-US" dirty="0"/>
              <a:t>Dump 18,000 </a:t>
            </a:r>
            <a:r>
              <a:rPr lang="en-US" dirty="0" smtClean="0"/>
              <a:t>pounds of </a:t>
            </a:r>
            <a:r>
              <a:rPr lang="en-US" dirty="0"/>
              <a:t>tea into </a:t>
            </a:r>
            <a:r>
              <a:rPr lang="en-US" dirty="0" smtClean="0"/>
              <a:t>Boston Harbor</a:t>
            </a:r>
            <a:endParaRPr lang="en-US" dirty="0"/>
          </a:p>
        </p:txBody>
      </p:sp>
    </p:spTree>
    <p:extLst>
      <p:ext uri="{BB962C8B-B14F-4D97-AF65-F5344CB8AC3E}">
        <p14:creationId xmlns:p14="http://schemas.microsoft.com/office/powerpoint/2010/main" val="3294551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Britain Responds</a:t>
            </a:r>
          </a:p>
        </p:txBody>
      </p:sp>
      <p:sp>
        <p:nvSpPr>
          <p:cNvPr id="8195" name="Rectangle 3"/>
          <p:cNvSpPr>
            <a:spLocks noGrp="1" noChangeArrowheads="1"/>
          </p:cNvSpPr>
          <p:nvPr>
            <p:ph type="body" idx="1"/>
          </p:nvPr>
        </p:nvSpPr>
        <p:spPr>
          <a:xfrm>
            <a:off x="4294212" y="1524000"/>
            <a:ext cx="4544849" cy="4572000"/>
          </a:xfrm>
        </p:spPr>
        <p:txBody>
          <a:bodyPr/>
          <a:lstStyle/>
          <a:p>
            <a:r>
              <a:rPr lang="en-US" u="sng" dirty="0"/>
              <a:t>Intolerable Acts</a:t>
            </a:r>
            <a:r>
              <a:rPr lang="en-US" dirty="0"/>
              <a:t>-</a:t>
            </a:r>
          </a:p>
          <a:p>
            <a:pPr lvl="1"/>
            <a:r>
              <a:rPr lang="en-US" dirty="0"/>
              <a:t>Shut down Boston Harbor</a:t>
            </a:r>
          </a:p>
          <a:p>
            <a:pPr lvl="1"/>
            <a:r>
              <a:rPr lang="en-US" dirty="0"/>
              <a:t>Colonists had to quarter British soldiers</a:t>
            </a:r>
          </a:p>
          <a:p>
            <a:pPr lvl="1"/>
            <a:r>
              <a:rPr lang="en-US" dirty="0"/>
              <a:t>Boston put under martial law</a:t>
            </a:r>
          </a:p>
        </p:txBody>
      </p:sp>
      <p:pic>
        <p:nvPicPr>
          <p:cNvPr id="2" name="Picture 1"/>
          <p:cNvPicPr>
            <a:picLocks noChangeAspect="1"/>
          </p:cNvPicPr>
          <p:nvPr/>
        </p:nvPicPr>
        <p:blipFill>
          <a:blip r:embed="rId2"/>
          <a:stretch>
            <a:fillRect/>
          </a:stretch>
        </p:blipFill>
        <p:spPr>
          <a:xfrm>
            <a:off x="297768" y="1524000"/>
            <a:ext cx="3877601" cy="5170134"/>
          </a:xfrm>
          <a:prstGeom prst="rect">
            <a:avLst/>
          </a:prstGeom>
        </p:spPr>
      </p:pic>
    </p:spTree>
    <p:extLst>
      <p:ext uri="{BB962C8B-B14F-4D97-AF65-F5344CB8AC3E}">
        <p14:creationId xmlns:p14="http://schemas.microsoft.com/office/powerpoint/2010/main" val="951029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First Continental Congress</a:t>
            </a:r>
          </a:p>
        </p:txBody>
      </p:sp>
      <p:sp>
        <p:nvSpPr>
          <p:cNvPr id="9219" name="Rectangle 3"/>
          <p:cNvSpPr>
            <a:spLocks noGrp="1" noChangeArrowheads="1"/>
          </p:cNvSpPr>
          <p:nvPr>
            <p:ph type="body" idx="1"/>
          </p:nvPr>
        </p:nvSpPr>
        <p:spPr>
          <a:xfrm>
            <a:off x="200509" y="1485437"/>
            <a:ext cx="8649104" cy="4191000"/>
          </a:xfrm>
        </p:spPr>
        <p:txBody>
          <a:bodyPr/>
          <a:lstStyle/>
          <a:p>
            <a:r>
              <a:rPr lang="en-US" dirty="0"/>
              <a:t>1774- 56 delegates </a:t>
            </a:r>
            <a:r>
              <a:rPr lang="en-US" dirty="0" smtClean="0"/>
              <a:t>meet</a:t>
            </a:r>
            <a:endParaRPr lang="en-US" dirty="0"/>
          </a:p>
          <a:p>
            <a:r>
              <a:rPr lang="en-US" dirty="0"/>
              <a:t>Develop a list of </a:t>
            </a:r>
            <a:r>
              <a:rPr lang="en-US" dirty="0" smtClean="0"/>
              <a:t>colonial </a:t>
            </a:r>
            <a:r>
              <a:rPr lang="en-US" dirty="0"/>
              <a:t>rights</a:t>
            </a:r>
          </a:p>
          <a:p>
            <a:r>
              <a:rPr lang="en-US" dirty="0" smtClean="0"/>
              <a:t>Said colonists should fight back if Britain used force</a:t>
            </a:r>
          </a:p>
          <a:p>
            <a:r>
              <a:rPr lang="en-US" dirty="0" smtClean="0"/>
              <a:t>Colonists </a:t>
            </a:r>
            <a:r>
              <a:rPr lang="en-US" dirty="0"/>
              <a:t>begin to stockpile arms</a:t>
            </a:r>
          </a:p>
        </p:txBody>
      </p:sp>
    </p:spTree>
    <p:extLst>
      <p:ext uri="{BB962C8B-B14F-4D97-AF65-F5344CB8AC3E}">
        <p14:creationId xmlns:p14="http://schemas.microsoft.com/office/powerpoint/2010/main" val="2997813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Britain</a:t>
            </a:r>
            <a:r>
              <a:rPr lang="ja-JP" altLang="en-US">
                <a:latin typeface="Arial"/>
              </a:rPr>
              <a:t>’</a:t>
            </a:r>
            <a:r>
              <a:rPr lang="en-US"/>
              <a:t>s Response</a:t>
            </a:r>
          </a:p>
        </p:txBody>
      </p:sp>
      <p:sp>
        <p:nvSpPr>
          <p:cNvPr id="10243" name="Rectangle 3"/>
          <p:cNvSpPr>
            <a:spLocks noGrp="1" noChangeArrowheads="1"/>
          </p:cNvSpPr>
          <p:nvPr>
            <p:ph type="body" idx="1"/>
          </p:nvPr>
        </p:nvSpPr>
        <p:spPr>
          <a:xfrm>
            <a:off x="200509" y="1508400"/>
            <a:ext cx="4645102" cy="4953000"/>
          </a:xfrm>
        </p:spPr>
        <p:txBody>
          <a:bodyPr/>
          <a:lstStyle/>
          <a:p>
            <a:r>
              <a:rPr lang="en-US" dirty="0"/>
              <a:t>Send troops to Concord, Massachusetts</a:t>
            </a:r>
          </a:p>
          <a:p>
            <a:pPr lvl="1"/>
            <a:r>
              <a:rPr lang="en-US" dirty="0"/>
              <a:t>Believed to be a large stockpile of arms there</a:t>
            </a:r>
          </a:p>
          <a:p>
            <a:r>
              <a:rPr lang="en-US" dirty="0"/>
              <a:t>Paul Revere, William Dawes and Sam Prescott ride and warn colonists that the British are coming</a:t>
            </a:r>
          </a:p>
        </p:txBody>
      </p:sp>
      <p:pic>
        <p:nvPicPr>
          <p:cNvPr id="4" name="Picture 3"/>
          <p:cNvPicPr>
            <a:picLocks noChangeAspect="1"/>
          </p:cNvPicPr>
          <p:nvPr/>
        </p:nvPicPr>
        <p:blipFill>
          <a:blip r:embed="rId2"/>
          <a:stretch>
            <a:fillRect/>
          </a:stretch>
        </p:blipFill>
        <p:spPr>
          <a:xfrm>
            <a:off x="4845610" y="1551173"/>
            <a:ext cx="4183757" cy="5157205"/>
          </a:xfrm>
          <a:prstGeom prst="rect">
            <a:avLst/>
          </a:prstGeom>
        </p:spPr>
      </p:pic>
    </p:spTree>
    <p:extLst>
      <p:ext uri="{BB962C8B-B14F-4D97-AF65-F5344CB8AC3E}">
        <p14:creationId xmlns:p14="http://schemas.microsoft.com/office/powerpoint/2010/main" val="5234056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Paper.thmx</Template>
  <TotalTime>121</TotalTime>
  <Words>713</Words>
  <Application>Microsoft Macintosh PowerPoint</Application>
  <PresentationFormat>On-screen Show (4:3)</PresentationFormat>
  <Paragraphs>91</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Paper</vt:lpstr>
      <vt:lpstr>The American Revolution</vt:lpstr>
      <vt:lpstr>Setting the Stage</vt:lpstr>
      <vt:lpstr>Britain and Its American Colonies</vt:lpstr>
      <vt:lpstr>The Navigation Act</vt:lpstr>
      <vt:lpstr>Taxes Put in Place</vt:lpstr>
      <vt:lpstr>Boston Tea Party</vt:lpstr>
      <vt:lpstr>Britain Responds</vt:lpstr>
      <vt:lpstr>First Continental Congress</vt:lpstr>
      <vt:lpstr>Britain’s Response</vt:lpstr>
      <vt:lpstr>Lexington and Concord</vt:lpstr>
      <vt:lpstr>Lexington and Concord</vt:lpstr>
      <vt:lpstr>Second Continental Congress</vt:lpstr>
      <vt:lpstr>Influence of the Enlightenment</vt:lpstr>
      <vt:lpstr>American Views on War</vt:lpstr>
      <vt:lpstr>Winning the War</vt:lpstr>
      <vt:lpstr>Yorktown</vt:lpstr>
      <vt:lpstr>Reasons Behind Victory</vt:lpstr>
      <vt:lpstr>Establishing a Government</vt:lpstr>
      <vt:lpstr>Constitutional Convention</vt:lpstr>
      <vt:lpstr>Bill of Rights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American Revolution</dc:title>
  <dc:creator>Greg Sederberg</dc:creator>
  <cp:lastModifiedBy>Greg Sederberg</cp:lastModifiedBy>
  <cp:revision>27</cp:revision>
  <dcterms:created xsi:type="dcterms:W3CDTF">2015-05-22T20:36:58Z</dcterms:created>
  <dcterms:modified xsi:type="dcterms:W3CDTF">2016-04-25T01:06:55Z</dcterms:modified>
</cp:coreProperties>
</file>