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sldIdLst>
    <p:sldId id="256" r:id="rId2"/>
    <p:sldId id="257" r:id="rId3"/>
    <p:sldId id="258" r:id="rId4"/>
    <p:sldId id="259" r:id="rId5"/>
    <p:sldId id="261" r:id="rId6"/>
    <p:sldId id="262" r:id="rId7"/>
    <p:sldId id="265" r:id="rId8"/>
    <p:sldId id="263" r:id="rId9"/>
    <p:sldId id="264" r:id="rId10"/>
    <p:sldId id="266" r:id="rId11"/>
    <p:sldId id="267" r:id="rId12"/>
    <p:sldId id="268" r:id="rId13"/>
    <p:sldId id="269" r:id="rId14"/>
    <p:sldId id="270" r:id="rId15"/>
    <p:sldId id="272" r:id="rId16"/>
    <p:sldId id="271"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695" autoAdjust="0"/>
  </p:normalViewPr>
  <p:slideViewPr>
    <p:cSldViewPr snapToGrid="0" snapToObjects="1">
      <p:cViewPr varScale="1">
        <p:scale>
          <a:sx n="76" d="100"/>
          <a:sy n="76" d="100"/>
        </p:scale>
        <p:origin x="-1176" y="-96"/>
      </p:cViewPr>
      <p:guideLst>
        <p:guide orient="horz" pos="2160"/>
        <p:guide pos="2880"/>
      </p:guideLst>
    </p:cSldViewPr>
  </p:slideViewPr>
  <p:outlineViewPr>
    <p:cViewPr>
      <p:scale>
        <a:sx n="33" d="100"/>
        <a:sy n="33" d="100"/>
      </p:scale>
      <p:origin x="0" y="96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11/9/15</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11/9/15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11/9/15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11/9/15</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11/9/15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11/9/15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11/9/15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11/9/15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11/9/15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11/9/15</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11/9/15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Inca Create a Mountain Empire</a:t>
            </a:r>
            <a:endParaRPr lang="en-US" dirty="0"/>
          </a:p>
        </p:txBody>
      </p:sp>
    </p:spTree>
    <p:extLst>
      <p:ext uri="{BB962C8B-B14F-4D97-AF65-F5344CB8AC3E}">
        <p14:creationId xmlns:p14="http://schemas.microsoft.com/office/powerpoint/2010/main" val="84044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Works Projects</a:t>
            </a:r>
            <a:endParaRPr lang="en-US" dirty="0"/>
          </a:p>
        </p:txBody>
      </p:sp>
      <p:sp>
        <p:nvSpPr>
          <p:cNvPr id="3" name="Content Placeholder 2"/>
          <p:cNvSpPr>
            <a:spLocks noGrp="1"/>
          </p:cNvSpPr>
          <p:nvPr>
            <p:ph idx="1"/>
          </p:nvPr>
        </p:nvSpPr>
        <p:spPr>
          <a:xfrm>
            <a:off x="2945365" y="1752600"/>
            <a:ext cx="6051211" cy="4373563"/>
          </a:xfrm>
        </p:spPr>
        <p:txBody>
          <a:bodyPr/>
          <a:lstStyle/>
          <a:p>
            <a:r>
              <a:rPr lang="en-US" dirty="0" smtClean="0"/>
              <a:t>Road system</a:t>
            </a:r>
          </a:p>
          <a:p>
            <a:pPr lvl="1"/>
            <a:r>
              <a:rPr lang="en-US" dirty="0" smtClean="0"/>
              <a:t>Symbolized power of Incans</a:t>
            </a:r>
          </a:p>
          <a:p>
            <a:pPr lvl="1"/>
            <a:r>
              <a:rPr lang="en-US" dirty="0" smtClean="0"/>
              <a:t>14,000 mile long network cover mountains and deserts</a:t>
            </a:r>
          </a:p>
          <a:p>
            <a:pPr lvl="1"/>
            <a:r>
              <a:rPr lang="en-US" dirty="0" smtClean="0"/>
              <a:t>Built guesthouses along roads for travelers to stay at</a:t>
            </a:r>
          </a:p>
          <a:p>
            <a:r>
              <a:rPr lang="en-US" dirty="0" err="1" smtClean="0"/>
              <a:t>Chasquis</a:t>
            </a:r>
            <a:r>
              <a:rPr lang="en-US" dirty="0" smtClean="0"/>
              <a:t>- system of runners/messengers, like a postal service</a:t>
            </a:r>
            <a:endParaRPr lang="en-US" dirty="0"/>
          </a:p>
          <a:p>
            <a:pPr lvl="1"/>
            <a:endParaRPr lang="en-US" dirty="0"/>
          </a:p>
        </p:txBody>
      </p:sp>
      <p:pic>
        <p:nvPicPr>
          <p:cNvPr id="4" name="Picture 3"/>
          <p:cNvPicPr>
            <a:picLocks noChangeAspect="1"/>
          </p:cNvPicPr>
          <p:nvPr/>
        </p:nvPicPr>
        <p:blipFill>
          <a:blip r:embed="rId2"/>
          <a:stretch>
            <a:fillRect/>
          </a:stretch>
        </p:blipFill>
        <p:spPr>
          <a:xfrm>
            <a:off x="270732" y="1752599"/>
            <a:ext cx="2674634" cy="4944770"/>
          </a:xfrm>
          <a:prstGeom prst="rect">
            <a:avLst/>
          </a:prstGeom>
        </p:spPr>
      </p:pic>
      <p:pic>
        <p:nvPicPr>
          <p:cNvPr id="5" name="Picture 4"/>
          <p:cNvPicPr>
            <a:picLocks noChangeAspect="1"/>
          </p:cNvPicPr>
          <p:nvPr/>
        </p:nvPicPr>
        <p:blipFill>
          <a:blip r:embed="rId3"/>
          <a:stretch>
            <a:fillRect/>
          </a:stretch>
        </p:blipFill>
        <p:spPr>
          <a:xfrm>
            <a:off x="3358917" y="4750345"/>
            <a:ext cx="2916007" cy="1947023"/>
          </a:xfrm>
          <a:prstGeom prst="rect">
            <a:avLst/>
          </a:prstGeom>
        </p:spPr>
      </p:pic>
      <p:pic>
        <p:nvPicPr>
          <p:cNvPr id="6" name="Picture 5"/>
          <p:cNvPicPr>
            <a:picLocks noChangeAspect="1"/>
          </p:cNvPicPr>
          <p:nvPr/>
        </p:nvPicPr>
        <p:blipFill>
          <a:blip r:embed="rId4"/>
          <a:stretch>
            <a:fillRect/>
          </a:stretch>
        </p:blipFill>
        <p:spPr>
          <a:xfrm>
            <a:off x="6683172" y="4750345"/>
            <a:ext cx="1753954" cy="1939754"/>
          </a:xfrm>
          <a:prstGeom prst="rect">
            <a:avLst/>
          </a:prstGeom>
        </p:spPr>
      </p:pic>
    </p:spTree>
    <p:extLst>
      <p:ext uri="{BB962C8B-B14F-4D97-AF65-F5344CB8AC3E}">
        <p14:creationId xmlns:p14="http://schemas.microsoft.com/office/powerpoint/2010/main" val="2270022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Record-Keeping</a:t>
            </a:r>
            <a:endParaRPr lang="en-US" dirty="0"/>
          </a:p>
        </p:txBody>
      </p:sp>
      <p:sp>
        <p:nvSpPr>
          <p:cNvPr id="3" name="Content Placeholder 2"/>
          <p:cNvSpPr>
            <a:spLocks noGrp="1"/>
          </p:cNvSpPr>
          <p:nvPr>
            <p:ph idx="1"/>
          </p:nvPr>
        </p:nvSpPr>
        <p:spPr>
          <a:xfrm>
            <a:off x="120962" y="1752600"/>
            <a:ext cx="5987638" cy="4979999"/>
          </a:xfrm>
        </p:spPr>
        <p:txBody>
          <a:bodyPr/>
          <a:lstStyle/>
          <a:p>
            <a:r>
              <a:rPr lang="en-US" dirty="0" smtClean="0"/>
              <a:t>Never develop a writing system</a:t>
            </a:r>
          </a:p>
          <a:p>
            <a:r>
              <a:rPr lang="en-US" dirty="0" smtClean="0"/>
              <a:t>Oral history was big</a:t>
            </a:r>
          </a:p>
          <a:p>
            <a:r>
              <a:rPr lang="en-US" dirty="0" err="1" smtClean="0"/>
              <a:t>Quipu</a:t>
            </a:r>
            <a:r>
              <a:rPr lang="en-US" dirty="0" smtClean="0"/>
              <a:t>- set of knotted strings        used to record data</a:t>
            </a:r>
          </a:p>
          <a:p>
            <a:pPr lvl="1"/>
            <a:r>
              <a:rPr lang="en-US" dirty="0" smtClean="0"/>
              <a:t>Knots and position on string            indicate number</a:t>
            </a:r>
          </a:p>
          <a:p>
            <a:pPr lvl="1"/>
            <a:r>
              <a:rPr lang="en-US" dirty="0" smtClean="0"/>
              <a:t>Colors of string indicate category- red = warriors, yellow = gold, etc.</a:t>
            </a:r>
          </a:p>
          <a:p>
            <a:r>
              <a:rPr lang="en-US" dirty="0" smtClean="0"/>
              <a:t>2 types of calendars</a:t>
            </a:r>
          </a:p>
          <a:p>
            <a:pPr lvl="1"/>
            <a:r>
              <a:rPr lang="en-US" dirty="0"/>
              <a:t>O</a:t>
            </a:r>
            <a:r>
              <a:rPr lang="en-US" dirty="0" smtClean="0"/>
              <a:t>ne for night, one for day</a:t>
            </a:r>
            <a:endParaRPr lang="en-US" dirty="0"/>
          </a:p>
        </p:txBody>
      </p:sp>
      <p:pic>
        <p:nvPicPr>
          <p:cNvPr id="4" name="Picture 3"/>
          <p:cNvPicPr>
            <a:picLocks noChangeAspect="1"/>
          </p:cNvPicPr>
          <p:nvPr/>
        </p:nvPicPr>
        <p:blipFill>
          <a:blip r:embed="rId2"/>
          <a:stretch>
            <a:fillRect/>
          </a:stretch>
        </p:blipFill>
        <p:spPr>
          <a:xfrm>
            <a:off x="5307223" y="1843308"/>
            <a:ext cx="3689353" cy="2213612"/>
          </a:xfrm>
          <a:prstGeom prst="rect">
            <a:avLst/>
          </a:prstGeom>
        </p:spPr>
      </p:pic>
      <p:pic>
        <p:nvPicPr>
          <p:cNvPr id="5" name="Picture 4"/>
          <p:cNvPicPr>
            <a:picLocks noChangeAspect="1"/>
          </p:cNvPicPr>
          <p:nvPr/>
        </p:nvPicPr>
        <p:blipFill>
          <a:blip r:embed="rId3"/>
          <a:stretch>
            <a:fillRect/>
          </a:stretch>
        </p:blipFill>
        <p:spPr>
          <a:xfrm>
            <a:off x="6138839" y="4202864"/>
            <a:ext cx="2857737" cy="2469263"/>
          </a:xfrm>
          <a:prstGeom prst="rect">
            <a:avLst/>
          </a:prstGeom>
        </p:spPr>
      </p:pic>
    </p:spTree>
    <p:extLst>
      <p:ext uri="{BB962C8B-B14F-4D97-AF65-F5344CB8AC3E}">
        <p14:creationId xmlns:p14="http://schemas.microsoft.com/office/powerpoint/2010/main" val="3635108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a:xfrm>
            <a:off x="457200" y="1707246"/>
            <a:ext cx="8229600" cy="4373563"/>
          </a:xfrm>
        </p:spPr>
        <p:txBody>
          <a:bodyPr/>
          <a:lstStyle/>
          <a:p>
            <a:r>
              <a:rPr lang="en-US" dirty="0" smtClean="0"/>
              <a:t>Fewer gods than Aztecs</a:t>
            </a:r>
          </a:p>
          <a:p>
            <a:r>
              <a:rPr lang="en-US" dirty="0" smtClean="0"/>
              <a:t>Key nature spirits- moon, stars and thunder</a:t>
            </a:r>
          </a:p>
          <a:p>
            <a:pPr lvl="1"/>
            <a:r>
              <a:rPr lang="en-US" dirty="0" smtClean="0"/>
              <a:t>Creator god- </a:t>
            </a:r>
            <a:r>
              <a:rPr lang="en-US" dirty="0" err="1" smtClean="0"/>
              <a:t>Viracocha</a:t>
            </a:r>
            <a:endParaRPr lang="en-US" dirty="0"/>
          </a:p>
          <a:p>
            <a:pPr lvl="1"/>
            <a:r>
              <a:rPr lang="en-US" dirty="0" smtClean="0"/>
              <a:t>Sun god- </a:t>
            </a:r>
            <a:r>
              <a:rPr lang="en-US" dirty="0" err="1" smtClean="0"/>
              <a:t>Inti</a:t>
            </a:r>
            <a:endParaRPr lang="en-US" dirty="0" smtClean="0"/>
          </a:p>
        </p:txBody>
      </p:sp>
      <p:pic>
        <p:nvPicPr>
          <p:cNvPr id="4" name="Picture 3"/>
          <p:cNvPicPr>
            <a:picLocks noChangeAspect="1"/>
          </p:cNvPicPr>
          <p:nvPr/>
        </p:nvPicPr>
        <p:blipFill>
          <a:blip r:embed="rId2"/>
          <a:stretch>
            <a:fillRect/>
          </a:stretch>
        </p:blipFill>
        <p:spPr>
          <a:xfrm>
            <a:off x="1576241" y="3446955"/>
            <a:ext cx="2370382" cy="32763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0663" y="3446955"/>
            <a:ext cx="2458213" cy="3276338"/>
          </a:xfrm>
          <a:prstGeom prst="rect">
            <a:avLst/>
          </a:prstGeom>
        </p:spPr>
      </p:pic>
    </p:spTree>
    <p:extLst>
      <p:ext uri="{BB962C8B-B14F-4D97-AF65-F5344CB8AC3E}">
        <p14:creationId xmlns:p14="http://schemas.microsoft.com/office/powerpoint/2010/main" val="3032827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a:xfrm>
            <a:off x="457200" y="1692128"/>
            <a:ext cx="8229600" cy="4373563"/>
          </a:xfrm>
        </p:spPr>
        <p:txBody>
          <a:bodyPr/>
          <a:lstStyle/>
          <a:p>
            <a:r>
              <a:rPr lang="en-US" dirty="0"/>
              <a:t>Led by </a:t>
            </a:r>
            <a:r>
              <a:rPr lang="en-US" dirty="0" smtClean="0"/>
              <a:t>priests</a:t>
            </a:r>
          </a:p>
          <a:p>
            <a:pPr lvl="1"/>
            <a:r>
              <a:rPr lang="en-US" dirty="0" err="1" smtClean="0"/>
              <a:t>mamakuna</a:t>
            </a:r>
            <a:r>
              <a:rPr lang="en-US" dirty="0"/>
              <a:t>- “virgins of the sun</a:t>
            </a:r>
            <a:r>
              <a:rPr lang="en-US" dirty="0" smtClean="0"/>
              <a:t>”, unmarried </a:t>
            </a:r>
            <a:r>
              <a:rPr lang="en-US" dirty="0"/>
              <a:t>women drafted for a lifetime of religious </a:t>
            </a:r>
            <a:r>
              <a:rPr lang="en-US" dirty="0" smtClean="0"/>
              <a:t>service</a:t>
            </a:r>
          </a:p>
          <a:p>
            <a:pPr lvl="1"/>
            <a:r>
              <a:rPr lang="en-US" dirty="0" err="1" smtClean="0"/>
              <a:t>Yamacuna</a:t>
            </a:r>
            <a:r>
              <a:rPr lang="en-US" dirty="0" smtClean="0"/>
              <a:t>- men, full-time workers for state</a:t>
            </a:r>
          </a:p>
          <a:p>
            <a:r>
              <a:rPr lang="en-US" dirty="0" smtClean="0"/>
              <a:t>Sacrifice of llamas for gifts</a:t>
            </a:r>
            <a:endParaRPr lang="en-US" dirty="0"/>
          </a:p>
          <a:p>
            <a:endParaRPr lang="en-US" dirty="0"/>
          </a:p>
        </p:txBody>
      </p:sp>
      <p:pic>
        <p:nvPicPr>
          <p:cNvPr id="4" name="Picture 3"/>
          <p:cNvPicPr>
            <a:picLocks noChangeAspect="1"/>
          </p:cNvPicPr>
          <p:nvPr/>
        </p:nvPicPr>
        <p:blipFill>
          <a:blip r:embed="rId2"/>
          <a:stretch>
            <a:fillRect/>
          </a:stretch>
        </p:blipFill>
        <p:spPr>
          <a:xfrm>
            <a:off x="2051426" y="3712810"/>
            <a:ext cx="5041149" cy="3040444"/>
          </a:xfrm>
          <a:prstGeom prst="rect">
            <a:avLst/>
          </a:prstGeom>
        </p:spPr>
      </p:pic>
    </p:spTree>
    <p:extLst>
      <p:ext uri="{BB962C8B-B14F-4D97-AF65-F5344CB8AC3E}">
        <p14:creationId xmlns:p14="http://schemas.microsoft.com/office/powerpoint/2010/main" val="46470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Cities</a:t>
            </a:r>
            <a:endParaRPr lang="en-US" dirty="0"/>
          </a:p>
        </p:txBody>
      </p:sp>
      <p:sp>
        <p:nvSpPr>
          <p:cNvPr id="3" name="Content Placeholder 2"/>
          <p:cNvSpPr>
            <a:spLocks noGrp="1"/>
          </p:cNvSpPr>
          <p:nvPr>
            <p:ph idx="1"/>
          </p:nvPr>
        </p:nvSpPr>
        <p:spPr>
          <a:xfrm>
            <a:off x="0" y="1752600"/>
            <a:ext cx="9057058" cy="4746741"/>
          </a:xfrm>
        </p:spPr>
        <p:txBody>
          <a:bodyPr>
            <a:normAutofit lnSpcReduction="10000"/>
          </a:bodyPr>
          <a:lstStyle/>
          <a:p>
            <a:r>
              <a:rPr lang="en-US" dirty="0" smtClean="0"/>
              <a:t>Cuzco- tons of gold (“sweat of the sun”)</a:t>
            </a:r>
          </a:p>
          <a:p>
            <a:pPr lvl="1"/>
            <a:r>
              <a:rPr lang="en-US" dirty="0" smtClean="0"/>
              <a:t>Garden with plants and animals made entirely from gold and silver</a:t>
            </a:r>
          </a:p>
          <a:p>
            <a:pPr lvl="1"/>
            <a:endParaRPr lang="en-US" dirty="0" smtClean="0"/>
          </a:p>
          <a:p>
            <a:pPr lvl="1"/>
            <a:r>
              <a:rPr lang="en-US" dirty="0" smtClean="0"/>
              <a:t>Walls of buildings covered in gold sheeting</a:t>
            </a:r>
          </a:p>
          <a:p>
            <a:pPr lvl="1"/>
            <a:endParaRPr lang="en-US" dirty="0" smtClean="0"/>
          </a:p>
          <a:p>
            <a:r>
              <a:rPr lang="en-US" dirty="0" smtClean="0"/>
              <a:t>Machu Picchu- debate over use</a:t>
            </a:r>
          </a:p>
          <a:p>
            <a:pPr lvl="1"/>
            <a:r>
              <a:rPr lang="en-US" dirty="0" smtClean="0"/>
              <a:t>Religious center</a:t>
            </a:r>
          </a:p>
          <a:p>
            <a:pPr lvl="1"/>
            <a:endParaRPr lang="en-US" dirty="0" smtClean="0"/>
          </a:p>
          <a:p>
            <a:pPr lvl="1"/>
            <a:r>
              <a:rPr lang="en-US" dirty="0" smtClean="0"/>
              <a:t>Estate of                                                                                    </a:t>
            </a:r>
            <a:r>
              <a:rPr lang="en-US" dirty="0" err="1" smtClean="0"/>
              <a:t>Pachacuti</a:t>
            </a:r>
            <a:endParaRPr lang="en-US" dirty="0" smtClean="0"/>
          </a:p>
          <a:p>
            <a:pPr lvl="1"/>
            <a:endParaRPr lang="en-US" dirty="0" smtClean="0"/>
          </a:p>
          <a:p>
            <a:pPr lvl="1"/>
            <a:r>
              <a:rPr lang="en-US" dirty="0" smtClean="0"/>
              <a:t>Retreat for Incan                                                                            nobility and rulers</a:t>
            </a:r>
          </a:p>
        </p:txBody>
      </p:sp>
      <p:pic>
        <p:nvPicPr>
          <p:cNvPr id="4" name="Picture 3"/>
          <p:cNvPicPr>
            <a:picLocks noChangeAspect="1"/>
          </p:cNvPicPr>
          <p:nvPr/>
        </p:nvPicPr>
        <p:blipFill>
          <a:blip r:embed="rId2"/>
          <a:stretch>
            <a:fillRect/>
          </a:stretch>
        </p:blipFill>
        <p:spPr>
          <a:xfrm>
            <a:off x="3356706" y="3949053"/>
            <a:ext cx="5390573" cy="2807590"/>
          </a:xfrm>
          <a:prstGeom prst="rect">
            <a:avLst/>
          </a:prstGeom>
        </p:spPr>
      </p:pic>
    </p:spTree>
    <p:extLst>
      <p:ext uri="{BB962C8B-B14F-4D97-AF65-F5344CB8AC3E}">
        <p14:creationId xmlns:p14="http://schemas.microsoft.com/office/powerpoint/2010/main" val="1563999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Machu Picchu</a:t>
            </a:r>
            <a:endParaRPr lang="en-US" dirty="0"/>
          </a:p>
        </p:txBody>
      </p:sp>
      <p:pic>
        <p:nvPicPr>
          <p:cNvPr id="4" name="Picture 3"/>
          <p:cNvPicPr>
            <a:picLocks noChangeAspect="1"/>
          </p:cNvPicPr>
          <p:nvPr/>
        </p:nvPicPr>
        <p:blipFill>
          <a:blip r:embed="rId2"/>
          <a:stretch>
            <a:fillRect/>
          </a:stretch>
        </p:blipFill>
        <p:spPr>
          <a:xfrm>
            <a:off x="105842" y="1372209"/>
            <a:ext cx="6069058" cy="32368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01037" y="4172626"/>
            <a:ext cx="5110586" cy="2555293"/>
          </a:xfrm>
          <a:prstGeom prst="rect">
            <a:avLst/>
          </a:prstGeom>
        </p:spPr>
      </p:pic>
    </p:spTree>
    <p:extLst>
      <p:ext uri="{BB962C8B-B14F-4D97-AF65-F5344CB8AC3E}">
        <p14:creationId xmlns:p14="http://schemas.microsoft.com/office/powerpoint/2010/main" val="797209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Discord in the Empire</a:t>
            </a:r>
            <a:endParaRPr lang="en-US" dirty="0"/>
          </a:p>
        </p:txBody>
      </p:sp>
      <p:sp>
        <p:nvSpPr>
          <p:cNvPr id="3" name="Content Placeholder 2"/>
          <p:cNvSpPr>
            <a:spLocks noGrp="1"/>
          </p:cNvSpPr>
          <p:nvPr>
            <p:ph idx="1"/>
          </p:nvPr>
        </p:nvSpPr>
        <p:spPr>
          <a:xfrm>
            <a:off x="0" y="1617649"/>
            <a:ext cx="9144000" cy="5104285"/>
          </a:xfrm>
        </p:spPr>
        <p:txBody>
          <a:bodyPr/>
          <a:lstStyle/>
          <a:p>
            <a:r>
              <a:rPr lang="en-US" dirty="0" smtClean="0"/>
              <a:t>1520s- Ruler </a:t>
            </a:r>
            <a:r>
              <a:rPr lang="en-US" dirty="0" err="1" smtClean="0"/>
              <a:t>Huayna</a:t>
            </a:r>
            <a:r>
              <a:rPr lang="en-US" dirty="0" smtClean="0"/>
              <a:t> Capac get gift box in Ecuador</a:t>
            </a:r>
          </a:p>
          <a:p>
            <a:pPr lvl="1"/>
            <a:r>
              <a:rPr lang="en-US" dirty="0" smtClean="0"/>
              <a:t>Opens it and butterflies and moths fly out- bad omen</a:t>
            </a:r>
          </a:p>
          <a:p>
            <a:pPr lvl="1"/>
            <a:r>
              <a:rPr lang="en-US" dirty="0" smtClean="0"/>
              <a:t>Weeks later he dies- probably smallpox</a:t>
            </a:r>
          </a:p>
          <a:p>
            <a:r>
              <a:rPr lang="en-US" dirty="0" smtClean="0"/>
              <a:t>Empire is split between his sons</a:t>
            </a:r>
          </a:p>
          <a:p>
            <a:pPr lvl="1"/>
            <a:r>
              <a:rPr lang="en-US" dirty="0" smtClean="0"/>
              <a:t>Atahualpa gets Ecuador (1/5</a:t>
            </a:r>
            <a:r>
              <a:rPr lang="en-US" baseline="30000" dirty="0" smtClean="0"/>
              <a:t>th</a:t>
            </a:r>
            <a:r>
              <a:rPr lang="en-US" dirty="0" smtClean="0"/>
              <a:t> of empire)</a:t>
            </a:r>
          </a:p>
          <a:p>
            <a:pPr lvl="1"/>
            <a:r>
              <a:rPr lang="en-US" dirty="0" smtClean="0"/>
              <a:t>Huascar gets the rest</a:t>
            </a:r>
          </a:p>
          <a:p>
            <a:r>
              <a:rPr lang="en-US" dirty="0" smtClean="0"/>
              <a:t>Soon, Atahualpa claims to rule                                           the whole empire</a:t>
            </a:r>
          </a:p>
          <a:p>
            <a:r>
              <a:rPr lang="en-US" dirty="0" smtClean="0"/>
              <a:t>Civil war follows- Atahualpa wins,                                       but empire is torn apart</a:t>
            </a:r>
          </a:p>
          <a:p>
            <a:pPr lvl="1"/>
            <a:r>
              <a:rPr lang="en-US" dirty="0" smtClean="0"/>
              <a:t>Spanish arrive in the last days of this                                                   war and further divide the empire</a:t>
            </a:r>
          </a:p>
        </p:txBody>
      </p:sp>
      <p:pic>
        <p:nvPicPr>
          <p:cNvPr id="4" name="Picture 3"/>
          <p:cNvPicPr>
            <a:picLocks noChangeAspect="1"/>
          </p:cNvPicPr>
          <p:nvPr/>
        </p:nvPicPr>
        <p:blipFill>
          <a:blip r:embed="rId2"/>
          <a:stretch>
            <a:fillRect/>
          </a:stretch>
        </p:blipFill>
        <p:spPr>
          <a:xfrm>
            <a:off x="5437841" y="3855144"/>
            <a:ext cx="3592496" cy="2866791"/>
          </a:xfrm>
          <a:prstGeom prst="rect">
            <a:avLst/>
          </a:prstGeom>
        </p:spPr>
      </p:pic>
    </p:spTree>
    <p:extLst>
      <p:ext uri="{BB962C8B-B14F-4D97-AF65-F5344CB8AC3E}">
        <p14:creationId xmlns:p14="http://schemas.microsoft.com/office/powerpoint/2010/main" val="17065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p:txBody>
          <a:bodyPr/>
          <a:lstStyle/>
          <a:p>
            <a:r>
              <a:rPr lang="en-US" dirty="0" smtClean="0"/>
              <a:t>While the Aztecs ruled in the Valley of Mexico, another people- the Inca- created an equally powerful state in South America.  From Cuzco, their capital in southern Peru, the Inca spread outward in all directions.  They brought various Andean peoples under their control and build an empire that stretched from Ecuador in the north to Chile in the south.  It was the largest empire ever seen in the Americas.</a:t>
            </a:r>
            <a:endParaRPr lang="en-US" dirty="0"/>
          </a:p>
        </p:txBody>
      </p:sp>
    </p:spTree>
    <p:extLst>
      <p:ext uri="{BB962C8B-B14F-4D97-AF65-F5344CB8AC3E}">
        <p14:creationId xmlns:p14="http://schemas.microsoft.com/office/powerpoint/2010/main" val="2216146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Incan Beginnings</a:t>
            </a:r>
            <a:endParaRPr lang="en-US" dirty="0"/>
          </a:p>
        </p:txBody>
      </p:sp>
      <p:sp>
        <p:nvSpPr>
          <p:cNvPr id="3" name="Content Placeholder 2"/>
          <p:cNvSpPr>
            <a:spLocks noGrp="1"/>
          </p:cNvSpPr>
          <p:nvPr>
            <p:ph idx="1"/>
          </p:nvPr>
        </p:nvSpPr>
        <p:spPr>
          <a:xfrm>
            <a:off x="272165" y="1752600"/>
            <a:ext cx="4808255" cy="4823823"/>
          </a:xfrm>
        </p:spPr>
        <p:txBody>
          <a:bodyPr/>
          <a:lstStyle/>
          <a:p>
            <a:r>
              <a:rPr lang="en-US" dirty="0" smtClean="0"/>
              <a:t>Wanderers who settle on fertile lands in Valley of Cuzco</a:t>
            </a:r>
          </a:p>
          <a:p>
            <a:r>
              <a:rPr lang="en-US" dirty="0" smtClean="0"/>
              <a:t>1200s- developed a kingdom in the Valley</a:t>
            </a:r>
          </a:p>
          <a:p>
            <a:r>
              <a:rPr lang="en-US" dirty="0" smtClean="0"/>
              <a:t>Believe Incan ruler was descended from sun god, </a:t>
            </a:r>
            <a:r>
              <a:rPr lang="en-US" dirty="0" err="1" smtClean="0"/>
              <a:t>Inti</a:t>
            </a:r>
            <a:endParaRPr lang="en-US" dirty="0" smtClean="0"/>
          </a:p>
          <a:p>
            <a:pPr lvl="1"/>
            <a:r>
              <a:rPr lang="en-US" dirty="0" smtClean="0"/>
              <a:t>Only men from 1 of 11 noble lineages believed to be descendants of the sun god could be the Incan leader</a:t>
            </a:r>
            <a:endParaRPr lang="en-US" dirty="0"/>
          </a:p>
        </p:txBody>
      </p:sp>
      <p:pic>
        <p:nvPicPr>
          <p:cNvPr id="4" name="Picture 3"/>
          <p:cNvPicPr>
            <a:picLocks noChangeAspect="1"/>
          </p:cNvPicPr>
          <p:nvPr/>
        </p:nvPicPr>
        <p:blipFill>
          <a:blip r:embed="rId2"/>
          <a:stretch>
            <a:fillRect/>
          </a:stretch>
        </p:blipFill>
        <p:spPr>
          <a:xfrm>
            <a:off x="5205319" y="1843309"/>
            <a:ext cx="3677640" cy="4597050"/>
          </a:xfrm>
          <a:prstGeom prst="rect">
            <a:avLst/>
          </a:prstGeom>
        </p:spPr>
      </p:pic>
    </p:spTree>
    <p:extLst>
      <p:ext uri="{BB962C8B-B14F-4D97-AF65-F5344CB8AC3E}">
        <p14:creationId xmlns:p14="http://schemas.microsoft.com/office/powerpoint/2010/main" val="231012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Pachacuti</a:t>
            </a:r>
            <a:r>
              <a:rPr lang="en-US" dirty="0" smtClean="0"/>
              <a:t> Builds an Empire</a:t>
            </a:r>
            <a:endParaRPr lang="en-US" dirty="0"/>
          </a:p>
        </p:txBody>
      </p:sp>
      <p:sp>
        <p:nvSpPr>
          <p:cNvPr id="3" name="Content Placeholder 2"/>
          <p:cNvSpPr>
            <a:spLocks noGrp="1"/>
          </p:cNvSpPr>
          <p:nvPr>
            <p:ph idx="1"/>
          </p:nvPr>
        </p:nvSpPr>
        <p:spPr>
          <a:xfrm>
            <a:off x="166324" y="1752600"/>
            <a:ext cx="5512010" cy="4373563"/>
          </a:xfrm>
        </p:spPr>
        <p:txBody>
          <a:bodyPr/>
          <a:lstStyle/>
          <a:p>
            <a:r>
              <a:rPr lang="en-US" dirty="0" smtClean="0"/>
              <a:t>Takes over 1438</a:t>
            </a:r>
          </a:p>
          <a:p>
            <a:r>
              <a:rPr lang="en-US" dirty="0" smtClean="0"/>
              <a:t>Conquered all of Peru, then moved for more</a:t>
            </a:r>
          </a:p>
          <a:p>
            <a:pPr lvl="1"/>
            <a:r>
              <a:rPr lang="en-US" dirty="0" smtClean="0"/>
              <a:t>By 1500- rule over 2,500 miles</a:t>
            </a:r>
          </a:p>
          <a:p>
            <a:pPr lvl="1"/>
            <a:r>
              <a:rPr lang="en-US" dirty="0" smtClean="0"/>
              <a:t>Called “Land of the Four Quarters”</a:t>
            </a:r>
          </a:p>
          <a:p>
            <a:pPr lvl="1"/>
            <a:r>
              <a:rPr lang="en-US" dirty="0" smtClean="0"/>
              <a:t>Includes about 16 million people</a:t>
            </a:r>
            <a:endParaRPr lang="en-US" dirty="0"/>
          </a:p>
          <a:p>
            <a:pPr lvl="1"/>
            <a:endParaRPr lang="en-US" dirty="0" smtClean="0"/>
          </a:p>
        </p:txBody>
      </p:sp>
      <p:pic>
        <p:nvPicPr>
          <p:cNvPr id="4" name="Picture 3"/>
          <p:cNvPicPr>
            <a:picLocks noChangeAspect="1"/>
          </p:cNvPicPr>
          <p:nvPr/>
        </p:nvPicPr>
        <p:blipFill>
          <a:blip r:embed="rId2"/>
          <a:stretch>
            <a:fillRect/>
          </a:stretch>
        </p:blipFill>
        <p:spPr>
          <a:xfrm>
            <a:off x="5678333" y="1752600"/>
            <a:ext cx="3200400" cy="4152900"/>
          </a:xfrm>
          <a:prstGeom prst="rect">
            <a:avLst/>
          </a:prstGeom>
        </p:spPr>
      </p:pic>
    </p:spTree>
    <p:extLst>
      <p:ext uri="{BB962C8B-B14F-4D97-AF65-F5344CB8AC3E}">
        <p14:creationId xmlns:p14="http://schemas.microsoft.com/office/powerpoint/2010/main" val="1217471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Pachacuti</a:t>
            </a:r>
            <a:r>
              <a:rPr lang="en-US" dirty="0" smtClean="0"/>
              <a:t> Builds an Empire</a:t>
            </a:r>
            <a:endParaRPr lang="en-US" dirty="0"/>
          </a:p>
        </p:txBody>
      </p:sp>
      <p:sp>
        <p:nvSpPr>
          <p:cNvPr id="3" name="Content Placeholder 2"/>
          <p:cNvSpPr>
            <a:spLocks noGrp="1"/>
          </p:cNvSpPr>
          <p:nvPr>
            <p:ph idx="1"/>
          </p:nvPr>
        </p:nvSpPr>
        <p:spPr/>
        <p:txBody>
          <a:bodyPr/>
          <a:lstStyle/>
          <a:p>
            <a:r>
              <a:rPr lang="en-US" dirty="0" smtClean="0"/>
              <a:t>Builds through diplomacy and military force</a:t>
            </a:r>
          </a:p>
          <a:p>
            <a:pPr lvl="1"/>
            <a:r>
              <a:rPr lang="en-US" dirty="0" smtClean="0"/>
              <a:t>Have powerful military, but use only when necessary</a:t>
            </a:r>
          </a:p>
          <a:p>
            <a:r>
              <a:rPr lang="en-US" dirty="0" smtClean="0"/>
              <a:t>Offered honorable surrender before attacking</a:t>
            </a:r>
          </a:p>
          <a:p>
            <a:pPr lvl="1"/>
            <a:r>
              <a:rPr lang="en-US" dirty="0" smtClean="0"/>
              <a:t>Allow to keep customs and rulers in exchange for loyalty to Incan state</a:t>
            </a:r>
          </a:p>
        </p:txBody>
      </p:sp>
    </p:spTree>
    <p:extLst>
      <p:ext uri="{BB962C8B-B14F-4D97-AF65-F5344CB8AC3E}">
        <p14:creationId xmlns:p14="http://schemas.microsoft.com/office/powerpoint/2010/main" val="620790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Incan Government Creates Unity</a:t>
            </a:r>
            <a:endParaRPr lang="en-US" dirty="0"/>
          </a:p>
        </p:txBody>
      </p:sp>
      <p:sp>
        <p:nvSpPr>
          <p:cNvPr id="3" name="Content Placeholder 2"/>
          <p:cNvSpPr>
            <a:spLocks noGrp="1"/>
          </p:cNvSpPr>
          <p:nvPr>
            <p:ph idx="1"/>
          </p:nvPr>
        </p:nvSpPr>
        <p:spPr>
          <a:xfrm>
            <a:off x="257045" y="1752600"/>
            <a:ext cx="8429755" cy="4975005"/>
          </a:xfrm>
        </p:spPr>
        <p:txBody>
          <a:bodyPr>
            <a:normAutofit/>
          </a:bodyPr>
          <a:lstStyle/>
          <a:p>
            <a:r>
              <a:rPr lang="en-US" dirty="0" smtClean="0"/>
              <a:t>Divide territory into                                      manageable units</a:t>
            </a:r>
          </a:p>
          <a:p>
            <a:endParaRPr lang="en-US" dirty="0" smtClean="0"/>
          </a:p>
          <a:p>
            <a:r>
              <a:rPr lang="en-US" dirty="0" smtClean="0"/>
              <a:t>Efficient economic                                                  system</a:t>
            </a:r>
          </a:p>
          <a:p>
            <a:endParaRPr lang="en-US" dirty="0" smtClean="0"/>
          </a:p>
          <a:p>
            <a:r>
              <a:rPr lang="en-US" dirty="0" smtClean="0"/>
              <a:t>Extensive road system</a:t>
            </a:r>
          </a:p>
          <a:p>
            <a:endParaRPr lang="en-US" dirty="0" smtClean="0"/>
          </a:p>
          <a:p>
            <a:r>
              <a:rPr lang="en-US" dirty="0" smtClean="0"/>
              <a:t>Single official language- Quechua</a:t>
            </a:r>
          </a:p>
          <a:p>
            <a:endParaRPr lang="en-US" dirty="0" smtClean="0"/>
          </a:p>
          <a:p>
            <a:r>
              <a:rPr lang="en-US" dirty="0" smtClean="0"/>
              <a:t>Found schools to teach Incan ways</a:t>
            </a:r>
            <a:endParaRPr lang="en-US" dirty="0"/>
          </a:p>
        </p:txBody>
      </p:sp>
      <p:pic>
        <p:nvPicPr>
          <p:cNvPr id="4" name="Picture 3"/>
          <p:cNvPicPr>
            <a:picLocks noChangeAspect="1"/>
          </p:cNvPicPr>
          <p:nvPr/>
        </p:nvPicPr>
        <p:blipFill>
          <a:blip r:embed="rId2"/>
          <a:stretch>
            <a:fillRect/>
          </a:stretch>
        </p:blipFill>
        <p:spPr>
          <a:xfrm>
            <a:off x="4369766" y="1863264"/>
            <a:ext cx="4454472" cy="3200532"/>
          </a:xfrm>
          <a:prstGeom prst="rect">
            <a:avLst/>
          </a:prstGeom>
        </p:spPr>
      </p:pic>
    </p:spTree>
    <p:extLst>
      <p:ext uri="{BB962C8B-B14F-4D97-AF65-F5344CB8AC3E}">
        <p14:creationId xmlns:p14="http://schemas.microsoft.com/office/powerpoint/2010/main" val="120776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Incan Government Creates Unity</a:t>
            </a:r>
            <a:endParaRPr lang="en-US" dirty="0"/>
          </a:p>
        </p:txBody>
      </p:sp>
      <p:sp>
        <p:nvSpPr>
          <p:cNvPr id="3" name="Content Placeholder 2"/>
          <p:cNvSpPr>
            <a:spLocks noGrp="1"/>
          </p:cNvSpPr>
          <p:nvPr>
            <p:ph idx="1"/>
          </p:nvPr>
        </p:nvSpPr>
        <p:spPr>
          <a:xfrm>
            <a:off x="287285" y="1752600"/>
            <a:ext cx="8588329" cy="4373563"/>
          </a:xfrm>
        </p:spPr>
        <p:txBody>
          <a:bodyPr/>
          <a:lstStyle/>
          <a:p>
            <a:r>
              <a:rPr lang="en-US" dirty="0" smtClean="0"/>
              <a:t>Regulate production and distribution of goods</a:t>
            </a:r>
          </a:p>
          <a:p>
            <a:endParaRPr lang="en-US" dirty="0" smtClean="0"/>
          </a:p>
          <a:p>
            <a:r>
              <a:rPr lang="en-US" dirty="0" err="1" smtClean="0"/>
              <a:t>Ayllu</a:t>
            </a:r>
            <a:r>
              <a:rPr lang="en-US" dirty="0" smtClean="0"/>
              <a:t>- extended family group, took on tasks too big for a single family</a:t>
            </a:r>
          </a:p>
          <a:p>
            <a:endParaRPr lang="en-US" dirty="0" smtClean="0"/>
          </a:p>
          <a:p>
            <a:pPr lvl="1"/>
            <a:r>
              <a:rPr lang="en-US" dirty="0" smtClean="0"/>
              <a:t>Build irrigation canals, cut                                               agricultural terraces, store food                                                     to distribute during hard times</a:t>
            </a:r>
          </a:p>
        </p:txBody>
      </p:sp>
      <p:pic>
        <p:nvPicPr>
          <p:cNvPr id="4" name="Picture 3"/>
          <p:cNvPicPr>
            <a:picLocks noChangeAspect="1"/>
          </p:cNvPicPr>
          <p:nvPr/>
        </p:nvPicPr>
        <p:blipFill>
          <a:blip r:embed="rId2"/>
          <a:stretch>
            <a:fillRect/>
          </a:stretch>
        </p:blipFill>
        <p:spPr>
          <a:xfrm>
            <a:off x="4959457" y="3169467"/>
            <a:ext cx="3775911" cy="3567500"/>
          </a:xfrm>
          <a:prstGeom prst="rect">
            <a:avLst/>
          </a:prstGeom>
        </p:spPr>
      </p:pic>
    </p:spTree>
    <p:extLst>
      <p:ext uri="{BB962C8B-B14F-4D97-AF65-F5344CB8AC3E}">
        <p14:creationId xmlns:p14="http://schemas.microsoft.com/office/powerpoint/2010/main" val="367900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Cuzco</a:t>
            </a:r>
            <a:endParaRPr lang="en-US" dirty="0"/>
          </a:p>
        </p:txBody>
      </p:sp>
      <p:sp>
        <p:nvSpPr>
          <p:cNvPr id="3" name="Content Placeholder 2"/>
          <p:cNvSpPr>
            <a:spLocks noGrp="1"/>
          </p:cNvSpPr>
          <p:nvPr>
            <p:ph idx="1"/>
          </p:nvPr>
        </p:nvSpPr>
        <p:spPr>
          <a:xfrm>
            <a:off x="226804" y="1752600"/>
            <a:ext cx="8705820" cy="4373563"/>
          </a:xfrm>
        </p:spPr>
        <p:txBody>
          <a:bodyPr/>
          <a:lstStyle/>
          <a:p>
            <a:r>
              <a:rPr lang="en-US" dirty="0" smtClean="0"/>
              <a:t>Capital of empire</a:t>
            </a:r>
          </a:p>
          <a:p>
            <a:r>
              <a:rPr lang="en-US" dirty="0" smtClean="0"/>
              <a:t>Temples, plazas and palaces</a:t>
            </a:r>
          </a:p>
          <a:p>
            <a:r>
              <a:rPr lang="en-US" dirty="0" smtClean="0"/>
              <a:t>Buildings built of solid stone</a:t>
            </a:r>
          </a:p>
          <a:p>
            <a:pPr lvl="1"/>
            <a:r>
              <a:rPr lang="en-US" dirty="0" smtClean="0"/>
              <a:t>No iron tools, no wheel, no mortar</a:t>
            </a:r>
          </a:p>
          <a:p>
            <a:pPr lvl="1"/>
            <a:r>
              <a:rPr lang="en-US" dirty="0" smtClean="0"/>
              <a:t>Fit huge blocks of stone perfectly together</a:t>
            </a:r>
          </a:p>
          <a:p>
            <a:pPr lvl="1"/>
            <a:r>
              <a:rPr lang="en-US" dirty="0" smtClean="0"/>
              <a:t>Still standing today, survived the regions frequent earthquakes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23382" y="4244317"/>
            <a:ext cx="3262512" cy="2373478"/>
          </a:xfrm>
          <a:prstGeom prst="rect">
            <a:avLst/>
          </a:prstGeom>
        </p:spPr>
      </p:pic>
      <p:pic>
        <p:nvPicPr>
          <p:cNvPr id="5" name="Picture 4"/>
          <p:cNvPicPr>
            <a:picLocks noChangeAspect="1"/>
          </p:cNvPicPr>
          <p:nvPr/>
        </p:nvPicPr>
        <p:blipFill>
          <a:blip r:embed="rId3"/>
          <a:stretch>
            <a:fillRect/>
          </a:stretch>
        </p:blipFill>
        <p:spPr>
          <a:xfrm>
            <a:off x="988786" y="4246631"/>
            <a:ext cx="3592672" cy="2371164"/>
          </a:xfrm>
          <a:prstGeom prst="rect">
            <a:avLst/>
          </a:prstGeom>
        </p:spPr>
      </p:pic>
    </p:spTree>
    <p:extLst>
      <p:ext uri="{BB962C8B-B14F-4D97-AF65-F5344CB8AC3E}">
        <p14:creationId xmlns:p14="http://schemas.microsoft.com/office/powerpoint/2010/main" val="2493124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Ruling</a:t>
            </a:r>
            <a:endParaRPr lang="en-US" dirty="0"/>
          </a:p>
        </p:txBody>
      </p:sp>
      <p:sp>
        <p:nvSpPr>
          <p:cNvPr id="3" name="Content Placeholder 2"/>
          <p:cNvSpPr>
            <a:spLocks noGrp="1"/>
          </p:cNvSpPr>
          <p:nvPr>
            <p:ph idx="1"/>
          </p:nvPr>
        </p:nvSpPr>
        <p:spPr>
          <a:xfrm>
            <a:off x="211686" y="1752600"/>
            <a:ext cx="5651710" cy="4373563"/>
          </a:xfrm>
        </p:spPr>
        <p:txBody>
          <a:bodyPr/>
          <a:lstStyle/>
          <a:p>
            <a:r>
              <a:rPr lang="en-US" dirty="0" smtClean="0"/>
              <a:t>Demand </a:t>
            </a:r>
            <a:r>
              <a:rPr lang="en-US" dirty="0" err="1" smtClean="0"/>
              <a:t>mita</a:t>
            </a:r>
            <a:r>
              <a:rPr lang="en-US" dirty="0" smtClean="0"/>
              <a:t>- labor tribute, requires all able-bodied citizens to work for the state a certain number of days every year</a:t>
            </a:r>
          </a:p>
          <a:p>
            <a:pPr lvl="1"/>
            <a:r>
              <a:rPr lang="en-US" dirty="0" smtClean="0"/>
              <a:t>Work for state and are cared for in exchange</a:t>
            </a:r>
          </a:p>
          <a:p>
            <a:pPr lvl="1"/>
            <a:r>
              <a:rPr lang="en-US" dirty="0" smtClean="0"/>
              <a:t>Made sure people didn’t go hungry in hard times</a:t>
            </a:r>
            <a:endParaRPr lang="en-US" dirty="0"/>
          </a:p>
        </p:txBody>
      </p:sp>
      <p:pic>
        <p:nvPicPr>
          <p:cNvPr id="4" name="Picture 3"/>
          <p:cNvPicPr>
            <a:picLocks noChangeAspect="1"/>
          </p:cNvPicPr>
          <p:nvPr/>
        </p:nvPicPr>
        <p:blipFill>
          <a:blip r:embed="rId2"/>
          <a:stretch>
            <a:fillRect/>
          </a:stretch>
        </p:blipFill>
        <p:spPr>
          <a:xfrm>
            <a:off x="5923875" y="1752600"/>
            <a:ext cx="2921000" cy="3479800"/>
          </a:xfrm>
          <a:prstGeom prst="rect">
            <a:avLst/>
          </a:prstGeom>
        </p:spPr>
      </p:pic>
    </p:spTree>
    <p:extLst>
      <p:ext uri="{BB962C8B-B14F-4D97-AF65-F5344CB8AC3E}">
        <p14:creationId xmlns:p14="http://schemas.microsoft.com/office/powerpoint/2010/main" val="31295836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146</TotalTime>
  <Words>651</Words>
  <Application>Microsoft Macintosh PowerPoint</Application>
  <PresentationFormat>On-screen Show (4:3)</PresentationFormat>
  <Paragraphs>93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Apothecary</vt:lpstr>
      <vt:lpstr>The Inca Create a Mountain Empire</vt:lpstr>
      <vt:lpstr>Setting the Stage</vt:lpstr>
      <vt:lpstr>Incan Beginnings</vt:lpstr>
      <vt:lpstr>Pachacuti Builds an Empire</vt:lpstr>
      <vt:lpstr>Pachacuti Builds an Empire</vt:lpstr>
      <vt:lpstr>Incan Government Creates Unity</vt:lpstr>
      <vt:lpstr>Incan Government Creates Unity</vt:lpstr>
      <vt:lpstr>Cuzco</vt:lpstr>
      <vt:lpstr>Ruling</vt:lpstr>
      <vt:lpstr>Public Works Projects</vt:lpstr>
      <vt:lpstr>Record-Keeping</vt:lpstr>
      <vt:lpstr>Religion</vt:lpstr>
      <vt:lpstr>Religion</vt:lpstr>
      <vt:lpstr>Great Cities</vt:lpstr>
      <vt:lpstr>Machu Picchu</vt:lpstr>
      <vt:lpstr>Discord in the Empire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Inca Create a Mountain Empire</dc:title>
  <dc:creator>Greg Sederberg</dc:creator>
  <cp:lastModifiedBy>Greg Sederberg</cp:lastModifiedBy>
  <cp:revision>26</cp:revision>
  <dcterms:created xsi:type="dcterms:W3CDTF">2015-05-26T20:04:41Z</dcterms:created>
  <dcterms:modified xsi:type="dcterms:W3CDTF">2015-11-09T18:46:43Z</dcterms:modified>
</cp:coreProperties>
</file>