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Power of the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22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2133600"/>
            <a:ext cx="4878386" cy="3992563"/>
          </a:xfrm>
        </p:spPr>
        <p:txBody>
          <a:bodyPr/>
          <a:lstStyle/>
          <a:p>
            <a:r>
              <a:rPr lang="en-US" dirty="0" smtClean="0"/>
              <a:t>Strongest state in Europe until 1100</a:t>
            </a:r>
          </a:p>
          <a:p>
            <a:r>
              <a:rPr lang="en-US" dirty="0" smtClean="0"/>
              <a:t>Otto tries to revive Charlemagne’s empire- caused trouble</a:t>
            </a:r>
          </a:p>
          <a:p>
            <a:pPr lvl="1"/>
            <a:r>
              <a:rPr lang="en-US" dirty="0" smtClean="0"/>
              <a:t>Popes and nobles resent German’s power over Italy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430" y="2133600"/>
            <a:ext cx="3566819" cy="34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9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733" y="2133600"/>
            <a:ext cx="5748517" cy="3992563"/>
          </a:xfrm>
        </p:spPr>
        <p:txBody>
          <a:bodyPr/>
          <a:lstStyle/>
          <a:p>
            <a:r>
              <a:rPr lang="en-US" dirty="0" smtClean="0"/>
              <a:t>Battle over lay investiture- power to appoint church officials</a:t>
            </a:r>
          </a:p>
          <a:p>
            <a:r>
              <a:rPr lang="en-US" dirty="0" smtClean="0"/>
              <a:t>German emperor Henry IV claims he has that power, but Pope Gregory VII banned lay investiture</a:t>
            </a:r>
          </a:p>
          <a:p>
            <a:r>
              <a:rPr lang="en-US" dirty="0" smtClean="0"/>
              <a:t>Henry orders the pope to step down</a:t>
            </a:r>
          </a:p>
          <a:p>
            <a:r>
              <a:rPr lang="en-US" dirty="0" smtClean="0"/>
              <a:t>The pope excommunicated Henry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1955461"/>
            <a:ext cx="1854513" cy="2533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16" y="4088156"/>
            <a:ext cx="1854513" cy="233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4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Showdown at Canossa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Henry crossed the snowy Alps to the castle at Canossa</a:t>
            </a:r>
          </a:p>
          <a:p>
            <a:r>
              <a:rPr lang="en-US" dirty="0" smtClean="0"/>
              <a:t>Begs outside the gates for 3 days</a:t>
            </a:r>
          </a:p>
          <a:p>
            <a:r>
              <a:rPr lang="en-US" dirty="0" smtClean="0"/>
              <a:t>The pope ends the excommunication- Henry runs home to punish rebellious nobles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35" y="4232831"/>
            <a:ext cx="4105803" cy="2538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973" y="4232831"/>
            <a:ext cx="3544313" cy="253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18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Concordat of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4860735" cy="3992563"/>
          </a:xfrm>
        </p:spPr>
        <p:txBody>
          <a:bodyPr/>
          <a:lstStyle/>
          <a:p>
            <a:r>
              <a:rPr lang="en-US" dirty="0" smtClean="0"/>
              <a:t>Continued battle over lay investiture until 1122</a:t>
            </a:r>
          </a:p>
          <a:p>
            <a:r>
              <a:rPr lang="en-US" dirty="0" smtClean="0"/>
              <a:t>Representatives meet in German city of Worms</a:t>
            </a:r>
          </a:p>
          <a:p>
            <a:r>
              <a:rPr lang="en-US" dirty="0" smtClean="0"/>
              <a:t>Concordat of Worms- church appointed bishops, but emperors could veto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898" y="2198721"/>
            <a:ext cx="3713351" cy="252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6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 in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702" y="2133600"/>
            <a:ext cx="5292639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Frederick I takes over</a:t>
            </a:r>
          </a:p>
          <a:p>
            <a:pPr lvl="1"/>
            <a:r>
              <a:rPr lang="en-US" dirty="0" smtClean="0"/>
              <a:t>Raids rich Italian cities</a:t>
            </a:r>
          </a:p>
          <a:p>
            <a:r>
              <a:rPr lang="en-US" dirty="0" smtClean="0"/>
              <a:t>Lombard League- alliance of Italian merchants and the pope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54" y="2133600"/>
            <a:ext cx="3082482" cy="417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2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 in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859837" cy="3992563"/>
          </a:xfrm>
        </p:spPr>
        <p:txBody>
          <a:bodyPr>
            <a:normAutofit/>
          </a:bodyPr>
          <a:lstStyle/>
          <a:p>
            <a:r>
              <a:rPr lang="en-US" dirty="0"/>
              <a:t>Battle of </a:t>
            </a:r>
            <a:r>
              <a:rPr lang="en-US" dirty="0" err="1"/>
              <a:t>Legnano</a:t>
            </a:r>
            <a:r>
              <a:rPr lang="en-US" dirty="0"/>
              <a:t>- the Lombard League against Frederick’s army</a:t>
            </a:r>
          </a:p>
          <a:p>
            <a:pPr lvl="1"/>
            <a:r>
              <a:rPr lang="en-US" dirty="0"/>
              <a:t>Lombard League used crossbows to defeat the knights</a:t>
            </a:r>
          </a:p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Frederick returned home, but his empire crumbled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066" y="3695587"/>
            <a:ext cx="5154532" cy="30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6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Far-Reaching Authority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5414301" cy="3992563"/>
          </a:xfrm>
        </p:spPr>
        <p:txBody>
          <a:bodyPr/>
          <a:lstStyle/>
          <a:p>
            <a:r>
              <a:rPr lang="en-US" dirty="0" smtClean="0"/>
              <a:t>Pope </a:t>
            </a:r>
            <a:r>
              <a:rPr lang="en-US" dirty="0" err="1" smtClean="0"/>
              <a:t>Gelasius</a:t>
            </a:r>
            <a:r>
              <a:rPr lang="en-US" dirty="0" smtClean="0"/>
              <a:t> I-</a:t>
            </a:r>
          </a:p>
          <a:p>
            <a:pPr lvl="1"/>
            <a:r>
              <a:rPr lang="en-US" dirty="0" smtClean="0"/>
              <a:t>Said two swords- pope held spiritual one, emperor held political one</a:t>
            </a:r>
          </a:p>
          <a:p>
            <a:pPr lvl="1"/>
            <a:r>
              <a:rPr lang="en-US" dirty="0" smtClean="0"/>
              <a:t>Pope should bow to emperor in political matters, emperor should bow to the pope in religious ones</a:t>
            </a:r>
          </a:p>
          <a:p>
            <a:r>
              <a:rPr lang="en-US" dirty="0" smtClean="0"/>
              <a:t>In reality, they competed for power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64" y="2133599"/>
            <a:ext cx="3159786" cy="31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4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744" y="1990825"/>
            <a:ext cx="4256506" cy="3992563"/>
          </a:xfrm>
        </p:spPr>
        <p:txBody>
          <a:bodyPr/>
          <a:lstStyle/>
          <a:p>
            <a:r>
              <a:rPr lang="en-US" dirty="0" smtClean="0"/>
              <a:t>Pope in Rome headed the Church</a:t>
            </a:r>
          </a:p>
          <a:p>
            <a:r>
              <a:rPr lang="en-US" dirty="0" smtClean="0"/>
              <a:t>Clergy- religious officials including bishops and priests, fell under his authority</a:t>
            </a:r>
          </a:p>
          <a:p>
            <a:pPr lvl="1"/>
            <a:r>
              <a:rPr lang="en-US" dirty="0" smtClean="0"/>
              <a:t>Bishops supervised priests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4" y="1989921"/>
            <a:ext cx="4317580" cy="41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as a Unifying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Feudalism divided people, but the Church brought people together</a:t>
            </a:r>
          </a:p>
          <a:p>
            <a:r>
              <a:rPr lang="en-US" dirty="0" smtClean="0"/>
              <a:t>Was a stable force during an era of constant warfare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9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2068480"/>
            <a:ext cx="4982282" cy="3992563"/>
          </a:xfrm>
        </p:spPr>
        <p:txBody>
          <a:bodyPr/>
          <a:lstStyle/>
          <a:p>
            <a:r>
              <a:rPr lang="en-US" dirty="0" smtClean="0"/>
              <a:t>Important religious ceremonies administered by priests and other clergy</a:t>
            </a:r>
          </a:p>
          <a:p>
            <a:r>
              <a:rPr lang="en-US" dirty="0" smtClean="0"/>
              <a:t>Paved the way for salvation</a:t>
            </a:r>
          </a:p>
          <a:p>
            <a:r>
              <a:rPr lang="en-US" dirty="0" smtClean="0"/>
              <a:t>Example- baptism- allowed people to become part of the Christian community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445" y="2166160"/>
            <a:ext cx="3591805" cy="312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8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8922" y="2133600"/>
            <a:ext cx="5015857" cy="3992563"/>
          </a:xfrm>
        </p:spPr>
        <p:txBody>
          <a:bodyPr/>
          <a:lstStyle/>
          <a:p>
            <a:r>
              <a:rPr lang="en-US" dirty="0" smtClean="0"/>
              <a:t>Canon law- laws in marriage and religious practices</a:t>
            </a:r>
          </a:p>
          <a:p>
            <a:r>
              <a:rPr lang="en-US" dirty="0" smtClean="0"/>
              <a:t>Established courts to try people accused of breaking canon law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47" y="2133599"/>
            <a:ext cx="3467009" cy="32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2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078410"/>
            <a:ext cx="8574087" cy="3992563"/>
          </a:xfrm>
        </p:spPr>
        <p:txBody>
          <a:bodyPr>
            <a:normAutofit/>
          </a:bodyPr>
          <a:lstStyle/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sz="2400" dirty="0"/>
              <a:t>Excommunication- banishment </a:t>
            </a:r>
            <a:r>
              <a:rPr lang="en-US" sz="2400" dirty="0" smtClean="0"/>
              <a:t>                                                  from </a:t>
            </a:r>
            <a:r>
              <a:rPr lang="en-US" sz="2400" dirty="0"/>
              <a:t>the Church</a:t>
            </a:r>
          </a:p>
          <a:p>
            <a:r>
              <a:rPr lang="en-US" dirty="0" smtClean="0"/>
              <a:t>Popes used this to keep political                                             power- could excommunicate                                                     kings</a:t>
            </a:r>
          </a:p>
          <a:p>
            <a:r>
              <a:rPr lang="en-US" dirty="0" smtClean="0"/>
              <a:t>Meant the king was denied salvation, freed the king’s vassals of any duty to him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176" y="2176090"/>
            <a:ext cx="3860074" cy="221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1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Interdict- many sacraments and religious services could not be performed in the king’s lands</a:t>
            </a:r>
          </a:p>
          <a:p>
            <a:r>
              <a:rPr lang="en-US" dirty="0" smtClean="0"/>
              <a:t>The king’s people believed without these sacraments and services they would be doomed to 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Church and the Holy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349" y="2003360"/>
            <a:ext cx="4483901" cy="3992563"/>
          </a:xfrm>
        </p:spPr>
        <p:txBody>
          <a:bodyPr/>
          <a:lstStyle/>
          <a:p>
            <a:r>
              <a:rPr lang="en-US" dirty="0" smtClean="0"/>
              <a:t>Developed by Otto I, or Otto the Great</a:t>
            </a:r>
          </a:p>
          <a:p>
            <a:r>
              <a:rPr lang="en-US" dirty="0" smtClean="0"/>
              <a:t>King of Germany in 936</a:t>
            </a:r>
          </a:p>
          <a:p>
            <a:r>
              <a:rPr lang="en-US" dirty="0" smtClean="0"/>
              <a:t>Limited nobles, allied himself with clergy</a:t>
            </a:r>
          </a:p>
          <a:p>
            <a:r>
              <a:rPr lang="en-US" dirty="0" smtClean="0"/>
              <a:t>Invaded Italy on the pope’s behalf- in 962 the pope crowns Otto as emperor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63" y="2089463"/>
            <a:ext cx="3904799" cy="38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82416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78</TotalTime>
  <Words>443</Words>
  <Application>Microsoft Macintosh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Spectrum</vt:lpstr>
      <vt:lpstr>The Power of the Church</vt:lpstr>
      <vt:lpstr>The Far-Reaching Authority of the Church</vt:lpstr>
      <vt:lpstr>The Structure of the Church</vt:lpstr>
      <vt:lpstr>Religion as a Unifying Force</vt:lpstr>
      <vt:lpstr>Sacraments</vt:lpstr>
      <vt:lpstr>Church Law</vt:lpstr>
      <vt:lpstr>Punishments</vt:lpstr>
      <vt:lpstr>Punishments</vt:lpstr>
      <vt:lpstr>The Church and the Holy Roman Empire</vt:lpstr>
      <vt:lpstr>Holy Roman Empire</vt:lpstr>
      <vt:lpstr>Clashes</vt:lpstr>
      <vt:lpstr>Showdown at Canossa</vt:lpstr>
      <vt:lpstr>Concordat of Worms</vt:lpstr>
      <vt:lpstr>Disorder in the Empire</vt:lpstr>
      <vt:lpstr>Disorder in the Empire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the Church</dc:title>
  <dc:creator>Greg Sederberg</dc:creator>
  <cp:lastModifiedBy>Greg Sederberg</cp:lastModifiedBy>
  <cp:revision>23</cp:revision>
  <dcterms:created xsi:type="dcterms:W3CDTF">2015-05-15T12:56:23Z</dcterms:created>
  <dcterms:modified xsi:type="dcterms:W3CDTF">2015-10-27T18:21:38Z</dcterms:modified>
</cp:coreProperties>
</file>