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2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10/5/15</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10/5/15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8CB827-F132-4DF6-9FB9-4035A4C798EF}" type="datetime1">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3A17B41-4A0C-4639-A132-E5C8F99A4BE8}" type="datetime1">
              <a:rPr lang="en-US" smtClean="0"/>
              <a:pPr/>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CF52C1-9A39-494C-9977-BBEFAB872C1F}" type="datetime1">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1EACE2-EA00-4376-9A66-47ABB8B02CF5}" type="datetime1">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10/5/15</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sldNum="0"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Kingdoms of Southeast Asia and Korea</a:t>
            </a:r>
            <a:endParaRPr lang="en-US" dirty="0"/>
          </a:p>
        </p:txBody>
      </p:sp>
    </p:spTree>
    <p:extLst>
      <p:ext uri="{BB962C8B-B14F-4D97-AF65-F5344CB8AC3E}">
        <p14:creationId xmlns:p14="http://schemas.microsoft.com/office/powerpoint/2010/main" val="353217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Korean Dynasties</a:t>
            </a:r>
            <a:endParaRPr lang="en-US" dirty="0"/>
          </a:p>
        </p:txBody>
      </p:sp>
      <p:sp>
        <p:nvSpPr>
          <p:cNvPr id="3" name="Content Placeholder 2"/>
          <p:cNvSpPr>
            <a:spLocks noGrp="1"/>
          </p:cNvSpPr>
          <p:nvPr>
            <p:ph idx="1"/>
          </p:nvPr>
        </p:nvSpPr>
        <p:spPr>
          <a:xfrm>
            <a:off x="144697" y="1430677"/>
            <a:ext cx="8810394" cy="4878684"/>
          </a:xfrm>
        </p:spPr>
        <p:txBody>
          <a:bodyPr>
            <a:normAutofit/>
          </a:bodyPr>
          <a:lstStyle/>
          <a:p>
            <a:r>
              <a:rPr lang="en-US" sz="2400" dirty="0" smtClean="0"/>
              <a:t>Legend says founded by </a:t>
            </a:r>
            <a:r>
              <a:rPr lang="en-US" sz="2400" dirty="0" err="1" smtClean="0"/>
              <a:t>Tan’gun</a:t>
            </a:r>
            <a:endParaRPr lang="en-US" sz="2400" dirty="0" smtClean="0"/>
          </a:p>
          <a:p>
            <a:pPr lvl="1"/>
            <a:r>
              <a:rPr lang="en-US" sz="2000" dirty="0" smtClean="0"/>
              <a:t>Father was a god, mother was a bear</a:t>
            </a:r>
            <a:endParaRPr lang="en-US" sz="2000" dirty="0"/>
          </a:p>
          <a:p>
            <a:r>
              <a:rPr lang="en-US" sz="2400" dirty="0" smtClean="0"/>
              <a:t>Another legend says founded by royal descendants of Chinese Shang Dynasty</a:t>
            </a:r>
          </a:p>
          <a:p>
            <a:r>
              <a:rPr lang="en-US" sz="2400" dirty="0" smtClean="0"/>
              <a:t>Shows 2 sides of Korean                                                 culture</a:t>
            </a:r>
          </a:p>
          <a:p>
            <a:pPr lvl="1"/>
            <a:r>
              <a:rPr lang="en-US" sz="2000" dirty="0" smtClean="0"/>
              <a:t>Distinct people with own                                                                   native traditions</a:t>
            </a:r>
          </a:p>
          <a:p>
            <a:pPr lvl="1"/>
            <a:r>
              <a:rPr lang="en-US" sz="2000" dirty="0" smtClean="0"/>
              <a:t>Culture shaped by Chinese                                                                 from early times</a:t>
            </a:r>
            <a:endParaRPr lang="en-US" sz="2000" dirty="0"/>
          </a:p>
        </p:txBody>
      </p:sp>
      <p:pic>
        <p:nvPicPr>
          <p:cNvPr id="4" name="Picture 3"/>
          <p:cNvPicPr>
            <a:picLocks noChangeAspect="1"/>
          </p:cNvPicPr>
          <p:nvPr/>
        </p:nvPicPr>
        <p:blipFill>
          <a:blip r:embed="rId2"/>
          <a:stretch>
            <a:fillRect/>
          </a:stretch>
        </p:blipFill>
        <p:spPr>
          <a:xfrm>
            <a:off x="4017997" y="2746913"/>
            <a:ext cx="5045618" cy="3562448"/>
          </a:xfrm>
          <a:prstGeom prst="rect">
            <a:avLst/>
          </a:prstGeom>
        </p:spPr>
      </p:pic>
    </p:spTree>
    <p:extLst>
      <p:ext uri="{BB962C8B-B14F-4D97-AF65-F5344CB8AC3E}">
        <p14:creationId xmlns:p14="http://schemas.microsoft.com/office/powerpoint/2010/main" val="8056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Korea</a:t>
            </a:r>
            <a:endParaRPr lang="en-US" dirty="0"/>
          </a:p>
        </p:txBody>
      </p:sp>
      <p:sp>
        <p:nvSpPr>
          <p:cNvPr id="3" name="Content Placeholder 2"/>
          <p:cNvSpPr>
            <a:spLocks noGrp="1"/>
          </p:cNvSpPr>
          <p:nvPr>
            <p:ph idx="1"/>
          </p:nvPr>
        </p:nvSpPr>
        <p:spPr/>
        <p:txBody>
          <a:bodyPr>
            <a:normAutofit/>
          </a:bodyPr>
          <a:lstStyle/>
          <a:p>
            <a:r>
              <a:rPr lang="en-US" sz="2400" dirty="0" smtClean="0"/>
              <a:t>Different clans controlled different sections of the country</a:t>
            </a:r>
          </a:p>
          <a:p>
            <a:r>
              <a:rPr lang="en-US" sz="2400" dirty="0" smtClean="0"/>
              <a:t>Chinese Han Empire controls much of country in 100s</a:t>
            </a:r>
          </a:p>
          <a:p>
            <a:pPr lvl="1"/>
            <a:r>
              <a:rPr lang="en-US" sz="2000" dirty="0" smtClean="0"/>
              <a:t>Ideas of centralized government, Confucianism, Buddhism and writing</a:t>
            </a:r>
          </a:p>
          <a:p>
            <a:r>
              <a:rPr lang="en-US" sz="2400" dirty="0" smtClean="0"/>
              <a:t>Koreans form 3 rival kingdoms during this time</a:t>
            </a:r>
            <a:endParaRPr lang="en-US" sz="2400" dirty="0"/>
          </a:p>
          <a:p>
            <a:pPr lvl="1"/>
            <a:endParaRPr lang="en-US" sz="2200" dirty="0" smtClean="0"/>
          </a:p>
          <a:p>
            <a:endParaRPr lang="en-US" sz="2200" dirty="0"/>
          </a:p>
        </p:txBody>
      </p:sp>
    </p:spTree>
    <p:extLst>
      <p:ext uri="{BB962C8B-B14F-4D97-AF65-F5344CB8AC3E}">
        <p14:creationId xmlns:p14="http://schemas.microsoft.com/office/powerpoint/2010/main" val="272209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Early Korea</a:t>
            </a:r>
            <a:endParaRPr lang="en-US" dirty="0"/>
          </a:p>
        </p:txBody>
      </p:sp>
      <p:sp>
        <p:nvSpPr>
          <p:cNvPr id="3" name="Content Placeholder 2"/>
          <p:cNvSpPr>
            <a:spLocks noGrp="1"/>
          </p:cNvSpPr>
          <p:nvPr>
            <p:ph idx="1"/>
          </p:nvPr>
        </p:nvSpPr>
        <p:spPr>
          <a:xfrm>
            <a:off x="914400" y="1478901"/>
            <a:ext cx="7315200" cy="4830459"/>
          </a:xfrm>
        </p:spPr>
        <p:txBody>
          <a:bodyPr>
            <a:normAutofit/>
          </a:bodyPr>
          <a:lstStyle/>
          <a:p>
            <a:r>
              <a:rPr lang="en-US" sz="2400" dirty="0" smtClean="0"/>
              <a:t>600s- one of the kingdoms, the </a:t>
            </a:r>
            <a:r>
              <a:rPr lang="en-US" sz="2400" dirty="0" err="1" smtClean="0"/>
              <a:t>Silla</a:t>
            </a:r>
            <a:r>
              <a:rPr lang="en-US" sz="2400" dirty="0" smtClean="0"/>
              <a:t>, take power</a:t>
            </a:r>
          </a:p>
          <a:p>
            <a:pPr lvl="1"/>
            <a:r>
              <a:rPr lang="en-US" sz="2000" dirty="0" smtClean="0"/>
              <a:t>Build Buddhist monasteries, make stone and bronze sculptures, develop writing system</a:t>
            </a:r>
          </a:p>
          <a:p>
            <a:endParaRPr lang="en-US" sz="2400" dirty="0"/>
          </a:p>
          <a:p>
            <a:pPr lvl="1"/>
            <a:endParaRPr lang="en-US" sz="2200" dirty="0" smtClean="0"/>
          </a:p>
          <a:p>
            <a:endParaRPr lang="en-US" sz="2200" dirty="0"/>
          </a:p>
        </p:txBody>
      </p:sp>
      <p:pic>
        <p:nvPicPr>
          <p:cNvPr id="5" name="Picture 4"/>
          <p:cNvPicPr>
            <a:picLocks noChangeAspect="1"/>
          </p:cNvPicPr>
          <p:nvPr/>
        </p:nvPicPr>
        <p:blipFill>
          <a:blip r:embed="rId2"/>
          <a:stretch>
            <a:fillRect/>
          </a:stretch>
        </p:blipFill>
        <p:spPr>
          <a:xfrm>
            <a:off x="1824797" y="2760780"/>
            <a:ext cx="2443527" cy="3922719"/>
          </a:xfrm>
          <a:prstGeom prst="rect">
            <a:avLst/>
          </a:prstGeom>
        </p:spPr>
      </p:pic>
      <p:pic>
        <p:nvPicPr>
          <p:cNvPr id="6" name="Picture 5"/>
          <p:cNvPicPr>
            <a:picLocks noChangeAspect="1"/>
          </p:cNvPicPr>
          <p:nvPr/>
        </p:nvPicPr>
        <p:blipFill>
          <a:blip r:embed="rId3"/>
          <a:stretch>
            <a:fillRect/>
          </a:stretch>
        </p:blipFill>
        <p:spPr>
          <a:xfrm>
            <a:off x="4565976" y="2760780"/>
            <a:ext cx="2771211" cy="3922719"/>
          </a:xfrm>
          <a:prstGeom prst="rect">
            <a:avLst/>
          </a:prstGeom>
        </p:spPr>
      </p:pic>
    </p:spTree>
    <p:extLst>
      <p:ext uri="{BB962C8B-B14F-4D97-AF65-F5344CB8AC3E}">
        <p14:creationId xmlns:p14="http://schemas.microsoft.com/office/powerpoint/2010/main" val="32633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The </a:t>
            </a:r>
            <a:r>
              <a:rPr lang="en-US" dirty="0" err="1" smtClean="0"/>
              <a:t>Koryu</a:t>
            </a:r>
            <a:r>
              <a:rPr lang="en-US" dirty="0" smtClean="0"/>
              <a:t> Dynasty</a:t>
            </a:r>
            <a:endParaRPr lang="en-US" dirty="0"/>
          </a:p>
        </p:txBody>
      </p:sp>
      <p:sp>
        <p:nvSpPr>
          <p:cNvPr id="3" name="Content Placeholder 2"/>
          <p:cNvSpPr>
            <a:spLocks noGrp="1"/>
          </p:cNvSpPr>
          <p:nvPr>
            <p:ph idx="1"/>
          </p:nvPr>
        </p:nvSpPr>
        <p:spPr>
          <a:xfrm>
            <a:off x="160774" y="1752175"/>
            <a:ext cx="6531928" cy="4557185"/>
          </a:xfrm>
        </p:spPr>
        <p:txBody>
          <a:bodyPr>
            <a:normAutofit/>
          </a:bodyPr>
          <a:lstStyle/>
          <a:p>
            <a:r>
              <a:rPr lang="en-US" sz="2400" dirty="0" smtClean="0"/>
              <a:t>935- rebel officer Wang </a:t>
            </a:r>
            <a:r>
              <a:rPr lang="en-US" sz="2400" dirty="0" err="1" smtClean="0"/>
              <a:t>Kon</a:t>
            </a:r>
            <a:r>
              <a:rPr lang="en-US" sz="2400" dirty="0" smtClean="0"/>
              <a:t> takes control and becomes king</a:t>
            </a:r>
          </a:p>
          <a:p>
            <a:r>
              <a:rPr lang="en-US" sz="2400" dirty="0" err="1" smtClean="0"/>
              <a:t>Koryu</a:t>
            </a:r>
            <a:r>
              <a:rPr lang="en-US" sz="2400" dirty="0" smtClean="0"/>
              <a:t> Dynasty lasts from 935-1392</a:t>
            </a:r>
          </a:p>
          <a:p>
            <a:r>
              <a:rPr lang="en-US" sz="2400" dirty="0" smtClean="0"/>
              <a:t>Models government after China’s</a:t>
            </a:r>
          </a:p>
          <a:p>
            <a:r>
              <a:rPr lang="en-US" sz="2400" dirty="0" smtClean="0"/>
              <a:t>Make civil service system- doesn’t work- sharply divided classes</a:t>
            </a:r>
          </a:p>
        </p:txBody>
      </p:sp>
      <p:pic>
        <p:nvPicPr>
          <p:cNvPr id="4" name="Picture 3"/>
          <p:cNvPicPr>
            <a:picLocks noChangeAspect="1"/>
          </p:cNvPicPr>
          <p:nvPr/>
        </p:nvPicPr>
        <p:blipFill>
          <a:blip r:embed="rId2"/>
          <a:stretch>
            <a:fillRect/>
          </a:stretch>
        </p:blipFill>
        <p:spPr>
          <a:xfrm>
            <a:off x="6692702" y="1752175"/>
            <a:ext cx="2286000" cy="3162300"/>
          </a:xfrm>
          <a:prstGeom prst="rect">
            <a:avLst/>
          </a:prstGeom>
        </p:spPr>
      </p:pic>
    </p:spTree>
    <p:extLst>
      <p:ext uri="{BB962C8B-B14F-4D97-AF65-F5344CB8AC3E}">
        <p14:creationId xmlns:p14="http://schemas.microsoft.com/office/powerpoint/2010/main" val="287473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a:t>
            </a:r>
            <a:r>
              <a:rPr lang="en-US" dirty="0" err="1" smtClean="0"/>
              <a:t>Koryu</a:t>
            </a:r>
            <a:r>
              <a:rPr lang="en-US" dirty="0" smtClean="0"/>
              <a:t> Dynasty</a:t>
            </a:r>
            <a:endParaRPr lang="en-US" dirty="0"/>
          </a:p>
        </p:txBody>
      </p:sp>
      <p:sp>
        <p:nvSpPr>
          <p:cNvPr id="3" name="Content Placeholder 2"/>
          <p:cNvSpPr>
            <a:spLocks noGrp="1"/>
          </p:cNvSpPr>
          <p:nvPr>
            <p:ph idx="1"/>
          </p:nvPr>
        </p:nvSpPr>
        <p:spPr>
          <a:xfrm>
            <a:off x="128619" y="1559277"/>
            <a:ext cx="8874704" cy="4750084"/>
          </a:xfrm>
        </p:spPr>
        <p:txBody>
          <a:bodyPr>
            <a:normAutofit/>
          </a:bodyPr>
          <a:lstStyle/>
          <a:p>
            <a:r>
              <a:rPr lang="en-US" sz="2400" dirty="0" smtClean="0"/>
              <a:t>Taken over by Mongols in 1231</a:t>
            </a:r>
          </a:p>
          <a:p>
            <a:endParaRPr lang="en-US" sz="2400" dirty="0" smtClean="0"/>
          </a:p>
          <a:p>
            <a:r>
              <a:rPr lang="en-US" sz="2400" dirty="0" smtClean="0"/>
              <a:t>Demand 20,000 horses, clothing for 1 million soldiers, take many children and artisans as slaves</a:t>
            </a:r>
          </a:p>
          <a:p>
            <a:endParaRPr lang="en-US" sz="2400" dirty="0" smtClean="0"/>
          </a:p>
          <a:p>
            <a:r>
              <a:rPr lang="en-US" sz="2400" dirty="0" smtClean="0"/>
              <a:t>Occupy Korea until 1360s                                                   when Mongol Empire                                                    collapses</a:t>
            </a:r>
          </a:p>
        </p:txBody>
      </p:sp>
      <p:pic>
        <p:nvPicPr>
          <p:cNvPr id="4" name="Picture 3"/>
          <p:cNvPicPr>
            <a:picLocks noChangeAspect="1"/>
          </p:cNvPicPr>
          <p:nvPr/>
        </p:nvPicPr>
        <p:blipFill>
          <a:blip r:embed="rId2"/>
          <a:stretch>
            <a:fillRect/>
          </a:stretch>
        </p:blipFill>
        <p:spPr>
          <a:xfrm>
            <a:off x="4072218" y="3343601"/>
            <a:ext cx="4931105" cy="3141849"/>
          </a:xfrm>
          <a:prstGeom prst="rect">
            <a:avLst/>
          </a:prstGeom>
        </p:spPr>
      </p:pic>
    </p:spTree>
    <p:extLst>
      <p:ext uri="{BB962C8B-B14F-4D97-AF65-F5344CB8AC3E}">
        <p14:creationId xmlns:p14="http://schemas.microsoft.com/office/powerpoint/2010/main" val="289179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Koryu</a:t>
            </a:r>
            <a:r>
              <a:rPr lang="en-US" dirty="0" smtClean="0"/>
              <a:t> Dynasty</a:t>
            </a:r>
            <a:endParaRPr lang="en-US" dirty="0"/>
          </a:p>
        </p:txBody>
      </p:sp>
      <p:sp>
        <p:nvSpPr>
          <p:cNvPr id="3" name="Content Placeholder 2"/>
          <p:cNvSpPr>
            <a:spLocks noGrp="1"/>
          </p:cNvSpPr>
          <p:nvPr>
            <p:ph idx="1"/>
          </p:nvPr>
        </p:nvSpPr>
        <p:spPr/>
        <p:txBody>
          <a:bodyPr>
            <a:normAutofit/>
          </a:bodyPr>
          <a:lstStyle/>
          <a:p>
            <a:r>
              <a:rPr lang="en-US" sz="2400" dirty="0" smtClean="0"/>
              <a:t>Overthrown in 1392</a:t>
            </a:r>
            <a:r>
              <a:rPr lang="en-US" sz="2400" dirty="0"/>
              <a:t> </a:t>
            </a:r>
            <a:r>
              <a:rPr lang="en-US" sz="2400" dirty="0" smtClean="0"/>
              <a:t>by military leaders</a:t>
            </a:r>
          </a:p>
          <a:p>
            <a:r>
              <a:rPr lang="en-US" sz="2400" dirty="0" smtClean="0"/>
              <a:t>Establish </a:t>
            </a:r>
            <a:r>
              <a:rPr lang="en-US" sz="2400" dirty="0" err="1" smtClean="0"/>
              <a:t>Choson</a:t>
            </a:r>
            <a:r>
              <a:rPr lang="en-US" sz="2400" dirty="0" smtClean="0"/>
              <a:t>, or Yi, Dynasty</a:t>
            </a:r>
          </a:p>
          <a:p>
            <a:pPr lvl="1"/>
            <a:r>
              <a:rPr lang="en-US" sz="2000" dirty="0" smtClean="0"/>
              <a:t>Rules for 518 years</a:t>
            </a:r>
          </a:p>
        </p:txBody>
      </p:sp>
    </p:spTree>
    <p:extLst>
      <p:ext uri="{BB962C8B-B14F-4D97-AF65-F5344CB8AC3E}">
        <p14:creationId xmlns:p14="http://schemas.microsoft.com/office/powerpoint/2010/main" val="37838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err="1" smtClean="0"/>
              <a:t>Koryu</a:t>
            </a:r>
            <a:r>
              <a:rPr lang="en-US" dirty="0" smtClean="0"/>
              <a:t> Culture</a:t>
            </a:r>
            <a:endParaRPr lang="en-US" dirty="0"/>
          </a:p>
        </p:txBody>
      </p:sp>
      <p:sp>
        <p:nvSpPr>
          <p:cNvPr id="3" name="Content Placeholder 2"/>
          <p:cNvSpPr>
            <a:spLocks noGrp="1"/>
          </p:cNvSpPr>
          <p:nvPr>
            <p:ph idx="1"/>
          </p:nvPr>
        </p:nvSpPr>
        <p:spPr>
          <a:xfrm>
            <a:off x="498389" y="1511051"/>
            <a:ext cx="8279843" cy="4798309"/>
          </a:xfrm>
        </p:spPr>
        <p:txBody>
          <a:bodyPr>
            <a:normAutofit/>
          </a:bodyPr>
          <a:lstStyle/>
          <a:p>
            <a:r>
              <a:rPr lang="en-US" sz="2400" dirty="0" smtClean="0"/>
              <a:t>Produced great achievements</a:t>
            </a:r>
          </a:p>
          <a:p>
            <a:r>
              <a:rPr lang="en-US" sz="2400" dirty="0" smtClean="0"/>
              <a:t>Celadon pottery- famous for milky green glaze</a:t>
            </a:r>
          </a:p>
          <a:p>
            <a:r>
              <a:rPr lang="en-US" sz="2400" dirty="0" smtClean="0"/>
              <a:t>Thousands of wooden blocks for printing all the Buddhist scriptures</a:t>
            </a:r>
          </a:p>
          <a:p>
            <a:pPr lvl="1"/>
            <a:r>
              <a:rPr lang="en-US" sz="2000" dirty="0" smtClean="0"/>
              <a:t>Destroyed by Mongols- sparks national effort to recreate them</a:t>
            </a:r>
          </a:p>
          <a:p>
            <a:pPr lvl="1"/>
            <a:r>
              <a:rPr lang="en-US" sz="2000" dirty="0" smtClean="0"/>
              <a:t>Make more than 80,000 blocks in the new set- still exist today</a:t>
            </a:r>
            <a:endParaRPr lang="en-US" sz="2000" dirty="0"/>
          </a:p>
        </p:txBody>
      </p:sp>
      <p:pic>
        <p:nvPicPr>
          <p:cNvPr id="5" name="Picture 4"/>
          <p:cNvPicPr>
            <a:picLocks noChangeAspect="1"/>
          </p:cNvPicPr>
          <p:nvPr/>
        </p:nvPicPr>
        <p:blipFill>
          <a:blip r:embed="rId2"/>
          <a:stretch>
            <a:fillRect/>
          </a:stretch>
        </p:blipFill>
        <p:spPr>
          <a:xfrm>
            <a:off x="543797" y="4175052"/>
            <a:ext cx="8056406" cy="2635037"/>
          </a:xfrm>
          <a:prstGeom prst="rect">
            <a:avLst/>
          </a:prstGeom>
        </p:spPr>
      </p:pic>
    </p:spTree>
    <p:extLst>
      <p:ext uri="{BB962C8B-B14F-4D97-AF65-F5344CB8AC3E}">
        <p14:creationId xmlns:p14="http://schemas.microsoft.com/office/powerpoint/2010/main" val="891062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35740"/>
            <a:ext cx="7315200" cy="1154097"/>
          </a:xfrm>
        </p:spPr>
        <p:txBody>
          <a:bodyPr/>
          <a:lstStyle/>
          <a:p>
            <a:r>
              <a:rPr lang="en-US" dirty="0" smtClean="0"/>
              <a:t>Setting the Stage</a:t>
            </a:r>
            <a:endParaRPr lang="en-US" dirty="0"/>
          </a:p>
        </p:txBody>
      </p:sp>
      <p:sp>
        <p:nvSpPr>
          <p:cNvPr id="3" name="Content Placeholder 2"/>
          <p:cNvSpPr>
            <a:spLocks noGrp="1"/>
          </p:cNvSpPr>
          <p:nvPr>
            <p:ph idx="1"/>
          </p:nvPr>
        </p:nvSpPr>
        <p:spPr>
          <a:xfrm>
            <a:off x="914400" y="2560858"/>
            <a:ext cx="7315200" cy="3539527"/>
          </a:xfrm>
        </p:spPr>
        <p:txBody>
          <a:bodyPr>
            <a:noAutofit/>
          </a:bodyPr>
          <a:lstStyle/>
          <a:p>
            <a:r>
              <a:rPr lang="en-US" sz="2400" dirty="0" smtClean="0"/>
              <a:t>To the south of China lies the region called Southeast Asia.  It includes the modern countries of Myanmar (Burma), Laos, Cambodia, Vietnam, Malaysia, Indonesia, Thailand, Singapore, Brunei and the Philippines.  Thousands of miles from this region, to China’s northeast, lies the Korean peninsula.  This peninsula is currently divided between North Korea and South Korea.  In the shadow of powerful China, many small but prosperous kingdoms rose and fell in Southeast Asia and Korea.</a:t>
            </a:r>
            <a:endParaRPr lang="en-US" sz="2400" dirty="0"/>
          </a:p>
        </p:txBody>
      </p:sp>
    </p:spTree>
    <p:extLst>
      <p:ext uri="{BB962C8B-B14F-4D97-AF65-F5344CB8AC3E}">
        <p14:creationId xmlns:p14="http://schemas.microsoft.com/office/powerpoint/2010/main" val="93555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Geography of Southeast Asia</a:t>
            </a:r>
            <a:endParaRPr lang="en-US" dirty="0"/>
          </a:p>
        </p:txBody>
      </p:sp>
      <p:sp>
        <p:nvSpPr>
          <p:cNvPr id="3" name="Content Placeholder 2"/>
          <p:cNvSpPr>
            <a:spLocks noGrp="1"/>
          </p:cNvSpPr>
          <p:nvPr>
            <p:ph idx="1"/>
          </p:nvPr>
        </p:nvSpPr>
        <p:spPr>
          <a:xfrm>
            <a:off x="96467" y="1477111"/>
            <a:ext cx="8676925" cy="5380889"/>
          </a:xfrm>
        </p:spPr>
        <p:txBody>
          <a:bodyPr>
            <a:noAutofit/>
          </a:bodyPr>
          <a:lstStyle/>
          <a:p>
            <a:r>
              <a:rPr lang="en-US" sz="2400" dirty="0" smtClean="0"/>
              <a:t>Between Indian and Pacific oceans</a:t>
            </a:r>
          </a:p>
          <a:p>
            <a:r>
              <a:rPr lang="en-US" sz="2400" dirty="0" smtClean="0"/>
              <a:t>From Asia almost to Australia</a:t>
            </a:r>
          </a:p>
          <a:p>
            <a:r>
              <a:rPr lang="en-US" sz="2400" dirty="0" smtClean="0"/>
              <a:t>2 main parts-</a:t>
            </a:r>
          </a:p>
          <a:p>
            <a:pPr lvl="1"/>
            <a:r>
              <a:rPr lang="en-US" sz="2000" dirty="0" smtClean="0"/>
              <a:t>Indochina- mainland peninsula </a:t>
            </a:r>
            <a:r>
              <a:rPr lang="en-US" sz="2000" dirty="0" smtClean="0"/>
              <a:t>that borders </a:t>
            </a:r>
            <a:r>
              <a:rPr lang="en-US" sz="2000" dirty="0" smtClean="0"/>
              <a:t>China to north and India to west</a:t>
            </a:r>
          </a:p>
          <a:p>
            <a:pPr lvl="1"/>
            <a:r>
              <a:rPr lang="en-US" sz="2000" dirty="0" smtClean="0"/>
              <a:t>The islands</a:t>
            </a:r>
          </a:p>
          <a:p>
            <a:r>
              <a:rPr lang="en-US" sz="2400" dirty="0" smtClean="0"/>
              <a:t>In the warm, humid tropics</a:t>
            </a:r>
          </a:p>
          <a:p>
            <a:r>
              <a:rPr lang="en-US" sz="2400" dirty="0" smtClean="0"/>
              <a:t>Many different cultures settle in </a:t>
            </a:r>
            <a:r>
              <a:rPr lang="en-US" sz="2400" dirty="0" smtClean="0"/>
              <a:t>the region</a:t>
            </a:r>
            <a:endParaRPr lang="en-US" sz="2400" dirty="0" smtClean="0"/>
          </a:p>
          <a:p>
            <a:r>
              <a:rPr lang="en-US" sz="2400" dirty="0" smtClean="0"/>
              <a:t>Key to power is control of </a:t>
            </a:r>
            <a:r>
              <a:rPr lang="en-US" sz="2400" dirty="0" smtClean="0"/>
              <a:t>trade routes </a:t>
            </a:r>
            <a:r>
              <a:rPr lang="en-US" sz="2400" dirty="0" smtClean="0"/>
              <a:t>and harbors</a:t>
            </a:r>
            <a:endParaRPr lang="en-US" sz="2400" dirty="0"/>
          </a:p>
        </p:txBody>
      </p:sp>
    </p:spTree>
    <p:extLst>
      <p:ext uri="{BB962C8B-B14F-4D97-AF65-F5344CB8AC3E}">
        <p14:creationId xmlns:p14="http://schemas.microsoft.com/office/powerpoint/2010/main" val="62941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India and China</a:t>
            </a:r>
            <a:endParaRPr lang="en-US" dirty="0"/>
          </a:p>
        </p:txBody>
      </p:sp>
      <p:sp>
        <p:nvSpPr>
          <p:cNvPr id="3" name="Content Placeholder 2"/>
          <p:cNvSpPr>
            <a:spLocks noGrp="1"/>
          </p:cNvSpPr>
          <p:nvPr>
            <p:ph idx="1"/>
          </p:nvPr>
        </p:nvSpPr>
        <p:spPr/>
        <p:txBody>
          <a:bodyPr/>
          <a:lstStyle/>
          <a:p>
            <a:r>
              <a:rPr lang="en-US" sz="2400" dirty="0" smtClean="0"/>
              <a:t>India-</a:t>
            </a:r>
          </a:p>
          <a:p>
            <a:pPr lvl="1"/>
            <a:r>
              <a:rPr lang="en-US" sz="2000" dirty="0" smtClean="0"/>
              <a:t>Indian trade ships come in first century</a:t>
            </a:r>
          </a:p>
          <a:p>
            <a:pPr lvl="1"/>
            <a:r>
              <a:rPr lang="en-US" sz="2000" dirty="0" smtClean="0"/>
              <a:t>Hindu and Buddhist missionaries come</a:t>
            </a:r>
          </a:p>
          <a:p>
            <a:pPr lvl="1"/>
            <a:r>
              <a:rPr lang="en-US" sz="2000" dirty="0" smtClean="0"/>
              <a:t>Indian influence shapes politics and religion</a:t>
            </a:r>
          </a:p>
          <a:p>
            <a:r>
              <a:rPr lang="en-US" sz="2400" dirty="0" smtClean="0"/>
              <a:t>China-</a:t>
            </a:r>
          </a:p>
          <a:p>
            <a:pPr lvl="1"/>
            <a:r>
              <a:rPr lang="en-US" sz="2000" dirty="0" smtClean="0"/>
              <a:t>Ideas spread through migration and trade</a:t>
            </a:r>
          </a:p>
          <a:p>
            <a:pPr lvl="1"/>
            <a:r>
              <a:rPr lang="en-US" sz="2000" dirty="0" smtClean="0"/>
              <a:t>Exert political influence over area with direct rule or demand tribute</a:t>
            </a:r>
            <a:endParaRPr lang="en-US" sz="2000" dirty="0"/>
          </a:p>
          <a:p>
            <a:pPr lvl="1"/>
            <a:endParaRPr lang="en-US" dirty="0" smtClean="0"/>
          </a:p>
        </p:txBody>
      </p:sp>
    </p:spTree>
    <p:extLst>
      <p:ext uri="{BB962C8B-B14F-4D97-AF65-F5344CB8AC3E}">
        <p14:creationId xmlns:p14="http://schemas.microsoft.com/office/powerpoint/2010/main" val="1740865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The Khmer Empire</a:t>
            </a:r>
            <a:endParaRPr lang="en-US" dirty="0"/>
          </a:p>
        </p:txBody>
      </p:sp>
      <p:sp>
        <p:nvSpPr>
          <p:cNvPr id="3" name="Content Placeholder 2"/>
          <p:cNvSpPr>
            <a:spLocks noGrp="1"/>
          </p:cNvSpPr>
          <p:nvPr>
            <p:ph idx="1"/>
          </p:nvPr>
        </p:nvSpPr>
        <p:spPr>
          <a:xfrm>
            <a:off x="80387" y="1430676"/>
            <a:ext cx="8890781" cy="4894759"/>
          </a:xfrm>
        </p:spPr>
        <p:txBody>
          <a:bodyPr>
            <a:noAutofit/>
          </a:bodyPr>
          <a:lstStyle/>
          <a:p>
            <a:r>
              <a:rPr lang="en-US" sz="2400" dirty="0" smtClean="0"/>
              <a:t>What is now Cambodia</a:t>
            </a:r>
          </a:p>
          <a:p>
            <a:r>
              <a:rPr lang="en-US" sz="2400" dirty="0" smtClean="0"/>
              <a:t>800s- create an empire by conquering neighboring kingdoms</a:t>
            </a:r>
          </a:p>
          <a:p>
            <a:r>
              <a:rPr lang="en-US" sz="2400" dirty="0" smtClean="0"/>
              <a:t>Build irrigation systems, waterways and improve rice cultivation- grow 3 to 4 crops of rice a year</a:t>
            </a:r>
          </a:p>
          <a:p>
            <a:r>
              <a:rPr lang="en-US" sz="2400" dirty="0" smtClean="0"/>
              <a:t>Capital- Angkor- build                                                            city-temple complexes</a:t>
            </a:r>
          </a:p>
          <a:p>
            <a:pPr lvl="1"/>
            <a:r>
              <a:rPr lang="en-US" sz="2000" dirty="0" smtClean="0"/>
              <a:t>Angkor </a:t>
            </a:r>
            <a:r>
              <a:rPr lang="en-US" sz="2000" dirty="0" err="1" smtClean="0"/>
              <a:t>Wat</a:t>
            </a:r>
            <a:r>
              <a:rPr lang="en-US" sz="2000" dirty="0" smtClean="0"/>
              <a:t>- one of                                                                           world’s greatest </a:t>
            </a:r>
            <a:r>
              <a:rPr lang="en-US" sz="2000" dirty="0"/>
              <a:t> </a:t>
            </a:r>
            <a:r>
              <a:rPr lang="en-US" sz="2000" dirty="0" smtClean="0"/>
              <a:t>                                                                      architectural achievements</a:t>
            </a:r>
          </a:p>
          <a:p>
            <a:pPr lvl="1"/>
            <a:r>
              <a:rPr lang="en-US" sz="2000" dirty="0" smtClean="0"/>
              <a:t>Dedicated to Hindu god                                                                    Vishnu and used as                                                                  observatory</a:t>
            </a:r>
            <a:endParaRPr lang="en-US" sz="2000" dirty="0"/>
          </a:p>
        </p:txBody>
      </p:sp>
      <p:pic>
        <p:nvPicPr>
          <p:cNvPr id="4" name="Picture 3"/>
          <p:cNvPicPr>
            <a:picLocks noChangeAspect="1"/>
          </p:cNvPicPr>
          <p:nvPr/>
        </p:nvPicPr>
        <p:blipFill>
          <a:blip r:embed="rId2"/>
          <a:stretch>
            <a:fillRect/>
          </a:stretch>
        </p:blipFill>
        <p:spPr>
          <a:xfrm>
            <a:off x="3783392" y="3151725"/>
            <a:ext cx="5268161" cy="3503327"/>
          </a:xfrm>
          <a:prstGeom prst="rect">
            <a:avLst/>
          </a:prstGeom>
        </p:spPr>
      </p:pic>
    </p:spTree>
    <p:extLst>
      <p:ext uri="{BB962C8B-B14F-4D97-AF65-F5344CB8AC3E}">
        <p14:creationId xmlns:p14="http://schemas.microsoft.com/office/powerpoint/2010/main" val="63740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889"/>
            <a:ext cx="7315200" cy="1154097"/>
          </a:xfrm>
        </p:spPr>
        <p:txBody>
          <a:bodyPr/>
          <a:lstStyle/>
          <a:p>
            <a:r>
              <a:rPr lang="en-US" dirty="0" smtClean="0"/>
              <a:t>Island Trading Kingdoms</a:t>
            </a:r>
            <a:endParaRPr lang="en-US" dirty="0"/>
          </a:p>
        </p:txBody>
      </p:sp>
      <p:sp>
        <p:nvSpPr>
          <p:cNvPr id="3" name="Content Placeholder 2"/>
          <p:cNvSpPr>
            <a:spLocks noGrp="1"/>
          </p:cNvSpPr>
          <p:nvPr>
            <p:ph idx="1"/>
          </p:nvPr>
        </p:nvSpPr>
        <p:spPr>
          <a:xfrm>
            <a:off x="401933" y="1321293"/>
            <a:ext cx="8601389" cy="3539527"/>
          </a:xfrm>
        </p:spPr>
        <p:txBody>
          <a:bodyPr>
            <a:normAutofit/>
          </a:bodyPr>
          <a:lstStyle/>
          <a:p>
            <a:r>
              <a:rPr lang="en-US" sz="2400" dirty="0" err="1" smtClean="0"/>
              <a:t>Sailendra</a:t>
            </a:r>
            <a:r>
              <a:rPr lang="en-US" sz="2400" dirty="0" smtClean="0"/>
              <a:t>- agricultural kingdom on Java</a:t>
            </a:r>
          </a:p>
          <a:p>
            <a:pPr lvl="1"/>
            <a:r>
              <a:rPr lang="en-US" sz="2000" dirty="0" smtClean="0"/>
              <a:t>Build Buddhist temple at Borobudur around 800- another of world’s greatest architectural achievements</a:t>
            </a:r>
          </a:p>
          <a:p>
            <a:pPr lvl="1"/>
            <a:r>
              <a:rPr lang="en-US" sz="2000" dirty="0" smtClean="0"/>
              <a:t>9 terraced levels like stepped pyramid</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061894"/>
            <a:ext cx="9144000" cy="3597852"/>
          </a:xfrm>
          <a:prstGeom prst="rect">
            <a:avLst/>
          </a:prstGeom>
        </p:spPr>
      </p:pic>
    </p:spTree>
    <p:extLst>
      <p:ext uri="{BB962C8B-B14F-4D97-AF65-F5344CB8AC3E}">
        <p14:creationId xmlns:p14="http://schemas.microsoft.com/office/powerpoint/2010/main" val="20027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300"/>
            <a:ext cx="7315200" cy="1154097"/>
          </a:xfrm>
        </p:spPr>
        <p:txBody>
          <a:bodyPr/>
          <a:lstStyle/>
          <a:p>
            <a:r>
              <a:rPr lang="en-US" dirty="0" smtClean="0"/>
              <a:t>Island Trading Kingdoms</a:t>
            </a:r>
            <a:endParaRPr lang="en-US" dirty="0"/>
          </a:p>
        </p:txBody>
      </p:sp>
      <p:sp>
        <p:nvSpPr>
          <p:cNvPr id="3" name="Content Placeholder 2"/>
          <p:cNvSpPr>
            <a:spLocks noGrp="1"/>
          </p:cNvSpPr>
          <p:nvPr>
            <p:ph idx="1"/>
          </p:nvPr>
        </p:nvSpPr>
        <p:spPr>
          <a:xfrm>
            <a:off x="209007" y="1462826"/>
            <a:ext cx="8794316" cy="4862609"/>
          </a:xfrm>
        </p:spPr>
        <p:txBody>
          <a:bodyPr>
            <a:normAutofit/>
          </a:bodyPr>
          <a:lstStyle/>
          <a:p>
            <a:r>
              <a:rPr lang="en-US" sz="2400" dirty="0" err="1" smtClean="0"/>
              <a:t>Srivijaya</a:t>
            </a:r>
            <a:r>
              <a:rPr lang="en-US" sz="2400" dirty="0" smtClean="0"/>
              <a:t>- control Strait of Malacca and waters around Sumatra, Borneo and Java</a:t>
            </a:r>
          </a:p>
          <a:p>
            <a:pPr lvl="1"/>
            <a:r>
              <a:rPr lang="en-US" sz="2000" dirty="0" smtClean="0"/>
              <a:t>Great wealth- tax the trade in these waters</a:t>
            </a:r>
          </a:p>
          <a:p>
            <a:r>
              <a:rPr lang="en-US" sz="2400" dirty="0" smtClean="0"/>
              <a:t>Capital of Palembang becomes a center of Buddhist learning</a:t>
            </a:r>
          </a:p>
          <a:p>
            <a:pPr lvl="1"/>
            <a:r>
              <a:rPr lang="en-US" sz="2000" dirty="0" smtClean="0"/>
              <a:t>Chinese Monks could study instead of traveling to India</a:t>
            </a:r>
            <a:endParaRPr lang="en-US" sz="2000" dirty="0"/>
          </a:p>
          <a:p>
            <a:pPr lvl="1"/>
            <a:endParaRPr lang="en-US" sz="1800" dirty="0" smtClean="0"/>
          </a:p>
        </p:txBody>
      </p:sp>
      <p:pic>
        <p:nvPicPr>
          <p:cNvPr id="4" name="Picture 3"/>
          <p:cNvPicPr>
            <a:picLocks noChangeAspect="1"/>
          </p:cNvPicPr>
          <p:nvPr/>
        </p:nvPicPr>
        <p:blipFill>
          <a:blip r:embed="rId2"/>
          <a:stretch>
            <a:fillRect/>
          </a:stretch>
        </p:blipFill>
        <p:spPr>
          <a:xfrm>
            <a:off x="2471407" y="3605733"/>
            <a:ext cx="4201186" cy="3159292"/>
          </a:xfrm>
          <a:prstGeom prst="rect">
            <a:avLst/>
          </a:prstGeom>
        </p:spPr>
      </p:pic>
    </p:spTree>
    <p:extLst>
      <p:ext uri="{BB962C8B-B14F-4D97-AF65-F5344CB8AC3E}">
        <p14:creationId xmlns:p14="http://schemas.microsoft.com/office/powerpoint/2010/main" val="388528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Island Trading Kingdoms</a:t>
            </a:r>
            <a:endParaRPr lang="en-US" dirty="0"/>
          </a:p>
        </p:txBody>
      </p:sp>
      <p:sp>
        <p:nvSpPr>
          <p:cNvPr id="3" name="Content Placeholder 2"/>
          <p:cNvSpPr>
            <a:spLocks noGrp="1"/>
          </p:cNvSpPr>
          <p:nvPr>
            <p:ph idx="1"/>
          </p:nvPr>
        </p:nvSpPr>
        <p:spPr/>
        <p:txBody>
          <a:bodyPr>
            <a:normAutofit/>
          </a:bodyPr>
          <a:lstStyle/>
          <a:p>
            <a:r>
              <a:rPr lang="en-US" sz="2400" dirty="0" smtClean="0"/>
              <a:t>Dai Viet- currently Vietnam</a:t>
            </a:r>
          </a:p>
          <a:p>
            <a:r>
              <a:rPr lang="en-US" sz="2400" dirty="0" smtClean="0"/>
              <a:t>Absorb many Chinese cultural aspects</a:t>
            </a:r>
          </a:p>
          <a:p>
            <a:pPr lvl="1"/>
            <a:r>
              <a:rPr lang="en-US" sz="2000" dirty="0" smtClean="0"/>
              <a:t>Buddhism and ideas on government</a:t>
            </a:r>
          </a:p>
          <a:p>
            <a:r>
              <a:rPr lang="en-US" sz="2400" dirty="0" smtClean="0"/>
              <a:t>Also keep spirit of independence and keep aspects of own culture</a:t>
            </a:r>
          </a:p>
          <a:p>
            <a:pPr lvl="1"/>
            <a:r>
              <a:rPr lang="en-US" sz="2000" dirty="0" smtClean="0"/>
              <a:t>Women have more freedom and influence than Chinese women</a:t>
            </a:r>
            <a:endParaRPr lang="en-US" sz="2000" dirty="0"/>
          </a:p>
          <a:p>
            <a:pPr lvl="1"/>
            <a:endParaRPr lang="en-US" sz="1800" dirty="0" smtClean="0"/>
          </a:p>
        </p:txBody>
      </p:sp>
    </p:spTree>
    <p:extLst>
      <p:ext uri="{BB962C8B-B14F-4D97-AF65-F5344CB8AC3E}">
        <p14:creationId xmlns:p14="http://schemas.microsoft.com/office/powerpoint/2010/main" val="191708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14"/>
            <a:ext cx="7315200" cy="1154097"/>
          </a:xfrm>
        </p:spPr>
        <p:txBody>
          <a:bodyPr/>
          <a:lstStyle/>
          <a:p>
            <a:r>
              <a:rPr lang="en-US" dirty="0" smtClean="0"/>
              <a:t>Korean Dynasties</a:t>
            </a:r>
            <a:endParaRPr lang="en-US" dirty="0"/>
          </a:p>
        </p:txBody>
      </p:sp>
      <p:sp>
        <p:nvSpPr>
          <p:cNvPr id="3" name="Content Placeholder 2"/>
          <p:cNvSpPr>
            <a:spLocks noGrp="1"/>
          </p:cNvSpPr>
          <p:nvPr>
            <p:ph idx="1"/>
          </p:nvPr>
        </p:nvSpPr>
        <p:spPr>
          <a:xfrm>
            <a:off x="4147960" y="1591425"/>
            <a:ext cx="4823208" cy="4750086"/>
          </a:xfrm>
        </p:spPr>
        <p:txBody>
          <a:bodyPr>
            <a:normAutofit/>
          </a:bodyPr>
          <a:lstStyle/>
          <a:p>
            <a:r>
              <a:rPr lang="en-US" sz="2400" dirty="0" smtClean="0"/>
              <a:t>Located on peninsula close to Japan</a:t>
            </a:r>
          </a:p>
          <a:p>
            <a:r>
              <a:rPr lang="en-US" sz="2400" dirty="0" smtClean="0"/>
              <a:t>Hot in summer, very cold in winter</a:t>
            </a:r>
          </a:p>
          <a:p>
            <a:r>
              <a:rPr lang="en-US" sz="2400" dirty="0" smtClean="0"/>
              <a:t>Mountainous land</a:t>
            </a:r>
          </a:p>
          <a:p>
            <a:r>
              <a:rPr lang="en-US" sz="2400" dirty="0" smtClean="0"/>
              <a:t>Somewhat isolated due to mountainous region blocking northern neighbor Manchuria and seas</a:t>
            </a:r>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4580" y="1623574"/>
            <a:ext cx="3714373" cy="5077141"/>
          </a:xfrm>
          <a:prstGeom prst="rect">
            <a:avLst/>
          </a:prstGeom>
        </p:spPr>
      </p:pic>
    </p:spTree>
    <p:extLst>
      <p:ext uri="{BB962C8B-B14F-4D97-AF65-F5344CB8AC3E}">
        <p14:creationId xmlns:p14="http://schemas.microsoft.com/office/powerpoint/2010/main" val="305399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94</TotalTime>
  <Words>649</Words>
  <Application>Microsoft Macintosh PowerPoint</Application>
  <PresentationFormat>On-screen Show (4:3)</PresentationFormat>
  <Paragraphs>84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Perspective</vt:lpstr>
      <vt:lpstr>Kingdoms of Southeast Asia and Korea</vt:lpstr>
      <vt:lpstr>Setting the Stage</vt:lpstr>
      <vt:lpstr>Geography of Southeast Asia</vt:lpstr>
      <vt:lpstr>Influence of India and China</vt:lpstr>
      <vt:lpstr>The Khmer Empire</vt:lpstr>
      <vt:lpstr>Island Trading Kingdoms</vt:lpstr>
      <vt:lpstr>Island Trading Kingdoms</vt:lpstr>
      <vt:lpstr>Island Trading Kingdoms</vt:lpstr>
      <vt:lpstr>Korean Dynasties</vt:lpstr>
      <vt:lpstr>Korean Dynasties</vt:lpstr>
      <vt:lpstr>Early Korea</vt:lpstr>
      <vt:lpstr>Early Korea</vt:lpstr>
      <vt:lpstr>The Koryu Dynasty</vt:lpstr>
      <vt:lpstr>The Koryu Dynasty</vt:lpstr>
      <vt:lpstr>The Koryu Dynasty</vt:lpstr>
      <vt:lpstr>Koryu Culture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Kingdoms of Southeast Asia and Korea</dc:title>
  <dc:creator>Greg Sederberg</dc:creator>
  <cp:lastModifiedBy>Greg Sederberg</cp:lastModifiedBy>
  <cp:revision>21</cp:revision>
  <dcterms:created xsi:type="dcterms:W3CDTF">2015-06-04T15:41:37Z</dcterms:created>
  <dcterms:modified xsi:type="dcterms:W3CDTF">2015-10-05T18:26:25Z</dcterms:modified>
</cp:coreProperties>
</file>