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1/13/16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1/13/16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1/13/16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Parliament Limits the English Monarchy</a:t>
            </a:r>
            <a:endParaRPr lang="en-US" dirty="0"/>
          </a:p>
        </p:txBody>
      </p:sp>
    </p:spTree>
    <p:extLst>
      <p:ext uri="{BB962C8B-B14F-4D97-AF65-F5344CB8AC3E}">
        <p14:creationId xmlns:p14="http://schemas.microsoft.com/office/powerpoint/2010/main" val="295249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Cromwell’s Rule</a:t>
            </a:r>
            <a:endParaRPr lang="en-US" dirty="0"/>
          </a:p>
        </p:txBody>
      </p:sp>
      <p:sp>
        <p:nvSpPr>
          <p:cNvPr id="3" name="Content Placeholder 2"/>
          <p:cNvSpPr>
            <a:spLocks noGrp="1"/>
          </p:cNvSpPr>
          <p:nvPr>
            <p:ph idx="1"/>
          </p:nvPr>
        </p:nvSpPr>
        <p:spPr>
          <a:xfrm>
            <a:off x="96465" y="1480813"/>
            <a:ext cx="8892977" cy="4878684"/>
          </a:xfrm>
        </p:spPr>
        <p:txBody>
          <a:bodyPr>
            <a:normAutofit/>
          </a:bodyPr>
          <a:lstStyle/>
          <a:p>
            <a:r>
              <a:rPr lang="en-US" sz="2400" dirty="0" smtClean="0"/>
              <a:t>Faces uprisings in Ireland</a:t>
            </a:r>
          </a:p>
          <a:p>
            <a:pPr lvl="1"/>
            <a:r>
              <a:rPr lang="en-US" sz="2200" dirty="0" smtClean="0"/>
              <a:t>Takes troops to crush the                                                    rebellion</a:t>
            </a:r>
          </a:p>
          <a:p>
            <a:pPr lvl="1"/>
            <a:r>
              <a:rPr lang="en-US" sz="2200" dirty="0" smtClean="0"/>
              <a:t>Gives Irish land and homes                                                            to the English soldiers</a:t>
            </a:r>
          </a:p>
          <a:p>
            <a:pPr lvl="1"/>
            <a:endParaRPr lang="en-US" sz="2200" dirty="0" smtClean="0"/>
          </a:p>
          <a:p>
            <a:r>
              <a:rPr lang="en-US" sz="2400" dirty="0" smtClean="0"/>
              <a:t>Seeks to reform society with                                                   the Puritans</a:t>
            </a:r>
          </a:p>
          <a:p>
            <a:pPr lvl="1"/>
            <a:r>
              <a:rPr lang="en-US" sz="2200" dirty="0" smtClean="0"/>
              <a:t>Abolished activities they saw as sinful (theater, sporting events and dancing)</a:t>
            </a:r>
          </a:p>
          <a:p>
            <a:pPr lvl="1"/>
            <a:r>
              <a:rPr lang="en-US" sz="2200" dirty="0" smtClean="0"/>
              <a:t>Favored religious toleration of all Christians except Catholics</a:t>
            </a:r>
            <a:endParaRPr lang="en-US" sz="2200" dirty="0"/>
          </a:p>
        </p:txBody>
      </p:sp>
      <p:pic>
        <p:nvPicPr>
          <p:cNvPr id="6" name="Picture 5"/>
          <p:cNvPicPr>
            <a:picLocks noChangeAspect="1"/>
          </p:cNvPicPr>
          <p:nvPr/>
        </p:nvPicPr>
        <p:blipFill>
          <a:blip r:embed="rId2"/>
          <a:stretch>
            <a:fillRect/>
          </a:stretch>
        </p:blipFill>
        <p:spPr>
          <a:xfrm>
            <a:off x="4419455" y="1511812"/>
            <a:ext cx="4553278" cy="3068876"/>
          </a:xfrm>
          <a:prstGeom prst="rect">
            <a:avLst/>
          </a:prstGeom>
        </p:spPr>
      </p:pic>
    </p:spTree>
    <p:extLst>
      <p:ext uri="{BB962C8B-B14F-4D97-AF65-F5344CB8AC3E}">
        <p14:creationId xmlns:p14="http://schemas.microsoft.com/office/powerpoint/2010/main" val="65151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Charles II Takes Over</a:t>
            </a:r>
            <a:endParaRPr lang="en-US" dirty="0"/>
          </a:p>
        </p:txBody>
      </p:sp>
      <p:sp>
        <p:nvSpPr>
          <p:cNvPr id="3" name="Content Placeholder 2"/>
          <p:cNvSpPr>
            <a:spLocks noGrp="1"/>
          </p:cNvSpPr>
          <p:nvPr>
            <p:ph idx="1"/>
          </p:nvPr>
        </p:nvSpPr>
        <p:spPr>
          <a:xfrm>
            <a:off x="200507" y="1754713"/>
            <a:ext cx="4929155" cy="4588072"/>
          </a:xfrm>
        </p:spPr>
        <p:txBody>
          <a:bodyPr>
            <a:normAutofit/>
          </a:bodyPr>
          <a:lstStyle/>
          <a:p>
            <a:r>
              <a:rPr lang="en-US" sz="2400" dirty="0" smtClean="0"/>
              <a:t>1658- Cromwell dies and his government collapses</a:t>
            </a:r>
          </a:p>
          <a:p>
            <a:endParaRPr lang="en-US" sz="2400" dirty="0" smtClean="0"/>
          </a:p>
          <a:p>
            <a:r>
              <a:rPr lang="en-US" sz="2400" dirty="0" smtClean="0"/>
              <a:t>Parliament meets and votes to have Charles I’s son take over</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0171" y="1721289"/>
            <a:ext cx="3586859" cy="4573245"/>
          </a:xfrm>
          <a:prstGeom prst="rect">
            <a:avLst/>
          </a:prstGeom>
        </p:spPr>
      </p:pic>
    </p:spTree>
    <p:extLst>
      <p:ext uri="{BB962C8B-B14F-4D97-AF65-F5344CB8AC3E}">
        <p14:creationId xmlns:p14="http://schemas.microsoft.com/office/powerpoint/2010/main" val="399713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4101"/>
            <a:ext cx="7315200" cy="1154097"/>
          </a:xfrm>
        </p:spPr>
        <p:txBody>
          <a:bodyPr/>
          <a:lstStyle/>
          <a:p>
            <a:r>
              <a:rPr lang="en-US" dirty="0" smtClean="0"/>
              <a:t>Charles II’s Rule</a:t>
            </a:r>
            <a:endParaRPr lang="en-US" dirty="0"/>
          </a:p>
        </p:txBody>
      </p:sp>
      <p:sp>
        <p:nvSpPr>
          <p:cNvPr id="3" name="Content Placeholder 2"/>
          <p:cNvSpPr>
            <a:spLocks noGrp="1"/>
          </p:cNvSpPr>
          <p:nvPr>
            <p:ph idx="1"/>
          </p:nvPr>
        </p:nvSpPr>
        <p:spPr>
          <a:xfrm>
            <a:off x="1" y="1353635"/>
            <a:ext cx="9006150" cy="4905590"/>
          </a:xfrm>
        </p:spPr>
        <p:txBody>
          <a:bodyPr>
            <a:normAutofit/>
          </a:bodyPr>
          <a:lstStyle/>
          <a:p>
            <a:r>
              <a:rPr lang="en-US" sz="2400" dirty="0" smtClean="0"/>
              <a:t>The Restoration- Charles II’s period of rule because he restored the monarchy</a:t>
            </a:r>
          </a:p>
          <a:p>
            <a:r>
              <a:rPr lang="en-US" sz="2400" dirty="0" smtClean="0"/>
              <a:t>Passed habeas corpus-</a:t>
            </a:r>
          </a:p>
          <a:p>
            <a:pPr lvl="1"/>
            <a:r>
              <a:rPr lang="en-US" sz="2200" dirty="0" smtClean="0"/>
              <a:t>Prisoners had to be taken before a judge to tell them their charges</a:t>
            </a:r>
          </a:p>
          <a:p>
            <a:pPr lvl="1"/>
            <a:r>
              <a:rPr lang="en-US" sz="2200" dirty="0" smtClean="0"/>
              <a:t>The judged decided if they would be tried or set free</a:t>
            </a:r>
          </a:p>
          <a:p>
            <a:pPr lvl="1"/>
            <a:r>
              <a:rPr lang="en-US" sz="2200" dirty="0" smtClean="0"/>
              <a:t>A king couldn’t jail someone just for opposing them</a:t>
            </a:r>
            <a:endParaRPr lang="en-US" sz="2200" dirty="0"/>
          </a:p>
        </p:txBody>
      </p:sp>
      <p:pic>
        <p:nvPicPr>
          <p:cNvPr id="4" name="Picture 3"/>
          <p:cNvPicPr>
            <a:picLocks noChangeAspect="1"/>
          </p:cNvPicPr>
          <p:nvPr/>
        </p:nvPicPr>
        <p:blipFill>
          <a:blip r:embed="rId2"/>
          <a:stretch>
            <a:fillRect/>
          </a:stretch>
        </p:blipFill>
        <p:spPr>
          <a:xfrm>
            <a:off x="0" y="3893949"/>
            <a:ext cx="9144000" cy="2964051"/>
          </a:xfrm>
          <a:prstGeom prst="rect">
            <a:avLst/>
          </a:prstGeom>
        </p:spPr>
      </p:pic>
    </p:spTree>
    <p:extLst>
      <p:ext uri="{BB962C8B-B14F-4D97-AF65-F5344CB8AC3E}">
        <p14:creationId xmlns:p14="http://schemas.microsoft.com/office/powerpoint/2010/main" val="114754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James II Takes Over</a:t>
            </a:r>
            <a:endParaRPr lang="en-US" dirty="0"/>
          </a:p>
        </p:txBody>
      </p:sp>
      <p:sp>
        <p:nvSpPr>
          <p:cNvPr id="3" name="Content Placeholder 2"/>
          <p:cNvSpPr>
            <a:spLocks noGrp="1"/>
          </p:cNvSpPr>
          <p:nvPr>
            <p:ph idx="1"/>
          </p:nvPr>
        </p:nvSpPr>
        <p:spPr>
          <a:xfrm>
            <a:off x="0" y="1403771"/>
            <a:ext cx="6248537" cy="4955725"/>
          </a:xfrm>
        </p:spPr>
        <p:txBody>
          <a:bodyPr>
            <a:normAutofit/>
          </a:bodyPr>
          <a:lstStyle/>
          <a:p>
            <a:r>
              <a:rPr lang="en-US" sz="2400" dirty="0" smtClean="0"/>
              <a:t>1685- Charles dies, and with no heirs, his brother James takes over</a:t>
            </a:r>
          </a:p>
          <a:p>
            <a:endParaRPr lang="en-US" sz="2400" dirty="0" smtClean="0"/>
          </a:p>
          <a:p>
            <a:r>
              <a:rPr lang="en-US" sz="2400" dirty="0" smtClean="0"/>
              <a:t>Appoints several Catholics to high office</a:t>
            </a:r>
          </a:p>
          <a:p>
            <a:pPr lvl="1"/>
            <a:r>
              <a:rPr lang="en-US" sz="2000" dirty="0" smtClean="0"/>
              <a:t>Parliament objects, so he dissolves it</a:t>
            </a:r>
          </a:p>
          <a:p>
            <a:pPr lvl="1"/>
            <a:endParaRPr lang="en-US" sz="2000" dirty="0" smtClean="0"/>
          </a:p>
          <a:p>
            <a:r>
              <a:rPr lang="en-US" sz="2400" dirty="0" smtClean="0"/>
              <a:t>1688- James has a boy</a:t>
            </a:r>
          </a:p>
          <a:p>
            <a:pPr lvl="1"/>
            <a:r>
              <a:rPr lang="en-US" sz="2000" dirty="0" smtClean="0"/>
              <a:t>Protestants terrified at the idea of a                  line of Catholic kings</a:t>
            </a:r>
          </a:p>
          <a:p>
            <a:pPr lvl="1"/>
            <a:r>
              <a:rPr lang="en-US" sz="2000" dirty="0" smtClean="0"/>
              <a:t>James also has a daughter, Mary,                   who was married to William of                    Orange (prince of the Netherlands)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65246" y="417791"/>
            <a:ext cx="2774323" cy="3476001"/>
          </a:xfrm>
          <a:prstGeom prst="rect">
            <a:avLst/>
          </a:prstGeom>
        </p:spPr>
      </p:pic>
      <p:pic>
        <p:nvPicPr>
          <p:cNvPr id="5" name="Picture 4"/>
          <p:cNvPicPr>
            <a:picLocks noChangeAspect="1"/>
          </p:cNvPicPr>
          <p:nvPr/>
        </p:nvPicPr>
        <p:blipFill>
          <a:blip r:embed="rId3"/>
          <a:stretch>
            <a:fillRect/>
          </a:stretch>
        </p:blipFill>
        <p:spPr>
          <a:xfrm>
            <a:off x="4617975" y="3943925"/>
            <a:ext cx="4421594" cy="2805175"/>
          </a:xfrm>
          <a:prstGeom prst="rect">
            <a:avLst/>
          </a:prstGeom>
        </p:spPr>
      </p:pic>
    </p:spTree>
    <p:extLst>
      <p:ext uri="{BB962C8B-B14F-4D97-AF65-F5344CB8AC3E}">
        <p14:creationId xmlns:p14="http://schemas.microsoft.com/office/powerpoint/2010/main" val="349322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The Glorious Revolution</a:t>
            </a:r>
            <a:endParaRPr lang="en-US" dirty="0"/>
          </a:p>
        </p:txBody>
      </p:sp>
      <p:sp>
        <p:nvSpPr>
          <p:cNvPr id="3" name="Content Placeholder 2"/>
          <p:cNvSpPr>
            <a:spLocks noGrp="1"/>
          </p:cNvSpPr>
          <p:nvPr>
            <p:ph idx="1"/>
          </p:nvPr>
        </p:nvSpPr>
        <p:spPr>
          <a:xfrm>
            <a:off x="167090" y="1621025"/>
            <a:ext cx="5263335" cy="4838744"/>
          </a:xfrm>
        </p:spPr>
        <p:txBody>
          <a:bodyPr>
            <a:normAutofit/>
          </a:bodyPr>
          <a:lstStyle/>
          <a:p>
            <a:r>
              <a:rPr lang="en-US" sz="2400" dirty="0" smtClean="0"/>
              <a:t>Members of Parliament ask William and Mary to overthrow King James</a:t>
            </a:r>
          </a:p>
          <a:p>
            <a:endParaRPr lang="en-US" sz="2400" dirty="0"/>
          </a:p>
          <a:p>
            <a:r>
              <a:rPr lang="en-US" sz="2400" dirty="0" smtClean="0"/>
              <a:t>William leads an army to London</a:t>
            </a:r>
          </a:p>
          <a:p>
            <a:pPr lvl="1"/>
            <a:r>
              <a:rPr lang="en-US" sz="2000" dirty="0" smtClean="0"/>
              <a:t>James fled to France without any blood being shed</a:t>
            </a:r>
            <a:endParaRPr lang="en-US" sz="2000" dirty="0"/>
          </a:p>
        </p:txBody>
      </p:sp>
      <p:pic>
        <p:nvPicPr>
          <p:cNvPr id="5" name="Picture 4"/>
          <p:cNvPicPr>
            <a:picLocks noChangeAspect="1"/>
          </p:cNvPicPr>
          <p:nvPr/>
        </p:nvPicPr>
        <p:blipFill>
          <a:blip r:embed="rId2"/>
          <a:stretch>
            <a:fillRect/>
          </a:stretch>
        </p:blipFill>
        <p:spPr>
          <a:xfrm>
            <a:off x="5547678" y="1621025"/>
            <a:ext cx="3475182" cy="4233404"/>
          </a:xfrm>
          <a:prstGeom prst="rect">
            <a:avLst/>
          </a:prstGeom>
        </p:spPr>
      </p:pic>
    </p:spTree>
    <p:extLst>
      <p:ext uri="{BB962C8B-B14F-4D97-AF65-F5344CB8AC3E}">
        <p14:creationId xmlns:p14="http://schemas.microsoft.com/office/powerpoint/2010/main" val="363571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Limits on Monarch’s Power</a:t>
            </a:r>
            <a:endParaRPr lang="en-US" dirty="0"/>
          </a:p>
        </p:txBody>
      </p:sp>
      <p:sp>
        <p:nvSpPr>
          <p:cNvPr id="3" name="Content Placeholder 2"/>
          <p:cNvSpPr>
            <a:spLocks noGrp="1"/>
          </p:cNvSpPr>
          <p:nvPr>
            <p:ph idx="1"/>
          </p:nvPr>
        </p:nvSpPr>
        <p:spPr>
          <a:xfrm>
            <a:off x="183799" y="1470617"/>
            <a:ext cx="8755516" cy="4838744"/>
          </a:xfrm>
        </p:spPr>
        <p:txBody>
          <a:bodyPr>
            <a:normAutofit/>
          </a:bodyPr>
          <a:lstStyle/>
          <a:p>
            <a:r>
              <a:rPr lang="en-US" sz="2400" dirty="0" smtClean="0"/>
              <a:t>William and Mary recognize Parliament as their partner in governing</a:t>
            </a:r>
          </a:p>
          <a:p>
            <a:r>
              <a:rPr lang="en-US" sz="2400" dirty="0" smtClean="0"/>
              <a:t>England becomes a constitutional monarchy- laws limit the rulers power</a:t>
            </a:r>
            <a:endParaRPr lang="en-US" sz="2400" dirty="0"/>
          </a:p>
        </p:txBody>
      </p:sp>
      <p:pic>
        <p:nvPicPr>
          <p:cNvPr id="4" name="Picture 3"/>
          <p:cNvPicPr>
            <a:picLocks noChangeAspect="1"/>
          </p:cNvPicPr>
          <p:nvPr/>
        </p:nvPicPr>
        <p:blipFill>
          <a:blip r:embed="rId2"/>
          <a:stretch>
            <a:fillRect/>
          </a:stretch>
        </p:blipFill>
        <p:spPr>
          <a:xfrm>
            <a:off x="1873250" y="3163628"/>
            <a:ext cx="5397500" cy="3594100"/>
          </a:xfrm>
          <a:prstGeom prst="rect">
            <a:avLst/>
          </a:prstGeom>
        </p:spPr>
      </p:pic>
    </p:spTree>
    <p:extLst>
      <p:ext uri="{BB962C8B-B14F-4D97-AF65-F5344CB8AC3E}">
        <p14:creationId xmlns:p14="http://schemas.microsoft.com/office/powerpoint/2010/main" val="280335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Limits on Monarch’s Power</a:t>
            </a:r>
            <a:endParaRPr lang="en-US" dirty="0"/>
          </a:p>
        </p:txBody>
      </p:sp>
      <p:sp>
        <p:nvSpPr>
          <p:cNvPr id="3" name="Content Placeholder 2"/>
          <p:cNvSpPr>
            <a:spLocks noGrp="1"/>
          </p:cNvSpPr>
          <p:nvPr>
            <p:ph idx="1"/>
          </p:nvPr>
        </p:nvSpPr>
        <p:spPr>
          <a:xfrm>
            <a:off x="233926" y="1587597"/>
            <a:ext cx="6466383" cy="4721763"/>
          </a:xfrm>
        </p:spPr>
        <p:txBody>
          <a:bodyPr>
            <a:normAutofit/>
          </a:bodyPr>
          <a:lstStyle/>
          <a:p>
            <a:r>
              <a:rPr lang="en-US" sz="2400" dirty="0" smtClean="0"/>
              <a:t>Bill of Rights</a:t>
            </a:r>
          </a:p>
          <a:p>
            <a:pPr lvl="1"/>
            <a:r>
              <a:rPr lang="en-US" sz="2200" dirty="0" smtClean="0"/>
              <a:t>No suspending of Parliament’s laws</a:t>
            </a:r>
          </a:p>
          <a:p>
            <a:pPr lvl="1"/>
            <a:r>
              <a:rPr lang="en-US" sz="2200" dirty="0" smtClean="0"/>
              <a:t>No levying taxes without a specific grant from Parliament</a:t>
            </a:r>
          </a:p>
          <a:p>
            <a:pPr lvl="1"/>
            <a:r>
              <a:rPr lang="en-US" sz="2200" dirty="0" smtClean="0"/>
              <a:t>No interfering with freedom of speech in Parliament</a:t>
            </a:r>
          </a:p>
          <a:p>
            <a:pPr lvl="1"/>
            <a:r>
              <a:rPr lang="en-US" sz="2200" dirty="0" smtClean="0"/>
              <a:t>No penalty for a citizen who petitions the king about grievances</a:t>
            </a:r>
            <a:endParaRPr lang="en-US" sz="2200" dirty="0"/>
          </a:p>
        </p:txBody>
      </p:sp>
      <p:pic>
        <p:nvPicPr>
          <p:cNvPr id="4" name="Picture 3"/>
          <p:cNvPicPr>
            <a:picLocks noChangeAspect="1"/>
          </p:cNvPicPr>
          <p:nvPr/>
        </p:nvPicPr>
        <p:blipFill>
          <a:blip r:embed="rId2"/>
          <a:stretch>
            <a:fillRect/>
          </a:stretch>
        </p:blipFill>
        <p:spPr>
          <a:xfrm>
            <a:off x="6705049" y="1587597"/>
            <a:ext cx="2194675" cy="4593938"/>
          </a:xfrm>
          <a:prstGeom prst="rect">
            <a:avLst/>
          </a:prstGeom>
        </p:spPr>
      </p:pic>
    </p:spTree>
    <p:extLst>
      <p:ext uri="{BB962C8B-B14F-4D97-AF65-F5344CB8AC3E}">
        <p14:creationId xmlns:p14="http://schemas.microsoft.com/office/powerpoint/2010/main" val="196589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 System Develops</a:t>
            </a:r>
            <a:endParaRPr lang="en-US" dirty="0"/>
          </a:p>
        </p:txBody>
      </p:sp>
      <p:sp>
        <p:nvSpPr>
          <p:cNvPr id="3" name="Content Placeholder 2"/>
          <p:cNvSpPr>
            <a:spLocks noGrp="1"/>
          </p:cNvSpPr>
          <p:nvPr>
            <p:ph idx="1"/>
          </p:nvPr>
        </p:nvSpPr>
        <p:spPr>
          <a:xfrm>
            <a:off x="0" y="2769833"/>
            <a:ext cx="9144000" cy="3539527"/>
          </a:xfrm>
        </p:spPr>
        <p:txBody>
          <a:bodyPr>
            <a:normAutofit/>
          </a:bodyPr>
          <a:lstStyle/>
          <a:p>
            <a:r>
              <a:rPr lang="en-US" sz="2400" dirty="0" smtClean="0"/>
              <a:t>No British monarch could rule without consent of Parliament</a:t>
            </a:r>
          </a:p>
          <a:p>
            <a:r>
              <a:rPr lang="en-US" sz="2400" dirty="0" smtClean="0"/>
              <a:t>Parliament couldn’t rule without consent of the monarch</a:t>
            </a:r>
          </a:p>
          <a:p>
            <a:pPr lvl="1"/>
            <a:r>
              <a:rPr lang="en-US" sz="2000" dirty="0" smtClean="0"/>
              <a:t>If the 2 disagreed, government came to a standstill</a:t>
            </a:r>
          </a:p>
          <a:p>
            <a:r>
              <a:rPr lang="en-US" sz="2400" dirty="0" smtClean="0"/>
              <a:t>The Cabinet- government ministers, or officials who acted in the ruler’s name but in reality represent the major party of Parliament</a:t>
            </a:r>
          </a:p>
          <a:p>
            <a:pPr lvl="1"/>
            <a:r>
              <a:rPr lang="en-US" sz="2200" dirty="0" smtClean="0"/>
              <a:t>Leader of majority party heads the cabinet and is called the Prime Minister</a:t>
            </a:r>
          </a:p>
        </p:txBody>
      </p:sp>
    </p:spTree>
    <p:extLst>
      <p:ext uri="{BB962C8B-B14F-4D97-AF65-F5344CB8AC3E}">
        <p14:creationId xmlns:p14="http://schemas.microsoft.com/office/powerpoint/2010/main" val="291474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a:xfrm>
            <a:off x="0" y="2769833"/>
            <a:ext cx="9144000" cy="3539527"/>
          </a:xfrm>
        </p:spPr>
        <p:txBody>
          <a:bodyPr>
            <a:noAutofit/>
          </a:bodyPr>
          <a:lstStyle/>
          <a:p>
            <a:r>
              <a:rPr lang="en-US" sz="2400" dirty="0" smtClean="0"/>
              <a:t>During her reign, Queen Elizabeth I of England had frequent conflicts with Parliament.  Many of the arguments were over money, because the treasury did not have enough funds to pay the queen’s expenses.  By the time Elizabeth died in 1603, she had left a huge debt for her successor to deal with.  Parliament’s financial power was one obstacle to English rulers’ becoming absolute monarchs.  The resulting struggle between Parliament and the monarchy would have serious consequences for England.</a:t>
            </a:r>
            <a:endParaRPr lang="en-US" sz="2400" dirty="0"/>
          </a:p>
        </p:txBody>
      </p:sp>
    </p:spTree>
    <p:extLst>
      <p:ext uri="{BB962C8B-B14F-4D97-AF65-F5344CB8AC3E}">
        <p14:creationId xmlns:p14="http://schemas.microsoft.com/office/powerpoint/2010/main" val="234710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Monarchs Defy Parliament</a:t>
            </a:r>
            <a:endParaRPr lang="en-US" dirty="0"/>
          </a:p>
        </p:txBody>
      </p:sp>
      <p:sp>
        <p:nvSpPr>
          <p:cNvPr id="3" name="Content Placeholder 2"/>
          <p:cNvSpPr>
            <a:spLocks noGrp="1"/>
          </p:cNvSpPr>
          <p:nvPr>
            <p:ph idx="1"/>
          </p:nvPr>
        </p:nvSpPr>
        <p:spPr>
          <a:xfrm>
            <a:off x="241160" y="1382452"/>
            <a:ext cx="6511332" cy="5224376"/>
          </a:xfrm>
        </p:spPr>
        <p:txBody>
          <a:bodyPr>
            <a:normAutofit/>
          </a:bodyPr>
          <a:lstStyle/>
          <a:p>
            <a:r>
              <a:rPr lang="en-US" sz="2400" dirty="0" smtClean="0"/>
              <a:t>Elizabeth had no child- cousin James Stuart (king of Scotland) takes over as king of England</a:t>
            </a:r>
          </a:p>
          <a:p>
            <a:endParaRPr lang="en-US" sz="2400" dirty="0" smtClean="0"/>
          </a:p>
          <a:p>
            <a:r>
              <a:rPr lang="en-US" sz="2400" dirty="0" smtClean="0"/>
              <a:t>Struggles with Parliament over money</a:t>
            </a:r>
          </a:p>
          <a:p>
            <a:endParaRPr lang="en-US" sz="2400" dirty="0" smtClean="0"/>
          </a:p>
          <a:p>
            <a:r>
              <a:rPr lang="en-US" sz="2400" dirty="0" smtClean="0"/>
              <a:t>Offends Puritan members of Parliament by not changing Catholic practices in the English Church</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81114" y="1279545"/>
            <a:ext cx="1961438" cy="24844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1114" y="3890151"/>
            <a:ext cx="1967298" cy="2845596"/>
          </a:xfrm>
          <a:prstGeom prst="rect">
            <a:avLst/>
          </a:prstGeom>
        </p:spPr>
      </p:pic>
    </p:spTree>
    <p:extLst>
      <p:ext uri="{BB962C8B-B14F-4D97-AF65-F5344CB8AC3E}">
        <p14:creationId xmlns:p14="http://schemas.microsoft.com/office/powerpoint/2010/main" val="192733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Monarchs Defy Parliament</a:t>
            </a:r>
            <a:endParaRPr lang="en-US" dirty="0"/>
          </a:p>
        </p:txBody>
      </p:sp>
      <p:sp>
        <p:nvSpPr>
          <p:cNvPr id="3" name="Content Placeholder 2"/>
          <p:cNvSpPr>
            <a:spLocks noGrp="1"/>
          </p:cNvSpPr>
          <p:nvPr>
            <p:ph idx="1"/>
          </p:nvPr>
        </p:nvSpPr>
        <p:spPr>
          <a:xfrm>
            <a:off x="3456631" y="1462827"/>
            <a:ext cx="5530613" cy="4846534"/>
          </a:xfrm>
        </p:spPr>
        <p:txBody>
          <a:bodyPr>
            <a:normAutofit/>
          </a:bodyPr>
          <a:lstStyle/>
          <a:p>
            <a:r>
              <a:rPr lang="en-US" sz="2400" dirty="0" smtClean="0"/>
              <a:t>1625- James dies and his son Charles I takes over</a:t>
            </a:r>
          </a:p>
          <a:p>
            <a:endParaRPr lang="en-US" sz="2400" dirty="0" smtClean="0"/>
          </a:p>
          <a:p>
            <a:r>
              <a:rPr lang="en-US" sz="2400" dirty="0" smtClean="0"/>
              <a:t>Charles always needed money</a:t>
            </a:r>
          </a:p>
          <a:p>
            <a:pPr lvl="1"/>
            <a:r>
              <a:rPr lang="en-US" sz="2200" dirty="0" smtClean="0"/>
              <a:t>At war with Spain and France</a:t>
            </a:r>
          </a:p>
          <a:p>
            <a:pPr lvl="1"/>
            <a:endParaRPr lang="en-US" sz="2200" dirty="0" smtClean="0"/>
          </a:p>
          <a:p>
            <a:r>
              <a:rPr lang="en-US" sz="2400" dirty="0" smtClean="0"/>
              <a:t>1628- asks Parliament for money</a:t>
            </a:r>
          </a:p>
          <a:p>
            <a:pPr lvl="1"/>
            <a:r>
              <a:rPr lang="en-US" sz="2200" dirty="0" smtClean="0"/>
              <a:t>They refuse until he signs the Petition of Right</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9422" y="1575352"/>
            <a:ext cx="2904281" cy="5013863"/>
          </a:xfrm>
          <a:prstGeom prst="rect">
            <a:avLst/>
          </a:prstGeom>
        </p:spPr>
      </p:pic>
    </p:spTree>
    <p:extLst>
      <p:ext uri="{BB962C8B-B14F-4D97-AF65-F5344CB8AC3E}">
        <p14:creationId xmlns:p14="http://schemas.microsoft.com/office/powerpoint/2010/main" val="264561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Petition of Right</a:t>
            </a:r>
            <a:endParaRPr lang="en-US" dirty="0"/>
          </a:p>
        </p:txBody>
      </p:sp>
      <p:sp>
        <p:nvSpPr>
          <p:cNvPr id="3" name="Content Placeholder 2"/>
          <p:cNvSpPr>
            <a:spLocks noGrp="1"/>
          </p:cNvSpPr>
          <p:nvPr>
            <p:ph idx="1"/>
          </p:nvPr>
        </p:nvSpPr>
        <p:spPr>
          <a:xfrm>
            <a:off x="277805" y="1366376"/>
            <a:ext cx="8750565" cy="5144001"/>
          </a:xfrm>
        </p:spPr>
        <p:txBody>
          <a:bodyPr>
            <a:normAutofit/>
          </a:bodyPr>
          <a:lstStyle/>
          <a:p>
            <a:r>
              <a:rPr lang="en-US" sz="2400" dirty="0" smtClean="0"/>
              <a:t>Said the King would not-</a:t>
            </a:r>
          </a:p>
          <a:p>
            <a:pPr lvl="1"/>
            <a:r>
              <a:rPr lang="en-US" sz="2200" dirty="0" smtClean="0"/>
              <a:t>Imprison subjects without due cause</a:t>
            </a:r>
          </a:p>
          <a:p>
            <a:pPr lvl="1"/>
            <a:r>
              <a:rPr lang="en-US" sz="2200" dirty="0" smtClean="0"/>
              <a:t>Levy taxes without Parliament’s consent</a:t>
            </a:r>
          </a:p>
          <a:p>
            <a:pPr lvl="1"/>
            <a:r>
              <a:rPr lang="en-US" sz="2200" dirty="0" smtClean="0"/>
              <a:t>House soldiers in private homes</a:t>
            </a:r>
          </a:p>
          <a:p>
            <a:pPr lvl="1"/>
            <a:r>
              <a:rPr lang="en-US" sz="2200" dirty="0" smtClean="0"/>
              <a:t>Impose martial law in peacetime</a:t>
            </a:r>
            <a:endParaRPr lang="en-US" sz="2400" dirty="0" smtClean="0"/>
          </a:p>
          <a:p>
            <a:r>
              <a:rPr lang="en-US" sz="2400" dirty="0" smtClean="0"/>
              <a:t>Charles signs it, but ignores it and dismisses Parliament</a:t>
            </a:r>
          </a:p>
          <a:p>
            <a:r>
              <a:rPr lang="en-US" sz="2400" dirty="0" smtClean="0"/>
              <a:t>Still important- Contradicted idea of absolute monarchy</a:t>
            </a:r>
            <a:endParaRPr lang="en-US" sz="2400" dirty="0"/>
          </a:p>
        </p:txBody>
      </p:sp>
      <p:pic>
        <p:nvPicPr>
          <p:cNvPr id="4" name="Picture 3"/>
          <p:cNvPicPr>
            <a:picLocks noChangeAspect="1"/>
          </p:cNvPicPr>
          <p:nvPr/>
        </p:nvPicPr>
        <p:blipFill>
          <a:blip r:embed="rId2"/>
          <a:stretch>
            <a:fillRect/>
          </a:stretch>
        </p:blipFill>
        <p:spPr>
          <a:xfrm>
            <a:off x="2781383" y="4326657"/>
            <a:ext cx="3569175" cy="2465247"/>
          </a:xfrm>
          <a:prstGeom prst="rect">
            <a:avLst/>
          </a:prstGeom>
        </p:spPr>
      </p:pic>
    </p:spTree>
    <p:extLst>
      <p:ext uri="{BB962C8B-B14F-4D97-AF65-F5344CB8AC3E}">
        <p14:creationId xmlns:p14="http://schemas.microsoft.com/office/powerpoint/2010/main" val="137197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English Civil War</a:t>
            </a:r>
            <a:endParaRPr lang="en-US" dirty="0"/>
          </a:p>
        </p:txBody>
      </p:sp>
      <p:sp>
        <p:nvSpPr>
          <p:cNvPr id="3" name="Content Placeholder 2"/>
          <p:cNvSpPr>
            <a:spLocks noGrp="1"/>
          </p:cNvSpPr>
          <p:nvPr>
            <p:ph idx="1"/>
          </p:nvPr>
        </p:nvSpPr>
        <p:spPr>
          <a:xfrm>
            <a:off x="192928" y="1414601"/>
            <a:ext cx="8778240" cy="4894759"/>
          </a:xfrm>
        </p:spPr>
        <p:txBody>
          <a:bodyPr>
            <a:normAutofit/>
          </a:bodyPr>
          <a:lstStyle/>
          <a:p>
            <a:r>
              <a:rPr lang="en-US" sz="2400" dirty="0" smtClean="0"/>
              <a:t>Charles wants both Scotland and England to follow Catholicism</a:t>
            </a:r>
          </a:p>
          <a:p>
            <a:r>
              <a:rPr lang="en-US" sz="2400" dirty="0" smtClean="0"/>
              <a:t>Scotland rebels</a:t>
            </a:r>
          </a:p>
          <a:p>
            <a:r>
              <a:rPr lang="en-US" sz="2400" dirty="0" smtClean="0"/>
              <a:t>Charles needs money to address the situation and is forced to call Parliament back into session</a:t>
            </a:r>
          </a:p>
        </p:txBody>
      </p:sp>
      <p:pic>
        <p:nvPicPr>
          <p:cNvPr id="4" name="Picture 3"/>
          <p:cNvPicPr>
            <a:picLocks noChangeAspect="1"/>
          </p:cNvPicPr>
          <p:nvPr/>
        </p:nvPicPr>
        <p:blipFill>
          <a:blip r:embed="rId2"/>
          <a:stretch>
            <a:fillRect/>
          </a:stretch>
        </p:blipFill>
        <p:spPr>
          <a:xfrm>
            <a:off x="2284102" y="3568652"/>
            <a:ext cx="4575796" cy="3180178"/>
          </a:xfrm>
          <a:prstGeom prst="rect">
            <a:avLst/>
          </a:prstGeom>
        </p:spPr>
      </p:pic>
    </p:spTree>
    <p:extLst>
      <p:ext uri="{BB962C8B-B14F-4D97-AF65-F5344CB8AC3E}">
        <p14:creationId xmlns:p14="http://schemas.microsoft.com/office/powerpoint/2010/main" val="316301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English Civil War</a:t>
            </a:r>
            <a:endParaRPr lang="en-US" dirty="0"/>
          </a:p>
        </p:txBody>
      </p:sp>
      <p:sp>
        <p:nvSpPr>
          <p:cNvPr id="3" name="Content Placeholder 2"/>
          <p:cNvSpPr>
            <a:spLocks noGrp="1"/>
          </p:cNvSpPr>
          <p:nvPr>
            <p:ph idx="1"/>
          </p:nvPr>
        </p:nvSpPr>
        <p:spPr>
          <a:xfrm>
            <a:off x="305470" y="1382451"/>
            <a:ext cx="8838529" cy="4926909"/>
          </a:xfrm>
        </p:spPr>
        <p:txBody>
          <a:bodyPr>
            <a:normAutofit/>
          </a:bodyPr>
          <a:lstStyle/>
          <a:p>
            <a:r>
              <a:rPr lang="en-US" sz="2400" dirty="0" smtClean="0"/>
              <a:t>1641- Parliament passes laws limiting royal power</a:t>
            </a:r>
          </a:p>
          <a:p>
            <a:pPr lvl="1"/>
            <a:r>
              <a:rPr lang="en-US" sz="2000" dirty="0" smtClean="0"/>
              <a:t>Charles tries to arrest Parliament’s leaders, but they escape</a:t>
            </a:r>
          </a:p>
          <a:p>
            <a:r>
              <a:rPr lang="en-US" sz="2400" dirty="0" smtClean="0"/>
              <a:t>Londoners gather outside the palace</a:t>
            </a:r>
          </a:p>
          <a:p>
            <a:r>
              <a:rPr lang="en-US" sz="2400" dirty="0" smtClean="0"/>
              <a:t>Charles flees to northern England and establishes an army</a:t>
            </a:r>
          </a:p>
          <a:p>
            <a:r>
              <a:rPr lang="en-US" sz="2400" dirty="0" smtClean="0"/>
              <a:t>1642-1649- Civil War between the Cavaliers and the Roundheads</a:t>
            </a:r>
            <a:endParaRPr lang="en-US" sz="2400" dirty="0"/>
          </a:p>
        </p:txBody>
      </p:sp>
      <p:pic>
        <p:nvPicPr>
          <p:cNvPr id="4" name="Picture 3"/>
          <p:cNvPicPr>
            <a:picLocks noChangeAspect="1"/>
          </p:cNvPicPr>
          <p:nvPr/>
        </p:nvPicPr>
        <p:blipFill>
          <a:blip r:embed="rId2"/>
          <a:stretch>
            <a:fillRect/>
          </a:stretch>
        </p:blipFill>
        <p:spPr>
          <a:xfrm>
            <a:off x="2752525" y="3968336"/>
            <a:ext cx="3638951" cy="2773689"/>
          </a:xfrm>
          <a:prstGeom prst="rect">
            <a:avLst/>
          </a:prstGeom>
        </p:spPr>
      </p:pic>
    </p:spTree>
    <p:extLst>
      <p:ext uri="{BB962C8B-B14F-4D97-AF65-F5344CB8AC3E}">
        <p14:creationId xmlns:p14="http://schemas.microsoft.com/office/powerpoint/2010/main" val="266791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English Civil War</a:t>
            </a:r>
            <a:endParaRPr lang="en-US" dirty="0"/>
          </a:p>
        </p:txBody>
      </p:sp>
      <p:sp>
        <p:nvSpPr>
          <p:cNvPr id="3" name="Content Placeholder 2"/>
          <p:cNvSpPr>
            <a:spLocks noGrp="1"/>
          </p:cNvSpPr>
          <p:nvPr>
            <p:ph idx="1"/>
          </p:nvPr>
        </p:nvSpPr>
        <p:spPr>
          <a:xfrm>
            <a:off x="112542" y="1414601"/>
            <a:ext cx="8874704" cy="5320827"/>
          </a:xfrm>
        </p:spPr>
        <p:txBody>
          <a:bodyPr>
            <a:normAutofit/>
          </a:bodyPr>
          <a:lstStyle/>
          <a:p>
            <a:r>
              <a:rPr lang="en-US" sz="2400" dirty="0" smtClean="0"/>
              <a:t>Puritan General Oliver Cromwell leads troops and captures the king</a:t>
            </a:r>
          </a:p>
          <a:p>
            <a:r>
              <a:rPr lang="en-US" sz="2400" dirty="0" smtClean="0"/>
              <a:t>Charles is put on trial for treason against Parliament</a:t>
            </a:r>
          </a:p>
          <a:p>
            <a:r>
              <a:rPr lang="en-US" sz="2400" dirty="0" smtClean="0"/>
              <a:t>Executed shortly after</a:t>
            </a:r>
          </a:p>
          <a:p>
            <a:pPr lvl="1"/>
            <a:r>
              <a:rPr lang="en-US" sz="2200" dirty="0" smtClean="0"/>
              <a:t>1</a:t>
            </a:r>
            <a:r>
              <a:rPr lang="en-US" sz="2200" baseline="30000" dirty="0" smtClean="0"/>
              <a:t>st</a:t>
            </a:r>
            <a:r>
              <a:rPr lang="en-US" sz="2200" dirty="0" smtClean="0"/>
              <a:t> time a king had been publicly put on trial and executed</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5958" y="3539236"/>
            <a:ext cx="2614826" cy="3196191"/>
          </a:xfrm>
          <a:prstGeom prst="rect">
            <a:avLst/>
          </a:prstGeom>
        </p:spPr>
      </p:pic>
      <p:pic>
        <p:nvPicPr>
          <p:cNvPr id="5" name="Picture 4"/>
          <p:cNvPicPr>
            <a:picLocks noChangeAspect="1"/>
          </p:cNvPicPr>
          <p:nvPr/>
        </p:nvPicPr>
        <p:blipFill>
          <a:blip r:embed="rId3"/>
          <a:stretch>
            <a:fillRect/>
          </a:stretch>
        </p:blipFill>
        <p:spPr>
          <a:xfrm>
            <a:off x="3339130" y="3539482"/>
            <a:ext cx="5326576" cy="3195946"/>
          </a:xfrm>
          <a:prstGeom prst="rect">
            <a:avLst/>
          </a:prstGeom>
        </p:spPr>
      </p:pic>
    </p:spTree>
    <p:extLst>
      <p:ext uri="{BB962C8B-B14F-4D97-AF65-F5344CB8AC3E}">
        <p14:creationId xmlns:p14="http://schemas.microsoft.com/office/powerpoint/2010/main" val="169941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Cromwell’s Rule</a:t>
            </a:r>
            <a:endParaRPr lang="en-US" dirty="0"/>
          </a:p>
        </p:txBody>
      </p:sp>
      <p:sp>
        <p:nvSpPr>
          <p:cNvPr id="3" name="Content Placeholder 2"/>
          <p:cNvSpPr>
            <a:spLocks noGrp="1"/>
          </p:cNvSpPr>
          <p:nvPr>
            <p:ph idx="1"/>
          </p:nvPr>
        </p:nvSpPr>
        <p:spPr>
          <a:xfrm>
            <a:off x="914400" y="1414601"/>
            <a:ext cx="7315200" cy="4894759"/>
          </a:xfrm>
        </p:spPr>
        <p:txBody>
          <a:bodyPr>
            <a:normAutofit/>
          </a:bodyPr>
          <a:lstStyle/>
          <a:p>
            <a:r>
              <a:rPr lang="en-US" sz="2400" dirty="0" smtClean="0"/>
              <a:t>Abolishes the monarchy and House of Lords</a:t>
            </a:r>
          </a:p>
          <a:p>
            <a:r>
              <a:rPr lang="en-US" sz="2400" dirty="0" smtClean="0"/>
              <a:t>Establishes a republican form of government</a:t>
            </a:r>
          </a:p>
          <a:p>
            <a:r>
              <a:rPr lang="en-US" sz="2400" dirty="0" smtClean="0"/>
              <a:t>Writes a constitution, but Cromwell eventually tears it up and becomes a military dictator</a:t>
            </a:r>
            <a:endParaRPr lang="en-US" sz="2400" dirty="0"/>
          </a:p>
        </p:txBody>
      </p:sp>
      <p:pic>
        <p:nvPicPr>
          <p:cNvPr id="4" name="Picture 3"/>
          <p:cNvPicPr>
            <a:picLocks noChangeAspect="1"/>
          </p:cNvPicPr>
          <p:nvPr/>
        </p:nvPicPr>
        <p:blipFill>
          <a:blip r:embed="rId2"/>
          <a:stretch>
            <a:fillRect/>
          </a:stretch>
        </p:blipFill>
        <p:spPr>
          <a:xfrm>
            <a:off x="1542311" y="3294049"/>
            <a:ext cx="6059379" cy="3408401"/>
          </a:xfrm>
          <a:prstGeom prst="rect">
            <a:avLst/>
          </a:prstGeom>
        </p:spPr>
      </p:pic>
    </p:spTree>
    <p:extLst>
      <p:ext uri="{BB962C8B-B14F-4D97-AF65-F5344CB8AC3E}">
        <p14:creationId xmlns:p14="http://schemas.microsoft.com/office/powerpoint/2010/main" val="1638876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136</TotalTime>
  <Words>724</Words>
  <Application>Microsoft Macintosh PowerPoint</Application>
  <PresentationFormat>On-screen Show (4:3)</PresentationFormat>
  <Paragraphs>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Perspective</vt:lpstr>
      <vt:lpstr>Parliament Limits the English Monarchy</vt:lpstr>
      <vt:lpstr>Setting the Stage</vt:lpstr>
      <vt:lpstr>Monarchs Defy Parliament</vt:lpstr>
      <vt:lpstr>Monarchs Defy Parliament</vt:lpstr>
      <vt:lpstr>The Petition of Right</vt:lpstr>
      <vt:lpstr>English Civil War</vt:lpstr>
      <vt:lpstr>English Civil War</vt:lpstr>
      <vt:lpstr>English Civil War</vt:lpstr>
      <vt:lpstr>Cromwell’s Rule</vt:lpstr>
      <vt:lpstr>Cromwell’s Rule</vt:lpstr>
      <vt:lpstr>Charles II Takes Over</vt:lpstr>
      <vt:lpstr>Charles II’s Rule</vt:lpstr>
      <vt:lpstr>James II Takes Over</vt:lpstr>
      <vt:lpstr>The Glorious Revolution</vt:lpstr>
      <vt:lpstr>Limits on Monarch’s Power</vt:lpstr>
      <vt:lpstr>Limits on Monarch’s Power</vt:lpstr>
      <vt:lpstr>The Cabinet System Develops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 Limits the English Monarchy</dc:title>
  <dc:creator>Greg Sederberg</dc:creator>
  <cp:lastModifiedBy>Greg Sederberg</cp:lastModifiedBy>
  <cp:revision>32</cp:revision>
  <dcterms:created xsi:type="dcterms:W3CDTF">2015-05-22T16:11:21Z</dcterms:created>
  <dcterms:modified xsi:type="dcterms:W3CDTF">2016-01-13T19:41:25Z</dcterms:modified>
</cp:coreProperties>
</file>