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sldIdLst>
    <p:sldId id="256" r:id="rId2"/>
    <p:sldId id="257" r:id="rId3"/>
    <p:sldId id="258" r:id="rId4"/>
    <p:sldId id="259" r:id="rId5"/>
    <p:sldId id="260" r:id="rId6"/>
    <p:sldId id="261" r:id="rId7"/>
    <p:sldId id="262" r:id="rId8"/>
    <p:sldId id="263" r:id="rId9"/>
    <p:sldId id="264" r:id="rId10"/>
    <p:sldId id="265" r:id="rId11"/>
    <p:sldId id="266" r:id="rId12"/>
    <p:sldId id="276" r:id="rId13"/>
    <p:sldId id="274" r:id="rId14"/>
    <p:sldId id="275" r:id="rId15"/>
    <p:sldId id="268" r:id="rId16"/>
    <p:sldId id="269"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69" d="100"/>
          <a:sy n="69" d="100"/>
        </p:scale>
        <p:origin x="-1376"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printerSettings" Target="printerSettings/printerSettings1.bin"/><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30E2307-1E40-4E12-8716-25BFDA8E7013}" type="datetime1">
              <a:rPr lang="en-US" smtClean="0"/>
              <a:pPr/>
              <a:t>11/11/15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CFCF5A-EA79-452C-A52C-1A2668C2E7DF}" type="datetime1">
              <a:rPr lang="en-US" smtClean="0"/>
              <a:pPr/>
              <a:t>11/11/15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2E5C4C28-BD4B-4892-9A2D-6E19BD753A9A}" type="datetime1">
              <a:rPr lang="en-US" smtClean="0"/>
              <a:pPr/>
              <a:t>11/11/15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FD9D02-426E-46C9-9EE9-0DE1EF8B2838}" type="datetime1">
              <a:rPr lang="en-US" smtClean="0"/>
              <a:pPr/>
              <a:t>11/11/15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B8AEBBE-F8B2-42CF-9895-E86A608384EB}" type="datetime1">
              <a:rPr lang="en-US" smtClean="0"/>
              <a:pPr/>
              <a:t>11/11/15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E1FAA6B6-10E5-4810-BC9F-DA72D8452E73}" type="datetime1">
              <a:rPr lang="en-US" smtClean="0"/>
              <a:pPr/>
              <a:t>11/11/15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7D7A59-36E2-48B9-B146-C1E59501F63F}" type="slidenum">
              <a:rPr lang="en-US" smtClean="0"/>
              <a:pPr/>
              <a:t>‹#›</a:t>
            </a:fld>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D18D072-EF12-4AA2-BD71-ABC68B06D0E2}" type="datetime1">
              <a:rPr lang="en-US" smtClean="0"/>
              <a:pPr/>
              <a:t>11/11/15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8CDBF60-6CC3-4B74-A60D-3486985E4346}" type="datetime1">
              <a:rPr lang="en-US" smtClean="0"/>
              <a:pPr/>
              <a:t>11/11/15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22714818-984F-4759-BF72-A33BDC1963BD}" type="datetime1">
              <a:rPr lang="en-US" smtClean="0"/>
              <a:pPr/>
              <a:t>11/11/15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9EA7E191-5F94-4FC1-B823-BD7CABF7FA06}" type="datetime1">
              <a:rPr lang="en-US" smtClean="0"/>
              <a:pPr/>
              <a:t>11/11/15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7D7A59-36E2-48B9-B146-C1E59501F63F}" type="slidenum">
              <a:rPr lang="en-US" smtClean="0"/>
              <a:pPr/>
              <a:t>‹#›</a:t>
            </a:fld>
            <a:endParaRPr lang="en-US"/>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856D55-EFBE-4F9B-8A5F-09D42CA22A9B}" type="datetime1">
              <a:rPr lang="en-US" smtClean="0"/>
              <a:pPr/>
              <a:t>11/11/15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7D7A59-36E2-48B9-B146-C1E59501F63F}" type="slidenum">
              <a:rPr lang="en-US" smtClean="0"/>
              <a:pPr/>
              <a:t>‹#›</a:t>
            </a:fld>
            <a:endParaRPr lang="en-U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9D1D110F-3F4E-48D9-B8AA-5D0E825AFDBA}" type="datetime1">
              <a:rPr lang="en-US" smtClean="0"/>
              <a:pPr/>
              <a:t>11/11/15</a:t>
            </a:fld>
            <a:endParaRPr lang="en-US"/>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dirty="0"/>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687D7A59-36E2-48B9-B146-C1E59501F63F}" type="slidenum">
              <a:rPr lang="en-US" smtClean="0"/>
              <a:pPr/>
              <a:t>‹#›</a:t>
            </a:fld>
            <a:endParaRPr lang="en-US"/>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sldNum="0" hdr="0" ftr="0" dt="0"/>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 Id="rId3" Type="http://schemas.openxmlformats.org/officeDocument/2006/relationships/image" Target="../media/image2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 Id="rId3"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Hundred Years’ War and the Plague</a:t>
            </a:r>
            <a:endParaRPr lang="en-US" dirty="0"/>
          </a:p>
        </p:txBody>
      </p:sp>
    </p:spTree>
    <p:extLst>
      <p:ext uri="{BB962C8B-B14F-4D97-AF65-F5344CB8AC3E}">
        <p14:creationId xmlns:p14="http://schemas.microsoft.com/office/powerpoint/2010/main" val="26279131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614454" y="2675467"/>
            <a:ext cx="5291432" cy="3450696"/>
          </a:xfrm>
        </p:spPr>
        <p:txBody>
          <a:bodyPr/>
          <a:lstStyle/>
          <a:p>
            <a:r>
              <a:rPr lang="en-US" dirty="0" smtClean="0"/>
              <a:t>From 1337-1453</a:t>
            </a:r>
          </a:p>
          <a:p>
            <a:r>
              <a:rPr lang="en-US" dirty="0" smtClean="0"/>
              <a:t>Started when the last </a:t>
            </a:r>
            <a:r>
              <a:rPr lang="en-US" dirty="0" err="1" smtClean="0"/>
              <a:t>Capetian</a:t>
            </a:r>
            <a:r>
              <a:rPr lang="en-US" dirty="0" smtClean="0"/>
              <a:t> king died and England’s Edward III, being Philip IV’s grandson, claimed the throne</a:t>
            </a:r>
          </a:p>
          <a:p>
            <a:r>
              <a:rPr lang="en-US" dirty="0" smtClean="0"/>
              <a:t>Back and forth war, until France finally forced England out in 1453</a:t>
            </a:r>
            <a:endParaRPr lang="en-US" dirty="0"/>
          </a:p>
        </p:txBody>
      </p:sp>
      <p:sp>
        <p:nvSpPr>
          <p:cNvPr id="3" name="Title 2"/>
          <p:cNvSpPr>
            <a:spLocks noGrp="1"/>
          </p:cNvSpPr>
          <p:nvPr>
            <p:ph type="title"/>
          </p:nvPr>
        </p:nvSpPr>
        <p:spPr/>
        <p:txBody>
          <a:bodyPr/>
          <a:lstStyle/>
          <a:p>
            <a:r>
              <a:rPr lang="en-US" dirty="0" smtClean="0"/>
              <a:t>The Hundred Years’ War</a:t>
            </a:r>
            <a:endParaRPr lang="en-US" dirty="0"/>
          </a:p>
        </p:txBody>
      </p:sp>
      <p:pic>
        <p:nvPicPr>
          <p:cNvPr id="4" name="Picture 3"/>
          <p:cNvPicPr>
            <a:picLocks noChangeAspect="1"/>
          </p:cNvPicPr>
          <p:nvPr/>
        </p:nvPicPr>
        <p:blipFill>
          <a:blip r:embed="rId2"/>
          <a:stretch>
            <a:fillRect/>
          </a:stretch>
        </p:blipFill>
        <p:spPr>
          <a:xfrm>
            <a:off x="235517" y="2496385"/>
            <a:ext cx="3129929" cy="4182533"/>
          </a:xfrm>
          <a:prstGeom prst="rect">
            <a:avLst/>
          </a:prstGeom>
        </p:spPr>
      </p:pic>
    </p:spTree>
    <p:extLst>
      <p:ext uri="{BB962C8B-B14F-4D97-AF65-F5344CB8AC3E}">
        <p14:creationId xmlns:p14="http://schemas.microsoft.com/office/powerpoint/2010/main" val="19748340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60501" y="2555978"/>
            <a:ext cx="8641926" cy="4119133"/>
          </a:xfrm>
        </p:spPr>
        <p:txBody>
          <a:bodyPr/>
          <a:lstStyle/>
          <a:p>
            <a:r>
              <a:rPr lang="en-US" dirty="0" smtClean="0"/>
              <a:t>New warfare develops- the                                                      longbow</a:t>
            </a:r>
          </a:p>
          <a:p>
            <a:pPr lvl="1"/>
            <a:r>
              <a:rPr lang="en-US" dirty="0" smtClean="0"/>
              <a:t>Introduced by the English</a:t>
            </a:r>
          </a:p>
          <a:p>
            <a:pPr lvl="1"/>
            <a:r>
              <a:rPr lang="en-US" dirty="0" smtClean="0"/>
              <a:t>Battle of Crecy- English                                                           outnumbered 3:1, but launch                                                       thousands of arrows at the                                                                 French as they attack</a:t>
            </a:r>
            <a:endParaRPr lang="en-US" dirty="0"/>
          </a:p>
          <a:p>
            <a:pPr lvl="1"/>
            <a:r>
              <a:rPr lang="en-US" dirty="0" smtClean="0"/>
              <a:t>Kill over a 1/3 of the French                                                                  troops</a:t>
            </a:r>
          </a:p>
          <a:p>
            <a:pPr lvl="1"/>
            <a:r>
              <a:rPr lang="en-US" dirty="0" smtClean="0"/>
              <a:t>Eventually the knight becomes extinct as new warfare methods overtake them</a:t>
            </a:r>
          </a:p>
        </p:txBody>
      </p:sp>
      <p:sp>
        <p:nvSpPr>
          <p:cNvPr id="3" name="Title 2"/>
          <p:cNvSpPr>
            <a:spLocks noGrp="1"/>
          </p:cNvSpPr>
          <p:nvPr>
            <p:ph type="title"/>
          </p:nvPr>
        </p:nvSpPr>
        <p:spPr/>
        <p:txBody>
          <a:bodyPr/>
          <a:lstStyle/>
          <a:p>
            <a:r>
              <a:rPr lang="en-US" dirty="0" smtClean="0"/>
              <a:t>The Hundred Years’ War</a:t>
            </a:r>
            <a:endParaRPr lang="en-US" dirty="0"/>
          </a:p>
        </p:txBody>
      </p:sp>
      <p:pic>
        <p:nvPicPr>
          <p:cNvPr id="4" name="Picture 3"/>
          <p:cNvPicPr>
            <a:picLocks noChangeAspect="1"/>
          </p:cNvPicPr>
          <p:nvPr/>
        </p:nvPicPr>
        <p:blipFill>
          <a:blip r:embed="rId2"/>
          <a:stretch>
            <a:fillRect/>
          </a:stretch>
        </p:blipFill>
        <p:spPr>
          <a:xfrm>
            <a:off x="4428522" y="2702498"/>
            <a:ext cx="4473906" cy="3201639"/>
          </a:xfrm>
          <a:prstGeom prst="rect">
            <a:avLst/>
          </a:prstGeom>
        </p:spPr>
      </p:pic>
    </p:spTree>
    <p:extLst>
      <p:ext uri="{BB962C8B-B14F-4D97-AF65-F5344CB8AC3E}">
        <p14:creationId xmlns:p14="http://schemas.microsoft.com/office/powerpoint/2010/main" val="3967441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7938" y="2740539"/>
            <a:ext cx="5682183" cy="3467666"/>
          </a:xfrm>
        </p:spPr>
        <p:txBody>
          <a:bodyPr>
            <a:normAutofit/>
          </a:bodyPr>
          <a:lstStyle/>
          <a:p>
            <a:r>
              <a:rPr lang="en-US" dirty="0" smtClean="0"/>
              <a:t>Had visions to push English conquerors back and return the French crown to Charles VII, son of Charles VI</a:t>
            </a:r>
          </a:p>
        </p:txBody>
      </p:sp>
      <p:sp>
        <p:nvSpPr>
          <p:cNvPr id="3" name="Title 2"/>
          <p:cNvSpPr>
            <a:spLocks noGrp="1"/>
          </p:cNvSpPr>
          <p:nvPr>
            <p:ph type="title"/>
          </p:nvPr>
        </p:nvSpPr>
        <p:spPr/>
        <p:txBody>
          <a:bodyPr/>
          <a:lstStyle/>
          <a:p>
            <a:r>
              <a:rPr lang="en-US" dirty="0" smtClean="0"/>
              <a:t>Joan of Arc</a:t>
            </a:r>
            <a:endParaRPr lang="en-US" dirty="0"/>
          </a:p>
        </p:txBody>
      </p:sp>
      <p:pic>
        <p:nvPicPr>
          <p:cNvPr id="5" name="Picture 4"/>
          <p:cNvPicPr>
            <a:picLocks noChangeAspect="1"/>
          </p:cNvPicPr>
          <p:nvPr/>
        </p:nvPicPr>
        <p:blipFill>
          <a:blip r:embed="rId2"/>
          <a:stretch>
            <a:fillRect/>
          </a:stretch>
        </p:blipFill>
        <p:spPr>
          <a:xfrm>
            <a:off x="5910122" y="2773098"/>
            <a:ext cx="3004616" cy="3842220"/>
          </a:xfrm>
          <a:prstGeom prst="rect">
            <a:avLst/>
          </a:prstGeom>
        </p:spPr>
      </p:pic>
      <p:pic>
        <p:nvPicPr>
          <p:cNvPr id="6" name="Picture 5"/>
          <p:cNvPicPr>
            <a:picLocks noChangeAspect="1"/>
          </p:cNvPicPr>
          <p:nvPr/>
        </p:nvPicPr>
        <p:blipFill>
          <a:blip r:embed="rId3"/>
          <a:stretch>
            <a:fillRect/>
          </a:stretch>
        </p:blipFill>
        <p:spPr>
          <a:xfrm>
            <a:off x="3174857" y="4042869"/>
            <a:ext cx="2572449" cy="2572449"/>
          </a:xfrm>
          <a:prstGeom prst="rect">
            <a:avLst/>
          </a:prstGeom>
        </p:spPr>
      </p:pic>
      <p:pic>
        <p:nvPicPr>
          <p:cNvPr id="8" name="Picture 7"/>
          <p:cNvPicPr>
            <a:picLocks noChangeAspect="1"/>
          </p:cNvPicPr>
          <p:nvPr/>
        </p:nvPicPr>
        <p:blipFill>
          <a:blip r:embed="rId4"/>
          <a:stretch>
            <a:fillRect/>
          </a:stretch>
        </p:blipFill>
        <p:spPr>
          <a:xfrm>
            <a:off x="309343" y="4042868"/>
            <a:ext cx="2723491" cy="2572449"/>
          </a:xfrm>
          <a:prstGeom prst="rect">
            <a:avLst/>
          </a:prstGeom>
        </p:spPr>
      </p:pic>
    </p:spTree>
    <p:extLst>
      <p:ext uri="{BB962C8B-B14F-4D97-AF65-F5344CB8AC3E}">
        <p14:creationId xmlns:p14="http://schemas.microsoft.com/office/powerpoint/2010/main" val="23900237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2692073"/>
            <a:ext cx="9143999" cy="4383423"/>
          </a:xfrm>
        </p:spPr>
        <p:txBody>
          <a:bodyPr>
            <a:normAutofit/>
          </a:bodyPr>
          <a:lstStyle/>
          <a:p>
            <a:r>
              <a:rPr lang="en-US" dirty="0" smtClean="0"/>
              <a:t>Leads troops in storming Orleans- pushed back, but in retreat, Joan suddenly turns and attacks again- French troops follow and win</a:t>
            </a:r>
          </a:p>
        </p:txBody>
      </p:sp>
      <p:sp>
        <p:nvSpPr>
          <p:cNvPr id="3" name="Title 2"/>
          <p:cNvSpPr>
            <a:spLocks noGrp="1"/>
          </p:cNvSpPr>
          <p:nvPr>
            <p:ph type="title"/>
          </p:nvPr>
        </p:nvSpPr>
        <p:spPr/>
        <p:txBody>
          <a:bodyPr/>
          <a:lstStyle/>
          <a:p>
            <a:r>
              <a:rPr lang="en-US" dirty="0" smtClean="0"/>
              <a:t>Joan of Arc</a:t>
            </a:r>
            <a:endParaRPr lang="en-US" dirty="0"/>
          </a:p>
        </p:txBody>
      </p:sp>
      <p:pic>
        <p:nvPicPr>
          <p:cNvPr id="4" name="Picture 3"/>
          <p:cNvPicPr>
            <a:picLocks noChangeAspect="1"/>
          </p:cNvPicPr>
          <p:nvPr/>
        </p:nvPicPr>
        <p:blipFill>
          <a:blip r:embed="rId2"/>
          <a:stretch>
            <a:fillRect/>
          </a:stretch>
        </p:blipFill>
        <p:spPr>
          <a:xfrm>
            <a:off x="0" y="3869247"/>
            <a:ext cx="9144000" cy="2988753"/>
          </a:xfrm>
          <a:prstGeom prst="rect">
            <a:avLst/>
          </a:prstGeom>
        </p:spPr>
      </p:pic>
    </p:spTree>
    <p:extLst>
      <p:ext uri="{BB962C8B-B14F-4D97-AF65-F5344CB8AC3E}">
        <p14:creationId xmlns:p14="http://schemas.microsoft.com/office/powerpoint/2010/main" val="10855957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402797" y="2816460"/>
            <a:ext cx="5535651" cy="4383423"/>
          </a:xfrm>
        </p:spPr>
        <p:txBody>
          <a:bodyPr>
            <a:normAutofit/>
          </a:bodyPr>
          <a:lstStyle/>
          <a:p>
            <a:r>
              <a:rPr lang="en-US" dirty="0" smtClean="0"/>
              <a:t>Persuades Charles to go with her to Reims, where he was crowned king in 1429</a:t>
            </a:r>
            <a:endParaRPr lang="en-US" dirty="0"/>
          </a:p>
        </p:txBody>
      </p:sp>
      <p:sp>
        <p:nvSpPr>
          <p:cNvPr id="3" name="Title 2"/>
          <p:cNvSpPr>
            <a:spLocks noGrp="1"/>
          </p:cNvSpPr>
          <p:nvPr>
            <p:ph type="title"/>
          </p:nvPr>
        </p:nvSpPr>
        <p:spPr/>
        <p:txBody>
          <a:bodyPr/>
          <a:lstStyle/>
          <a:p>
            <a:r>
              <a:rPr lang="en-US" dirty="0" smtClean="0"/>
              <a:t>Joan of Arc</a:t>
            </a:r>
            <a:endParaRPr lang="en-US" dirty="0"/>
          </a:p>
        </p:txBody>
      </p:sp>
      <p:pic>
        <p:nvPicPr>
          <p:cNvPr id="6" name="Picture 5"/>
          <p:cNvPicPr>
            <a:picLocks noChangeAspect="1"/>
          </p:cNvPicPr>
          <p:nvPr/>
        </p:nvPicPr>
        <p:blipFill>
          <a:blip r:embed="rId2"/>
          <a:stretch>
            <a:fillRect/>
          </a:stretch>
        </p:blipFill>
        <p:spPr>
          <a:xfrm>
            <a:off x="227939" y="2816460"/>
            <a:ext cx="2984634" cy="3553136"/>
          </a:xfrm>
          <a:prstGeom prst="rect">
            <a:avLst/>
          </a:prstGeom>
        </p:spPr>
      </p:pic>
    </p:spTree>
    <p:extLst>
      <p:ext uri="{BB962C8B-B14F-4D97-AF65-F5344CB8AC3E}">
        <p14:creationId xmlns:p14="http://schemas.microsoft.com/office/powerpoint/2010/main" val="13069154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5376" y="2528947"/>
            <a:ext cx="8726791" cy="3450696"/>
          </a:xfrm>
        </p:spPr>
        <p:txBody>
          <a:bodyPr/>
          <a:lstStyle/>
          <a:p>
            <a:r>
              <a:rPr lang="en-US" dirty="0" smtClean="0"/>
              <a:t>1430- she is captured and handed over to the Church for trial</a:t>
            </a:r>
          </a:p>
          <a:p>
            <a:r>
              <a:rPr lang="en-US" dirty="0" smtClean="0"/>
              <a:t>Charles does nothing to try to rescue or save her</a:t>
            </a:r>
          </a:p>
          <a:p>
            <a:r>
              <a:rPr lang="en-US" dirty="0" smtClean="0"/>
              <a:t>Condemned as a witch and heretic- burned at the stake in 1431</a:t>
            </a:r>
            <a:endParaRPr lang="en-US" dirty="0"/>
          </a:p>
        </p:txBody>
      </p:sp>
      <p:sp>
        <p:nvSpPr>
          <p:cNvPr id="3" name="Title 2"/>
          <p:cNvSpPr>
            <a:spLocks noGrp="1"/>
          </p:cNvSpPr>
          <p:nvPr>
            <p:ph type="title"/>
          </p:nvPr>
        </p:nvSpPr>
        <p:spPr/>
        <p:txBody>
          <a:bodyPr/>
          <a:lstStyle/>
          <a:p>
            <a:r>
              <a:rPr lang="en-US" dirty="0" smtClean="0"/>
              <a:t>Joan of Arc</a:t>
            </a:r>
            <a:endParaRPr lang="en-US" dirty="0"/>
          </a:p>
        </p:txBody>
      </p:sp>
      <p:pic>
        <p:nvPicPr>
          <p:cNvPr id="5" name="Picture 4"/>
          <p:cNvPicPr>
            <a:picLocks noChangeAspect="1"/>
          </p:cNvPicPr>
          <p:nvPr/>
        </p:nvPicPr>
        <p:blipFill>
          <a:blip r:embed="rId2"/>
          <a:stretch>
            <a:fillRect/>
          </a:stretch>
        </p:blipFill>
        <p:spPr>
          <a:xfrm>
            <a:off x="748941" y="4029395"/>
            <a:ext cx="4737866" cy="2665050"/>
          </a:xfrm>
          <a:prstGeom prst="rect">
            <a:avLst/>
          </a:prstGeom>
        </p:spPr>
      </p:pic>
      <p:pic>
        <p:nvPicPr>
          <p:cNvPr id="6" name="Picture 5"/>
          <p:cNvPicPr>
            <a:picLocks noChangeAspect="1"/>
          </p:cNvPicPr>
          <p:nvPr/>
        </p:nvPicPr>
        <p:blipFill>
          <a:blip r:embed="rId3"/>
          <a:stretch>
            <a:fillRect/>
          </a:stretch>
        </p:blipFill>
        <p:spPr>
          <a:xfrm>
            <a:off x="5789306" y="4029395"/>
            <a:ext cx="2496533" cy="2665050"/>
          </a:xfrm>
          <a:prstGeom prst="rect">
            <a:avLst/>
          </a:prstGeom>
        </p:spPr>
      </p:pic>
    </p:spTree>
    <p:extLst>
      <p:ext uri="{BB962C8B-B14F-4D97-AF65-F5344CB8AC3E}">
        <p14:creationId xmlns:p14="http://schemas.microsoft.com/office/powerpoint/2010/main" val="36248793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People saw the king as a national leader, fighting for the glory of the country, not just a feudal lord</a:t>
            </a:r>
          </a:p>
          <a:p>
            <a:r>
              <a:rPr lang="en-US" dirty="0" smtClean="0"/>
              <a:t>Power of the French monarch increased</a:t>
            </a:r>
          </a:p>
          <a:p>
            <a:r>
              <a:rPr lang="en-US" dirty="0" smtClean="0"/>
              <a:t>England had internal turmoil, known as the War of the Roses, where two noble powers fought over the throne</a:t>
            </a:r>
          </a:p>
          <a:p>
            <a:r>
              <a:rPr lang="en-US" dirty="0" smtClean="0"/>
              <a:t>Some say the end of the war marks the end of the Middle Ages- the age of the Church and the age of Chivalry slowly died</a:t>
            </a:r>
            <a:endParaRPr lang="en-US" dirty="0"/>
          </a:p>
        </p:txBody>
      </p:sp>
      <p:sp>
        <p:nvSpPr>
          <p:cNvPr id="3" name="Title 2"/>
          <p:cNvSpPr>
            <a:spLocks noGrp="1"/>
          </p:cNvSpPr>
          <p:nvPr>
            <p:ph type="title"/>
          </p:nvPr>
        </p:nvSpPr>
        <p:spPr/>
        <p:txBody>
          <a:bodyPr/>
          <a:lstStyle/>
          <a:p>
            <a:r>
              <a:rPr lang="en-US" dirty="0" smtClean="0"/>
              <a:t>Impact of the Hundred Years’ War</a:t>
            </a:r>
            <a:endParaRPr lang="en-US" dirty="0"/>
          </a:p>
        </p:txBody>
      </p:sp>
    </p:spTree>
    <p:extLst>
      <p:ext uri="{BB962C8B-B14F-4D97-AF65-F5344CB8AC3E}">
        <p14:creationId xmlns:p14="http://schemas.microsoft.com/office/powerpoint/2010/main" val="1998286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The 1300s were filled with disasters, both natural and human-made.  The Church seemed to be thriving but soon would face a huge division.  A deadly epidemic claimed millions of lives.  So many people died in the epidemic that the structure of the economy changed.  Claims to thrones in France and England led to wars in those lands.  The wars would result in changes in the governments of both France and England.  By the end of the century, the medieval way of life was beginning to disappear.</a:t>
            </a:r>
            <a:endParaRPr lang="en-US" dirty="0"/>
          </a:p>
        </p:txBody>
      </p:sp>
      <p:sp>
        <p:nvSpPr>
          <p:cNvPr id="3" name="Title 2"/>
          <p:cNvSpPr>
            <a:spLocks noGrp="1"/>
          </p:cNvSpPr>
          <p:nvPr>
            <p:ph type="title"/>
          </p:nvPr>
        </p:nvSpPr>
        <p:spPr/>
        <p:txBody>
          <a:bodyPr/>
          <a:lstStyle/>
          <a:p>
            <a:r>
              <a:rPr lang="en-US" dirty="0" smtClean="0"/>
              <a:t>Setting the Stage</a:t>
            </a:r>
            <a:endParaRPr lang="en-US" dirty="0"/>
          </a:p>
        </p:txBody>
      </p:sp>
    </p:spTree>
    <p:extLst>
      <p:ext uri="{BB962C8B-B14F-4D97-AF65-F5344CB8AC3E}">
        <p14:creationId xmlns:p14="http://schemas.microsoft.com/office/powerpoint/2010/main" val="5251700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60501" y="2675467"/>
            <a:ext cx="6783639" cy="3450696"/>
          </a:xfrm>
        </p:spPr>
        <p:txBody>
          <a:bodyPr/>
          <a:lstStyle/>
          <a:p>
            <a:r>
              <a:rPr lang="en-US" dirty="0" smtClean="0"/>
              <a:t>1300- Pope Boniface VIII battles with King Philip IV</a:t>
            </a:r>
          </a:p>
          <a:p>
            <a:pPr lvl="1"/>
            <a:r>
              <a:rPr lang="en-US" dirty="0" smtClean="0"/>
              <a:t>The king had the pope held prisoner and      planned to put him on trial</a:t>
            </a:r>
          </a:p>
          <a:p>
            <a:pPr lvl="1"/>
            <a:r>
              <a:rPr lang="en-US" dirty="0" smtClean="0"/>
              <a:t>The elderly pope was rescued, but died a        month later</a:t>
            </a:r>
            <a:endParaRPr lang="en-US" dirty="0"/>
          </a:p>
        </p:txBody>
      </p:sp>
      <p:sp>
        <p:nvSpPr>
          <p:cNvPr id="3" name="Title 2"/>
          <p:cNvSpPr>
            <a:spLocks noGrp="1"/>
          </p:cNvSpPr>
          <p:nvPr>
            <p:ph type="title"/>
          </p:nvPr>
        </p:nvSpPr>
        <p:spPr/>
        <p:txBody>
          <a:bodyPr/>
          <a:lstStyle/>
          <a:p>
            <a:r>
              <a:rPr lang="en-US" dirty="0" smtClean="0"/>
              <a:t>A Church Divided</a:t>
            </a:r>
            <a:endParaRPr lang="en-US" dirty="0"/>
          </a:p>
        </p:txBody>
      </p:sp>
      <p:pic>
        <p:nvPicPr>
          <p:cNvPr id="4" name="Picture 3"/>
          <p:cNvPicPr>
            <a:picLocks noChangeAspect="1"/>
          </p:cNvPicPr>
          <p:nvPr/>
        </p:nvPicPr>
        <p:blipFill>
          <a:blip r:embed="rId2"/>
          <a:stretch>
            <a:fillRect/>
          </a:stretch>
        </p:blipFill>
        <p:spPr>
          <a:xfrm>
            <a:off x="7044140" y="1807093"/>
            <a:ext cx="1878703" cy="2631840"/>
          </a:xfrm>
          <a:prstGeom prst="rect">
            <a:avLst/>
          </a:prstGeom>
        </p:spPr>
      </p:pic>
      <p:pic>
        <p:nvPicPr>
          <p:cNvPr id="5" name="Picture 4"/>
          <p:cNvPicPr>
            <a:picLocks noChangeAspect="1"/>
          </p:cNvPicPr>
          <p:nvPr/>
        </p:nvPicPr>
        <p:blipFill>
          <a:blip r:embed="rId3"/>
          <a:stretch>
            <a:fillRect/>
          </a:stretch>
        </p:blipFill>
        <p:spPr>
          <a:xfrm>
            <a:off x="5941974" y="3687383"/>
            <a:ext cx="1878703" cy="3010453"/>
          </a:xfrm>
          <a:prstGeom prst="rect">
            <a:avLst/>
          </a:prstGeom>
        </p:spPr>
      </p:pic>
    </p:spTree>
    <p:extLst>
      <p:ext uri="{BB962C8B-B14F-4D97-AF65-F5344CB8AC3E}">
        <p14:creationId xmlns:p14="http://schemas.microsoft.com/office/powerpoint/2010/main" val="10840822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76783" y="2675467"/>
            <a:ext cx="6303879" cy="3450696"/>
          </a:xfrm>
        </p:spPr>
        <p:txBody>
          <a:bodyPr/>
          <a:lstStyle/>
          <a:p>
            <a:r>
              <a:rPr lang="en-US" dirty="0" smtClean="0"/>
              <a:t>Philip IV persuaded the College of Cardinals to choose a French archbishop as the new pope</a:t>
            </a:r>
          </a:p>
          <a:p>
            <a:pPr lvl="1"/>
            <a:r>
              <a:rPr lang="en-US" dirty="0" smtClean="0"/>
              <a:t>Clement V moved from Rome to Avignon in France</a:t>
            </a:r>
            <a:endParaRPr lang="en-US" dirty="0"/>
          </a:p>
        </p:txBody>
      </p:sp>
      <p:sp>
        <p:nvSpPr>
          <p:cNvPr id="3" name="Title 2"/>
          <p:cNvSpPr>
            <a:spLocks noGrp="1"/>
          </p:cNvSpPr>
          <p:nvPr>
            <p:ph type="title"/>
          </p:nvPr>
        </p:nvSpPr>
        <p:spPr/>
        <p:txBody>
          <a:bodyPr/>
          <a:lstStyle/>
          <a:p>
            <a:r>
              <a:rPr lang="en-US" dirty="0" smtClean="0"/>
              <a:t>A Church Divided</a:t>
            </a:r>
            <a:endParaRPr lang="en-US" dirty="0"/>
          </a:p>
        </p:txBody>
      </p:sp>
      <p:pic>
        <p:nvPicPr>
          <p:cNvPr id="4" name="Picture 3"/>
          <p:cNvPicPr>
            <a:picLocks noChangeAspect="1"/>
          </p:cNvPicPr>
          <p:nvPr/>
        </p:nvPicPr>
        <p:blipFill>
          <a:blip r:embed="rId2"/>
          <a:stretch>
            <a:fillRect/>
          </a:stretch>
        </p:blipFill>
        <p:spPr>
          <a:xfrm>
            <a:off x="6580662" y="1591056"/>
            <a:ext cx="2348642" cy="2771689"/>
          </a:xfrm>
          <a:prstGeom prst="rect">
            <a:avLst/>
          </a:prstGeom>
        </p:spPr>
      </p:pic>
      <p:pic>
        <p:nvPicPr>
          <p:cNvPr id="5" name="Picture 4"/>
          <p:cNvPicPr>
            <a:picLocks noChangeAspect="1"/>
          </p:cNvPicPr>
          <p:nvPr/>
        </p:nvPicPr>
        <p:blipFill>
          <a:blip r:embed="rId3"/>
          <a:stretch>
            <a:fillRect/>
          </a:stretch>
        </p:blipFill>
        <p:spPr>
          <a:xfrm>
            <a:off x="5314850" y="4495623"/>
            <a:ext cx="3614454" cy="2247247"/>
          </a:xfrm>
          <a:prstGeom prst="rect">
            <a:avLst/>
          </a:prstGeom>
        </p:spPr>
      </p:pic>
    </p:spTree>
    <p:extLst>
      <p:ext uri="{BB962C8B-B14F-4D97-AF65-F5344CB8AC3E}">
        <p14:creationId xmlns:p14="http://schemas.microsoft.com/office/powerpoint/2010/main" val="32616773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663298" y="2675467"/>
            <a:ext cx="5372836" cy="3450696"/>
          </a:xfrm>
        </p:spPr>
        <p:txBody>
          <a:bodyPr/>
          <a:lstStyle/>
          <a:p>
            <a:r>
              <a:rPr lang="en-US" dirty="0" smtClean="0"/>
              <a:t>1378- Cardinals gather to elect new pope</a:t>
            </a:r>
          </a:p>
          <a:p>
            <a:pPr lvl="1"/>
            <a:r>
              <a:rPr lang="en-US" dirty="0" smtClean="0"/>
              <a:t>Crowds outside chant for an Italian pope to be chosen</a:t>
            </a:r>
          </a:p>
          <a:p>
            <a:pPr lvl="1"/>
            <a:r>
              <a:rPr lang="en-US" dirty="0" smtClean="0"/>
              <a:t>They select Urban VI, who was Italian- arrogant and pushed for reform</a:t>
            </a:r>
          </a:p>
          <a:p>
            <a:r>
              <a:rPr lang="en-US" dirty="0" smtClean="0"/>
              <a:t>Many regret their decision</a:t>
            </a:r>
          </a:p>
        </p:txBody>
      </p:sp>
      <p:sp>
        <p:nvSpPr>
          <p:cNvPr id="3" name="Title 2"/>
          <p:cNvSpPr>
            <a:spLocks noGrp="1"/>
          </p:cNvSpPr>
          <p:nvPr>
            <p:ph type="title"/>
          </p:nvPr>
        </p:nvSpPr>
        <p:spPr/>
        <p:txBody>
          <a:bodyPr/>
          <a:lstStyle/>
          <a:p>
            <a:r>
              <a:rPr lang="en-US" dirty="0" smtClean="0"/>
              <a:t>The Great Schism</a:t>
            </a:r>
            <a:endParaRPr lang="en-US" dirty="0"/>
          </a:p>
        </p:txBody>
      </p:sp>
      <p:pic>
        <p:nvPicPr>
          <p:cNvPr id="4" name="Picture 3"/>
          <p:cNvPicPr>
            <a:picLocks noChangeAspect="1"/>
          </p:cNvPicPr>
          <p:nvPr/>
        </p:nvPicPr>
        <p:blipFill>
          <a:blip r:embed="rId2"/>
          <a:stretch>
            <a:fillRect/>
          </a:stretch>
        </p:blipFill>
        <p:spPr>
          <a:xfrm>
            <a:off x="265518" y="2391708"/>
            <a:ext cx="3175000" cy="4191000"/>
          </a:xfrm>
          <a:prstGeom prst="rect">
            <a:avLst/>
          </a:prstGeom>
        </p:spPr>
      </p:pic>
    </p:spTree>
    <p:extLst>
      <p:ext uri="{BB962C8B-B14F-4D97-AF65-F5344CB8AC3E}">
        <p14:creationId xmlns:p14="http://schemas.microsoft.com/office/powerpoint/2010/main" val="23256571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44221" y="2675467"/>
            <a:ext cx="6312693" cy="4019732"/>
          </a:xfrm>
        </p:spPr>
        <p:txBody>
          <a:bodyPr>
            <a:normAutofit/>
          </a:bodyPr>
          <a:lstStyle/>
          <a:p>
            <a:r>
              <a:rPr lang="en-US" dirty="0" smtClean="0"/>
              <a:t>A few months later, they elect a second pope- Clement VII</a:t>
            </a:r>
          </a:p>
          <a:p>
            <a:r>
              <a:rPr lang="en-US" dirty="0" smtClean="0"/>
              <a:t>Clement VII lived in Avignon, Urban VI lived in Rome</a:t>
            </a:r>
          </a:p>
          <a:p>
            <a:r>
              <a:rPr lang="en-US" dirty="0" smtClean="0"/>
              <a:t>Both popes claimed to be the legitimate pope and excommunicated the other</a:t>
            </a:r>
          </a:p>
          <a:p>
            <a:r>
              <a:rPr lang="en-US" dirty="0" smtClean="0"/>
              <a:t>Led to a split of the Church, known as the Great Schism</a:t>
            </a:r>
          </a:p>
          <a:p>
            <a:pPr lvl="1"/>
            <a:r>
              <a:rPr lang="en-US" dirty="0" smtClean="0"/>
              <a:t>Stayed split until 1417, when Martin V takes over as pope</a:t>
            </a:r>
            <a:endParaRPr lang="en-US" dirty="0"/>
          </a:p>
        </p:txBody>
      </p:sp>
      <p:sp>
        <p:nvSpPr>
          <p:cNvPr id="3" name="Title 2"/>
          <p:cNvSpPr>
            <a:spLocks noGrp="1"/>
          </p:cNvSpPr>
          <p:nvPr>
            <p:ph type="title"/>
          </p:nvPr>
        </p:nvSpPr>
        <p:spPr/>
        <p:txBody>
          <a:bodyPr/>
          <a:lstStyle/>
          <a:p>
            <a:r>
              <a:rPr lang="en-US" dirty="0" smtClean="0"/>
              <a:t>The Great Schism</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703345" y="1591056"/>
            <a:ext cx="2224537" cy="2691058"/>
          </a:xfrm>
          <a:prstGeom prst="rect">
            <a:avLst/>
          </a:prstGeom>
        </p:spPr>
      </p:pic>
      <p:pic>
        <p:nvPicPr>
          <p:cNvPr id="5" name="Picture 4"/>
          <p:cNvPicPr>
            <a:picLocks noChangeAspect="1"/>
          </p:cNvPicPr>
          <p:nvPr/>
        </p:nvPicPr>
        <p:blipFill>
          <a:blip r:embed="rId3"/>
          <a:stretch>
            <a:fillRect/>
          </a:stretch>
        </p:blipFill>
        <p:spPr>
          <a:xfrm>
            <a:off x="6556914" y="4403263"/>
            <a:ext cx="2370968" cy="2291936"/>
          </a:xfrm>
          <a:prstGeom prst="rect">
            <a:avLst/>
          </a:prstGeom>
        </p:spPr>
      </p:pic>
    </p:spTree>
    <p:extLst>
      <p:ext uri="{BB962C8B-B14F-4D97-AF65-F5344CB8AC3E}">
        <p14:creationId xmlns:p14="http://schemas.microsoft.com/office/powerpoint/2010/main" val="15961462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865513" y="2675467"/>
            <a:ext cx="6072935" cy="3450696"/>
          </a:xfrm>
        </p:spPr>
        <p:txBody>
          <a:bodyPr/>
          <a:lstStyle/>
          <a:p>
            <a:r>
              <a:rPr lang="en-US" dirty="0" smtClean="0"/>
              <a:t>John Wycliffe- preached Jesus was the head of the Church, not the pope</a:t>
            </a:r>
          </a:p>
          <a:p>
            <a:endParaRPr lang="en-US" dirty="0" smtClean="0"/>
          </a:p>
          <a:p>
            <a:r>
              <a:rPr lang="en-US" dirty="0" smtClean="0"/>
              <a:t>Jan Hus- taught that the authority of the Bible was higher than the pope</a:t>
            </a:r>
          </a:p>
          <a:p>
            <a:pPr lvl="1"/>
            <a:r>
              <a:rPr lang="en-US" dirty="0" smtClean="0"/>
              <a:t>Was excommunicated, later tried and burned at the stake in 1415</a:t>
            </a:r>
            <a:endParaRPr lang="en-US" dirty="0"/>
          </a:p>
        </p:txBody>
      </p:sp>
      <p:sp>
        <p:nvSpPr>
          <p:cNvPr id="3" name="Title 2"/>
          <p:cNvSpPr>
            <a:spLocks noGrp="1"/>
          </p:cNvSpPr>
          <p:nvPr>
            <p:ph type="title"/>
          </p:nvPr>
        </p:nvSpPr>
        <p:spPr/>
        <p:txBody>
          <a:bodyPr/>
          <a:lstStyle/>
          <a:p>
            <a:r>
              <a:rPr lang="en-US" dirty="0" smtClean="0"/>
              <a:t>Scholars Question the Church</a:t>
            </a:r>
            <a:endParaRPr lang="en-US" dirty="0"/>
          </a:p>
        </p:txBody>
      </p:sp>
      <p:pic>
        <p:nvPicPr>
          <p:cNvPr id="4" name="Picture 3"/>
          <p:cNvPicPr>
            <a:picLocks noChangeAspect="1"/>
          </p:cNvPicPr>
          <p:nvPr/>
        </p:nvPicPr>
        <p:blipFill>
          <a:blip r:embed="rId2"/>
          <a:stretch>
            <a:fillRect/>
          </a:stretch>
        </p:blipFill>
        <p:spPr>
          <a:xfrm>
            <a:off x="212637" y="1818976"/>
            <a:ext cx="1834339" cy="2853416"/>
          </a:xfrm>
          <a:prstGeom prst="rect">
            <a:avLst/>
          </a:prstGeom>
        </p:spPr>
      </p:pic>
      <p:pic>
        <p:nvPicPr>
          <p:cNvPr id="5" name="Picture 4"/>
          <p:cNvPicPr>
            <a:picLocks noChangeAspect="1"/>
          </p:cNvPicPr>
          <p:nvPr/>
        </p:nvPicPr>
        <p:blipFill>
          <a:blip r:embed="rId3"/>
          <a:stretch>
            <a:fillRect/>
          </a:stretch>
        </p:blipFill>
        <p:spPr>
          <a:xfrm>
            <a:off x="872067" y="4054407"/>
            <a:ext cx="1834338" cy="2687815"/>
          </a:xfrm>
          <a:prstGeom prst="rect">
            <a:avLst/>
          </a:prstGeom>
        </p:spPr>
      </p:pic>
    </p:spTree>
    <p:extLst>
      <p:ext uri="{BB962C8B-B14F-4D97-AF65-F5344CB8AC3E}">
        <p14:creationId xmlns:p14="http://schemas.microsoft.com/office/powerpoint/2010/main" val="40675855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44220" y="2675467"/>
            <a:ext cx="8637957" cy="4064502"/>
          </a:xfrm>
        </p:spPr>
        <p:txBody>
          <a:bodyPr>
            <a:normAutofit lnSpcReduction="10000"/>
          </a:bodyPr>
          <a:lstStyle/>
          <a:p>
            <a:r>
              <a:rPr lang="en-US" dirty="0" smtClean="0"/>
              <a:t>1300s- 1/3 of Europe died from                                                            the plague</a:t>
            </a:r>
          </a:p>
          <a:p>
            <a:r>
              <a:rPr lang="en-US" dirty="0" smtClean="0"/>
              <a:t>Ripped apart communities-                                                      everyone separated</a:t>
            </a:r>
          </a:p>
          <a:p>
            <a:r>
              <a:rPr lang="en-US" dirty="0" smtClean="0"/>
              <a:t>The Bubonic Plague-</a:t>
            </a:r>
          </a:p>
          <a:p>
            <a:pPr lvl="1"/>
            <a:r>
              <a:rPr lang="en-US" dirty="0" smtClean="0"/>
              <a:t>Began in Asia</a:t>
            </a:r>
          </a:p>
          <a:p>
            <a:pPr lvl="1"/>
            <a:r>
              <a:rPr lang="en-US" dirty="0" smtClean="0"/>
              <a:t>Also known as the Black Death</a:t>
            </a:r>
          </a:p>
          <a:p>
            <a:pPr lvl="1"/>
            <a:r>
              <a:rPr lang="en-US" dirty="0" smtClean="0"/>
              <a:t>Produced purplish or blackish spots on the skin</a:t>
            </a:r>
          </a:p>
          <a:p>
            <a:pPr lvl="1"/>
            <a:r>
              <a:rPr lang="en-US" dirty="0" smtClean="0"/>
              <a:t>Traveled along trade routes</a:t>
            </a:r>
          </a:p>
          <a:p>
            <a:pPr lvl="1"/>
            <a:r>
              <a:rPr lang="en-US" dirty="0" smtClean="0"/>
              <a:t>Killed about 25 million Europeans</a:t>
            </a:r>
          </a:p>
        </p:txBody>
      </p:sp>
      <p:sp>
        <p:nvSpPr>
          <p:cNvPr id="3" name="Title 2"/>
          <p:cNvSpPr>
            <a:spLocks noGrp="1"/>
          </p:cNvSpPr>
          <p:nvPr>
            <p:ph type="title"/>
          </p:nvPr>
        </p:nvSpPr>
        <p:spPr/>
        <p:txBody>
          <a:bodyPr/>
          <a:lstStyle/>
          <a:p>
            <a:r>
              <a:rPr lang="en-US" dirty="0" smtClean="0"/>
              <a:t>The Bubonic Plague Strikes</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613424" y="2773147"/>
            <a:ext cx="4301315" cy="2417448"/>
          </a:xfrm>
          <a:prstGeom prst="rect">
            <a:avLst/>
          </a:prstGeom>
        </p:spPr>
      </p:pic>
    </p:spTree>
    <p:extLst>
      <p:ext uri="{BB962C8B-B14F-4D97-AF65-F5344CB8AC3E}">
        <p14:creationId xmlns:p14="http://schemas.microsoft.com/office/powerpoint/2010/main" val="13944607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60501" y="2675467"/>
            <a:ext cx="8667241" cy="4048222"/>
          </a:xfrm>
        </p:spPr>
        <p:txBody>
          <a:bodyPr/>
          <a:lstStyle/>
          <a:p>
            <a:r>
              <a:rPr lang="en-US" dirty="0" smtClean="0"/>
              <a:t>Town populations fell</a:t>
            </a:r>
          </a:p>
          <a:p>
            <a:r>
              <a:rPr lang="en-US" dirty="0" smtClean="0"/>
              <a:t>Trade declined, prices rose</a:t>
            </a:r>
          </a:p>
          <a:p>
            <a:r>
              <a:rPr lang="en-US" dirty="0" smtClean="0"/>
              <a:t>Manor system crumbled</a:t>
            </a:r>
          </a:p>
          <a:p>
            <a:r>
              <a:rPr lang="en-US" dirty="0" smtClean="0"/>
              <a:t>Peasants revolted in England, France,                                            Italy and Belgium</a:t>
            </a:r>
          </a:p>
          <a:p>
            <a:r>
              <a:rPr lang="en-US" dirty="0" smtClean="0"/>
              <a:t>Jews were blamed for bringing on the                                      plague</a:t>
            </a:r>
          </a:p>
          <a:p>
            <a:r>
              <a:rPr lang="en-US" dirty="0" smtClean="0"/>
              <a:t>The Church lost its prestige when prayers failed to stop the outbreak</a:t>
            </a:r>
            <a:endParaRPr lang="en-US" dirty="0"/>
          </a:p>
        </p:txBody>
      </p:sp>
      <p:sp>
        <p:nvSpPr>
          <p:cNvPr id="3" name="Title 2"/>
          <p:cNvSpPr>
            <a:spLocks noGrp="1"/>
          </p:cNvSpPr>
          <p:nvPr>
            <p:ph type="title"/>
          </p:nvPr>
        </p:nvSpPr>
        <p:spPr/>
        <p:txBody>
          <a:bodyPr/>
          <a:lstStyle/>
          <a:p>
            <a:r>
              <a:rPr lang="en-US" dirty="0" smtClean="0"/>
              <a:t>Effects of the Plague</a:t>
            </a:r>
            <a:endParaRPr lang="en-US" dirty="0"/>
          </a:p>
        </p:txBody>
      </p:sp>
      <p:pic>
        <p:nvPicPr>
          <p:cNvPr id="4" name="Picture 3"/>
          <p:cNvPicPr>
            <a:picLocks noChangeAspect="1"/>
          </p:cNvPicPr>
          <p:nvPr/>
        </p:nvPicPr>
        <p:blipFill>
          <a:blip r:embed="rId2"/>
          <a:stretch>
            <a:fillRect/>
          </a:stretch>
        </p:blipFill>
        <p:spPr>
          <a:xfrm>
            <a:off x="5633339" y="2675466"/>
            <a:ext cx="3294403" cy="2734355"/>
          </a:xfrm>
          <a:prstGeom prst="rect">
            <a:avLst/>
          </a:prstGeom>
        </p:spPr>
      </p:pic>
    </p:spTree>
    <p:extLst>
      <p:ext uri="{BB962C8B-B14F-4D97-AF65-F5344CB8AC3E}">
        <p14:creationId xmlns:p14="http://schemas.microsoft.com/office/powerpoint/2010/main" val="229552717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Waveform.thmx</Template>
  <TotalTime>100</TotalTime>
  <Words>710</Words>
  <Application>Microsoft Macintosh PowerPoint</Application>
  <PresentationFormat>On-screen Show (4:3)</PresentationFormat>
  <Paragraphs>67</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Waveform</vt:lpstr>
      <vt:lpstr>The Hundred Years’ War and the Plague</vt:lpstr>
      <vt:lpstr>Setting the Stage</vt:lpstr>
      <vt:lpstr>A Church Divided</vt:lpstr>
      <vt:lpstr>A Church Divided</vt:lpstr>
      <vt:lpstr>The Great Schism</vt:lpstr>
      <vt:lpstr>The Great Schism</vt:lpstr>
      <vt:lpstr>Scholars Question the Church</vt:lpstr>
      <vt:lpstr>The Bubonic Plague Strikes</vt:lpstr>
      <vt:lpstr>Effects of the Plague</vt:lpstr>
      <vt:lpstr>The Hundred Years’ War</vt:lpstr>
      <vt:lpstr>The Hundred Years’ War</vt:lpstr>
      <vt:lpstr>Joan of Arc</vt:lpstr>
      <vt:lpstr>Joan of Arc</vt:lpstr>
      <vt:lpstr>Joan of Arc</vt:lpstr>
      <vt:lpstr>Joan of Arc</vt:lpstr>
      <vt:lpstr>Impact of the Hundred Years’ War</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Hundred Years’ War and the Plague</dc:title>
  <dc:creator>Greg Sederberg</dc:creator>
  <cp:lastModifiedBy>Greg Sederberg</cp:lastModifiedBy>
  <cp:revision>28</cp:revision>
  <dcterms:created xsi:type="dcterms:W3CDTF">2015-05-15T19:04:35Z</dcterms:created>
  <dcterms:modified xsi:type="dcterms:W3CDTF">2015-11-11T21:27:25Z</dcterms:modified>
</cp:coreProperties>
</file>