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8"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8" r:id="rId33"/>
    <p:sldId id="287"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9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World's Population Religious Affiliations</c:v>
                </c:pt>
              </c:strCache>
            </c:strRef>
          </c:tx>
          <c:explosion val="25"/>
          <c:cat>
            <c:strRef>
              <c:f>Sheet1!$A$2:$A$7</c:f>
              <c:strCache>
                <c:ptCount val="6"/>
                <c:pt idx="0">
                  <c:v>Christianity- 33%</c:v>
                </c:pt>
                <c:pt idx="1">
                  <c:v>Islam- 20%</c:v>
                </c:pt>
                <c:pt idx="2">
                  <c:v>Other- 14%</c:v>
                </c:pt>
                <c:pt idx="3">
                  <c:v>Nonreligious- 13% </c:v>
                </c:pt>
                <c:pt idx="4">
                  <c:v>Hinduism- 13%</c:v>
                </c:pt>
                <c:pt idx="5">
                  <c:v>Buddhism- 6%</c:v>
                </c:pt>
              </c:strCache>
            </c:strRef>
          </c:cat>
          <c:val>
            <c:numRef>
              <c:f>Sheet1!$B$2:$B$7</c:f>
              <c:numCache>
                <c:formatCode>0%</c:formatCode>
                <c:ptCount val="6"/>
                <c:pt idx="0">
                  <c:v>0.33</c:v>
                </c:pt>
                <c:pt idx="1">
                  <c:v>0.2</c:v>
                </c:pt>
                <c:pt idx="2">
                  <c:v>0.14</c:v>
                </c:pt>
                <c:pt idx="3">
                  <c:v>0.13</c:v>
                </c:pt>
                <c:pt idx="4">
                  <c:v>0.13</c:v>
                </c:pt>
                <c:pt idx="5">
                  <c:v>0.06</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8/10/15</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8/10/15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8/10/15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8/10/15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8/10/15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8/10/15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8/10/15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8/10/15</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8/10/15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8/10/15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8/10/15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8/10/15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8/10/15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8/10/15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8/10/15</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Religions and Ethical Systems</a:t>
            </a:r>
            <a:endParaRPr lang="en-US" dirty="0"/>
          </a:p>
        </p:txBody>
      </p:sp>
    </p:spTree>
    <p:extLst>
      <p:ext uri="{BB962C8B-B14F-4D97-AF65-F5344CB8AC3E}">
        <p14:creationId xmlns:p14="http://schemas.microsoft.com/office/powerpoint/2010/main" val="1677321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3" name="Content Placeholder 2"/>
          <p:cNvSpPr>
            <a:spLocks noGrp="1"/>
          </p:cNvSpPr>
          <p:nvPr>
            <p:ph idx="1"/>
          </p:nvPr>
        </p:nvSpPr>
        <p:spPr/>
        <p:txBody>
          <a:bodyPr/>
          <a:lstStyle/>
          <a:p>
            <a:r>
              <a:rPr lang="en-US" dirty="0" smtClean="0"/>
              <a:t>Major Sects-</a:t>
            </a:r>
          </a:p>
          <a:p>
            <a:pPr lvl="1"/>
            <a:r>
              <a:rPr lang="en-US" dirty="0" smtClean="0"/>
              <a:t>Theravada</a:t>
            </a:r>
          </a:p>
          <a:p>
            <a:pPr lvl="1"/>
            <a:r>
              <a:rPr lang="en-US" dirty="0" smtClean="0"/>
              <a:t>Mahayana</a:t>
            </a:r>
          </a:p>
          <a:p>
            <a:pPr lvl="1"/>
            <a:r>
              <a:rPr lang="en-US" dirty="0" err="1" smtClean="0"/>
              <a:t>Mantrayana</a:t>
            </a:r>
            <a:endParaRPr lang="en-US" dirty="0" smtClean="0"/>
          </a:p>
          <a:p>
            <a:r>
              <a:rPr lang="en-US" dirty="0" smtClean="0"/>
              <a:t>The Three Cardinal Faults</a:t>
            </a:r>
          </a:p>
          <a:p>
            <a:pPr lvl="1"/>
            <a:r>
              <a:rPr lang="en-US" dirty="0" smtClean="0"/>
              <a:t>Greed</a:t>
            </a:r>
          </a:p>
          <a:p>
            <a:pPr lvl="1"/>
            <a:r>
              <a:rPr lang="en-US" dirty="0" smtClean="0"/>
              <a:t>Hatred</a:t>
            </a:r>
          </a:p>
          <a:p>
            <a:pPr lvl="1"/>
            <a:r>
              <a:rPr lang="en-US" dirty="0" smtClean="0"/>
              <a:t>Delusion</a:t>
            </a:r>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183069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3" name="Content Placeholder 2"/>
          <p:cNvSpPr>
            <a:spLocks noGrp="1"/>
          </p:cNvSpPr>
          <p:nvPr>
            <p:ph idx="1"/>
          </p:nvPr>
        </p:nvSpPr>
        <p:spPr/>
        <p:txBody>
          <a:bodyPr/>
          <a:lstStyle/>
          <a:p>
            <a:r>
              <a:rPr lang="en-US" dirty="0" err="1" smtClean="0"/>
              <a:t>Dhammapada</a:t>
            </a:r>
            <a:r>
              <a:rPr lang="en-US" dirty="0"/>
              <a:t> </a:t>
            </a:r>
            <a:r>
              <a:rPr lang="en-US" dirty="0" smtClean="0"/>
              <a:t>(Verses of Righteousness)- one of most well-known Buddhist scriptures</a:t>
            </a:r>
          </a:p>
          <a:p>
            <a:pPr lvl="1"/>
            <a:r>
              <a:rPr lang="en-US" dirty="0" smtClean="0"/>
              <a:t>Collection of sayings on Buddhist practices</a:t>
            </a:r>
          </a:p>
          <a:p>
            <a:r>
              <a:rPr lang="en-US" dirty="0" err="1" smtClean="0"/>
              <a:t>Dhammapada</a:t>
            </a:r>
            <a:r>
              <a:rPr lang="en-US" dirty="0" smtClean="0"/>
              <a:t> (avoid envying others):</a:t>
            </a:r>
          </a:p>
          <a:p>
            <a:pPr lvl="1"/>
            <a:r>
              <a:rPr lang="en-US" dirty="0" smtClean="0"/>
              <a:t>“Let him not despise what he has received, nor should he live envying the gains of others.  The disciple who envies the gains of others does not attain concentration” </a:t>
            </a:r>
            <a:r>
              <a:rPr lang="en-US" dirty="0" err="1" smtClean="0"/>
              <a:t>Dhammapada</a:t>
            </a:r>
            <a:r>
              <a:rPr lang="en-US" dirty="0" smtClean="0"/>
              <a:t> 365</a:t>
            </a:r>
            <a:endParaRPr lang="en-US" dirty="0"/>
          </a:p>
          <a:p>
            <a:pPr lvl="1"/>
            <a:endParaRPr lang="en-US" dirty="0" smtClean="0"/>
          </a:p>
        </p:txBody>
      </p:sp>
    </p:spTree>
    <p:extLst>
      <p:ext uri="{BB962C8B-B14F-4D97-AF65-F5344CB8AC3E}">
        <p14:creationId xmlns:p14="http://schemas.microsoft.com/office/powerpoint/2010/main" val="5215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a:t>
            </a:r>
            <a:endParaRPr lang="en-US" dirty="0"/>
          </a:p>
        </p:txBody>
      </p:sp>
      <p:sp>
        <p:nvSpPr>
          <p:cNvPr id="3" name="Content Placeholder 2"/>
          <p:cNvSpPr>
            <a:spLocks noGrp="1"/>
          </p:cNvSpPr>
          <p:nvPr>
            <p:ph idx="1"/>
          </p:nvPr>
        </p:nvSpPr>
        <p:spPr>
          <a:xfrm>
            <a:off x="241159" y="1752176"/>
            <a:ext cx="8629525" cy="4581377"/>
          </a:xfrm>
        </p:spPr>
        <p:txBody>
          <a:bodyPr>
            <a:normAutofit lnSpcReduction="10000"/>
          </a:bodyPr>
          <a:lstStyle/>
          <a:p>
            <a:r>
              <a:rPr lang="en-US" dirty="0" smtClean="0"/>
              <a:t>Largest religion in world- 2 billion followers</a:t>
            </a:r>
          </a:p>
          <a:p>
            <a:r>
              <a:rPr lang="en-US" dirty="0" smtClean="0"/>
              <a:t>Based on life and teachings of Jesus</a:t>
            </a:r>
          </a:p>
          <a:p>
            <a:r>
              <a:rPr lang="en-US" dirty="0" smtClean="0"/>
              <a:t>Most are members of 1 of 3 major groups-</a:t>
            </a:r>
          </a:p>
          <a:p>
            <a:pPr lvl="1"/>
            <a:r>
              <a:rPr lang="en-US" dirty="0" smtClean="0"/>
              <a:t>Roman Catholics, Protestants or Eastern Orthodox</a:t>
            </a:r>
          </a:p>
          <a:p>
            <a:r>
              <a:rPr lang="en-US" dirty="0" smtClean="0"/>
              <a:t>Existence of only 1 God- Jesus is the son of God</a:t>
            </a:r>
          </a:p>
          <a:p>
            <a:r>
              <a:rPr lang="en-US" dirty="0" smtClean="0"/>
              <a:t>Jesus entered world and died to save humanity from sin</a:t>
            </a:r>
          </a:p>
          <a:p>
            <a:pPr lvl="1"/>
            <a:r>
              <a:rPr lang="en-US" dirty="0" smtClean="0"/>
              <a:t>Crucifixion of Jesus represents Jesus’ love for humanity by dying for its sins</a:t>
            </a:r>
          </a:p>
          <a:p>
            <a:r>
              <a:rPr lang="en-US" dirty="0" smtClean="0"/>
              <a:t>Reach salvation by following the teachings of Jesus Christ</a:t>
            </a:r>
            <a:endParaRPr lang="en-US" dirty="0"/>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2435" y="1671801"/>
            <a:ext cx="1768250" cy="2652375"/>
          </a:xfrm>
          <a:prstGeom prst="rect">
            <a:avLst/>
          </a:prstGeom>
        </p:spPr>
      </p:pic>
    </p:spTree>
    <p:extLst>
      <p:ext uri="{BB962C8B-B14F-4D97-AF65-F5344CB8AC3E}">
        <p14:creationId xmlns:p14="http://schemas.microsoft.com/office/powerpoint/2010/main" val="350617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a:t>
            </a:r>
            <a:endParaRPr lang="en-US" dirty="0"/>
          </a:p>
        </p:txBody>
      </p:sp>
      <p:sp>
        <p:nvSpPr>
          <p:cNvPr id="3" name="Content Placeholder 2"/>
          <p:cNvSpPr>
            <a:spLocks noGrp="1"/>
          </p:cNvSpPr>
          <p:nvPr>
            <p:ph idx="1"/>
          </p:nvPr>
        </p:nvSpPr>
        <p:spPr>
          <a:xfrm>
            <a:off x="241160" y="1671801"/>
            <a:ext cx="8697854" cy="4581377"/>
          </a:xfrm>
        </p:spPr>
        <p:txBody>
          <a:bodyPr>
            <a:normAutofit/>
          </a:bodyPr>
          <a:lstStyle/>
          <a:p>
            <a:r>
              <a:rPr lang="en-US" dirty="0" smtClean="0"/>
              <a:t>Worship practices-</a:t>
            </a:r>
          </a:p>
          <a:p>
            <a:pPr lvl="1"/>
            <a:r>
              <a:rPr lang="en-US" dirty="0" smtClean="0"/>
              <a:t>Worship as group</a:t>
            </a:r>
          </a:p>
          <a:p>
            <a:pPr lvl="1"/>
            <a:r>
              <a:rPr lang="en-US" dirty="0" smtClean="0"/>
              <a:t>Services include praying, singing and sermon</a:t>
            </a:r>
          </a:p>
          <a:p>
            <a:pPr lvl="1"/>
            <a:r>
              <a:rPr lang="en-US" dirty="0" smtClean="0"/>
              <a:t>Some services include baptism</a:t>
            </a:r>
          </a:p>
          <a:p>
            <a:pPr lvl="1"/>
            <a:r>
              <a:rPr lang="en-US" dirty="0" smtClean="0"/>
              <a:t>Some include communion- bread and wine consumed in remembrance of Jesus’ death- celebrates last meal Jesus took with his disciples</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2992" y="4481612"/>
            <a:ext cx="6238017" cy="2376388"/>
          </a:xfrm>
          <a:prstGeom prst="rect">
            <a:avLst/>
          </a:prstGeom>
        </p:spPr>
      </p:pic>
    </p:spTree>
    <p:extLst>
      <p:ext uri="{BB962C8B-B14F-4D97-AF65-F5344CB8AC3E}">
        <p14:creationId xmlns:p14="http://schemas.microsoft.com/office/powerpoint/2010/main" val="233558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a:t>
            </a:r>
            <a:endParaRPr lang="en-US" dirty="0"/>
          </a:p>
        </p:txBody>
      </p:sp>
      <p:sp>
        <p:nvSpPr>
          <p:cNvPr id="3" name="Content Placeholder 2"/>
          <p:cNvSpPr>
            <a:spLocks noGrp="1"/>
          </p:cNvSpPr>
          <p:nvPr>
            <p:ph idx="1"/>
          </p:nvPr>
        </p:nvSpPr>
        <p:spPr>
          <a:xfrm>
            <a:off x="241160" y="1660936"/>
            <a:ext cx="5611000" cy="4672618"/>
          </a:xfrm>
        </p:spPr>
        <p:txBody>
          <a:bodyPr>
            <a:normAutofit/>
          </a:bodyPr>
          <a:lstStyle/>
          <a:p>
            <a:r>
              <a:rPr lang="en-US" dirty="0" smtClean="0"/>
              <a:t>Ritual-</a:t>
            </a:r>
          </a:p>
          <a:p>
            <a:pPr lvl="1"/>
            <a:r>
              <a:rPr lang="en-US" dirty="0" smtClean="0"/>
              <a:t>Each year, hundreds of thousands visit Basilica of Guadalupe in northern Mexico City</a:t>
            </a:r>
          </a:p>
          <a:p>
            <a:pPr lvl="2"/>
            <a:r>
              <a:rPr lang="en-US" dirty="0" smtClean="0"/>
              <a:t>Considered holiest place in Mexico</a:t>
            </a:r>
          </a:p>
          <a:p>
            <a:pPr lvl="2"/>
            <a:r>
              <a:rPr lang="en-US" dirty="0" smtClean="0"/>
              <a:t>Site where Virgin Mary is said to have appeared twice in 1531</a:t>
            </a:r>
          </a:p>
          <a:p>
            <a:pPr lvl="1"/>
            <a:r>
              <a:rPr lang="en-US" dirty="0" smtClean="0"/>
              <a:t>Hundreds of thousands visit the   Vatican in Rome, Italy</a:t>
            </a:r>
          </a:p>
          <a:p>
            <a:pPr lvl="2"/>
            <a:r>
              <a:rPr lang="en-US" dirty="0" smtClean="0"/>
              <a:t>Home of the pope</a:t>
            </a:r>
            <a:endParaRPr lang="en-US" dirty="0"/>
          </a:p>
          <a:p>
            <a:pPr lvl="1"/>
            <a:r>
              <a:rPr lang="en-US" dirty="0" smtClean="0"/>
              <a:t>Celebration of religious holidays</a:t>
            </a:r>
            <a:endParaRPr lang="en-US" dirty="0"/>
          </a:p>
          <a:p>
            <a:pPr lvl="2"/>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2160" y="1660935"/>
            <a:ext cx="3135085" cy="258802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3014" y="4323983"/>
            <a:ext cx="4054232" cy="2282845"/>
          </a:xfrm>
          <a:prstGeom prst="rect">
            <a:avLst/>
          </a:prstGeom>
        </p:spPr>
      </p:pic>
    </p:spTree>
    <p:extLst>
      <p:ext uri="{BB962C8B-B14F-4D97-AF65-F5344CB8AC3E}">
        <p14:creationId xmlns:p14="http://schemas.microsoft.com/office/powerpoint/2010/main" val="329078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a:t>
            </a:r>
            <a:endParaRPr lang="en-US" dirty="0"/>
          </a:p>
        </p:txBody>
      </p:sp>
      <p:sp>
        <p:nvSpPr>
          <p:cNvPr id="3" name="Content Placeholder 2"/>
          <p:cNvSpPr>
            <a:spLocks noGrp="1"/>
          </p:cNvSpPr>
          <p:nvPr>
            <p:ph idx="1"/>
          </p:nvPr>
        </p:nvSpPr>
        <p:spPr>
          <a:xfrm>
            <a:off x="241160" y="1752176"/>
            <a:ext cx="5835956" cy="4581377"/>
          </a:xfrm>
        </p:spPr>
        <p:txBody>
          <a:bodyPr>
            <a:normAutofit/>
          </a:bodyPr>
          <a:lstStyle/>
          <a:p>
            <a:r>
              <a:rPr lang="en-US" dirty="0" smtClean="0"/>
              <a:t>Leadership-</a:t>
            </a:r>
          </a:p>
          <a:p>
            <a:pPr lvl="1"/>
            <a:r>
              <a:rPr lang="en-US" dirty="0" smtClean="0"/>
              <a:t>Catholic church has the pope</a:t>
            </a:r>
          </a:p>
          <a:p>
            <a:pPr lvl="1"/>
            <a:r>
              <a:rPr lang="en-US" dirty="0" smtClean="0"/>
              <a:t>In some churches, services leader is called priest</a:t>
            </a:r>
          </a:p>
          <a:p>
            <a:pPr lvl="1"/>
            <a:r>
              <a:rPr lang="en-US" dirty="0" smtClean="0"/>
              <a:t>Others called ministers and clergy</a:t>
            </a:r>
          </a:p>
          <a:p>
            <a:pPr lvl="1"/>
            <a:r>
              <a:rPr lang="en-US" dirty="0" smtClean="0"/>
              <a:t>Conduct worship services and preside over marriages and funerals</a:t>
            </a:r>
          </a:p>
          <a:p>
            <a:pPr lvl="1"/>
            <a:r>
              <a:rPr lang="en-US" dirty="0" smtClean="0"/>
              <a:t>Monks and nuns also provide leadership</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7116" y="1752176"/>
            <a:ext cx="2749356" cy="3472201"/>
          </a:xfrm>
          <a:prstGeom prst="rect">
            <a:avLst/>
          </a:prstGeom>
        </p:spPr>
      </p:pic>
    </p:spTree>
    <p:extLst>
      <p:ext uri="{BB962C8B-B14F-4D97-AF65-F5344CB8AC3E}">
        <p14:creationId xmlns:p14="http://schemas.microsoft.com/office/powerpoint/2010/main" val="275511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a:t>
            </a:r>
            <a:endParaRPr lang="en-US" dirty="0"/>
          </a:p>
        </p:txBody>
      </p:sp>
      <p:sp>
        <p:nvSpPr>
          <p:cNvPr id="3" name="Content Placeholder 2"/>
          <p:cNvSpPr>
            <a:spLocks noGrp="1"/>
          </p:cNvSpPr>
          <p:nvPr>
            <p:ph idx="1"/>
          </p:nvPr>
        </p:nvSpPr>
        <p:spPr/>
        <p:txBody>
          <a:bodyPr/>
          <a:lstStyle/>
          <a:p>
            <a:r>
              <a:rPr lang="en-US" dirty="0" smtClean="0"/>
              <a:t>Major sects-</a:t>
            </a:r>
          </a:p>
          <a:p>
            <a:pPr lvl="1"/>
            <a:r>
              <a:rPr lang="en-US" dirty="0" smtClean="0"/>
              <a:t>Roman Catholic</a:t>
            </a:r>
          </a:p>
          <a:p>
            <a:pPr lvl="1"/>
            <a:r>
              <a:rPr lang="en-US" dirty="0" smtClean="0"/>
              <a:t>Eastern Orthodox</a:t>
            </a:r>
          </a:p>
          <a:p>
            <a:pPr lvl="1"/>
            <a:r>
              <a:rPr lang="en-US" dirty="0" smtClean="0"/>
              <a:t>Protestant-</a:t>
            </a:r>
          </a:p>
          <a:p>
            <a:pPr lvl="2"/>
            <a:r>
              <a:rPr lang="en-US" dirty="0" smtClean="0"/>
              <a:t>Baptist, Methodist, Lutheran, Episcopal, Mormon, Presbyterian, Church of God, Pentecostal, etc.</a:t>
            </a:r>
          </a:p>
          <a:p>
            <a:pPr lvl="2"/>
            <a:r>
              <a:rPr lang="en-US" dirty="0" smtClean="0"/>
              <a:t>In U.S. alone- over 30 Protestant denominations with over 400,000 members each</a:t>
            </a:r>
          </a:p>
        </p:txBody>
      </p:sp>
    </p:spTree>
    <p:extLst>
      <p:ext uri="{BB962C8B-B14F-4D97-AF65-F5344CB8AC3E}">
        <p14:creationId xmlns:p14="http://schemas.microsoft.com/office/powerpoint/2010/main" val="936982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a:t>
            </a:r>
            <a:endParaRPr lang="en-US" dirty="0"/>
          </a:p>
        </p:txBody>
      </p:sp>
      <p:sp>
        <p:nvSpPr>
          <p:cNvPr id="3" name="Content Placeholder 2"/>
          <p:cNvSpPr>
            <a:spLocks noGrp="1"/>
          </p:cNvSpPr>
          <p:nvPr>
            <p:ph idx="1"/>
          </p:nvPr>
        </p:nvSpPr>
        <p:spPr/>
        <p:txBody>
          <a:bodyPr/>
          <a:lstStyle/>
          <a:p>
            <a:r>
              <a:rPr lang="en-US" dirty="0" smtClean="0"/>
              <a:t>The Bible</a:t>
            </a:r>
          </a:p>
          <a:p>
            <a:pPr lvl="1"/>
            <a:r>
              <a:rPr lang="en-US" dirty="0" smtClean="0"/>
              <a:t>Most sacred book of Christian religion</a:t>
            </a:r>
          </a:p>
          <a:p>
            <a:pPr lvl="1"/>
            <a:r>
              <a:rPr lang="en-US" dirty="0" smtClean="0"/>
              <a:t>Two major parts-</a:t>
            </a:r>
          </a:p>
          <a:p>
            <a:pPr lvl="2"/>
            <a:r>
              <a:rPr lang="en-US" dirty="0" smtClean="0"/>
              <a:t>Old Testament- focuses on Jewish history</a:t>
            </a:r>
          </a:p>
          <a:p>
            <a:pPr lvl="2"/>
            <a:r>
              <a:rPr lang="en-US" dirty="0" smtClean="0"/>
              <a:t>New Testament- describes teachings of Jesus Christ</a:t>
            </a:r>
          </a:p>
          <a:p>
            <a:r>
              <a:rPr lang="en-US" dirty="0" smtClean="0"/>
              <a:t>New Testament:</a:t>
            </a:r>
          </a:p>
          <a:p>
            <a:pPr lvl="1"/>
            <a:r>
              <a:rPr lang="en-US" dirty="0" smtClean="0"/>
              <a:t>“‘Men, what must I do to be saved?’ And they said, ‘Believe in the Lord Jesus, and you will be saved, you and your household’” Acts 16:30-31</a:t>
            </a:r>
            <a:endParaRPr lang="en-US" dirty="0"/>
          </a:p>
          <a:p>
            <a:pPr lvl="2"/>
            <a:endParaRPr lang="en-US" dirty="0" smtClean="0"/>
          </a:p>
        </p:txBody>
      </p:sp>
    </p:spTree>
    <p:extLst>
      <p:ext uri="{BB962C8B-B14F-4D97-AF65-F5344CB8AC3E}">
        <p14:creationId xmlns:p14="http://schemas.microsoft.com/office/powerpoint/2010/main" val="255720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Hinduism</a:t>
            </a:r>
            <a:endParaRPr lang="en-US" dirty="0"/>
          </a:p>
        </p:txBody>
      </p:sp>
      <p:sp>
        <p:nvSpPr>
          <p:cNvPr id="3" name="Content Placeholder 2"/>
          <p:cNvSpPr>
            <a:spLocks noGrp="1"/>
          </p:cNvSpPr>
          <p:nvPr>
            <p:ph idx="1"/>
          </p:nvPr>
        </p:nvSpPr>
        <p:spPr>
          <a:xfrm>
            <a:off x="321548" y="1703951"/>
            <a:ext cx="8569234" cy="4629602"/>
          </a:xfrm>
        </p:spPr>
        <p:txBody>
          <a:bodyPr>
            <a:normAutofit fontScale="92500" lnSpcReduction="20000"/>
          </a:bodyPr>
          <a:lstStyle/>
          <a:p>
            <a:r>
              <a:rPr lang="en-US" sz="2600" dirty="0" smtClean="0"/>
              <a:t>One of oldest surviving religions</a:t>
            </a:r>
          </a:p>
          <a:p>
            <a:r>
              <a:rPr lang="en-US" sz="2600" dirty="0" smtClean="0"/>
              <a:t>India, Indonesia, parts of Africa, Europe and the Western Hemisphere</a:t>
            </a:r>
          </a:p>
          <a:p>
            <a:r>
              <a:rPr lang="en-US" sz="2600" dirty="0" smtClean="0"/>
              <a:t>Collection of religious beliefs developed over thousands of years</a:t>
            </a:r>
          </a:p>
          <a:p>
            <a:r>
              <a:rPr lang="en-US" sz="2600" dirty="0" smtClean="0"/>
              <a:t>Reach true enlightenment and happiness only after freeing themselves from earthly desires</a:t>
            </a:r>
          </a:p>
          <a:p>
            <a:pPr lvl="1"/>
            <a:r>
              <a:rPr lang="en-US" sz="2400" dirty="0" smtClean="0"/>
              <a:t>Achieve through worship, attainment of                          knowledge and lifetime of virtuous acts</a:t>
            </a:r>
          </a:p>
          <a:p>
            <a:r>
              <a:rPr lang="en-US" sz="2600" dirty="0" smtClean="0"/>
              <a:t>“Om” or “</a:t>
            </a:r>
            <a:r>
              <a:rPr lang="en-US" sz="2600" dirty="0" err="1" smtClean="0"/>
              <a:t>Aum</a:t>
            </a:r>
            <a:r>
              <a:rPr lang="en-US" sz="2600" dirty="0" smtClean="0"/>
              <a:t>” is most sacred syllable and                       often used in prayers</a:t>
            </a:r>
            <a:endParaRPr lang="en-US" sz="2600" dirty="0"/>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8570" y="4428411"/>
            <a:ext cx="2122212" cy="2188464"/>
          </a:xfrm>
          <a:prstGeom prst="rect">
            <a:avLst/>
          </a:prstGeom>
        </p:spPr>
      </p:pic>
    </p:spTree>
    <p:extLst>
      <p:ext uri="{BB962C8B-B14F-4D97-AF65-F5344CB8AC3E}">
        <p14:creationId xmlns:p14="http://schemas.microsoft.com/office/powerpoint/2010/main" val="10059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Hinduism</a:t>
            </a:r>
            <a:endParaRPr lang="en-US" dirty="0"/>
          </a:p>
        </p:txBody>
      </p:sp>
      <p:sp>
        <p:nvSpPr>
          <p:cNvPr id="3" name="Content Placeholder 2"/>
          <p:cNvSpPr>
            <a:spLocks noGrp="1"/>
          </p:cNvSpPr>
          <p:nvPr>
            <p:ph idx="1"/>
          </p:nvPr>
        </p:nvSpPr>
        <p:spPr>
          <a:xfrm>
            <a:off x="900112" y="1703951"/>
            <a:ext cx="7345363" cy="4361570"/>
          </a:xfrm>
        </p:spPr>
        <p:txBody>
          <a:bodyPr/>
          <a:lstStyle/>
          <a:p>
            <a:r>
              <a:rPr lang="en-US" dirty="0" smtClean="0"/>
              <a:t>Worship, ritual and celebration-</a:t>
            </a:r>
          </a:p>
          <a:p>
            <a:pPr lvl="1"/>
            <a:r>
              <a:rPr lang="en-US" dirty="0" smtClean="0"/>
              <a:t>Thousands make pilgrimage to India’s Ganges River</a:t>
            </a:r>
          </a:p>
          <a:p>
            <a:pPr lvl="2"/>
            <a:r>
              <a:rPr lang="en-US" dirty="0" smtClean="0"/>
              <a:t>Considered sacred site</a:t>
            </a:r>
          </a:p>
          <a:p>
            <a:pPr lvl="2"/>
            <a:r>
              <a:rPr lang="en-US" dirty="0" smtClean="0"/>
              <a:t>Bathe in the water- believe it will cleanse and purify them</a:t>
            </a:r>
          </a:p>
          <a:p>
            <a:pPr lvl="2"/>
            <a:r>
              <a:rPr lang="en-US" dirty="0" smtClean="0"/>
              <a:t>Sick and disabled believe it will cure their ailments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712" y="3876391"/>
            <a:ext cx="4064434" cy="271047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3211" y="3876391"/>
            <a:ext cx="4351492" cy="2718415"/>
          </a:xfrm>
          <a:prstGeom prst="rect">
            <a:avLst/>
          </a:prstGeom>
        </p:spPr>
      </p:pic>
    </p:spTree>
    <p:extLst>
      <p:ext uri="{BB962C8B-B14F-4D97-AF65-F5344CB8AC3E}">
        <p14:creationId xmlns:p14="http://schemas.microsoft.com/office/powerpoint/2010/main" val="373599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View</a:t>
            </a:r>
            <a:endParaRPr lang="en-US" dirty="0"/>
          </a:p>
        </p:txBody>
      </p:sp>
      <p:sp>
        <p:nvSpPr>
          <p:cNvPr id="3" name="Content Placeholder 2"/>
          <p:cNvSpPr>
            <a:spLocks noGrp="1"/>
          </p:cNvSpPr>
          <p:nvPr>
            <p:ph idx="1"/>
          </p:nvPr>
        </p:nvSpPr>
        <p:spPr>
          <a:xfrm>
            <a:off x="273315" y="1703950"/>
            <a:ext cx="8585311" cy="4709977"/>
          </a:xfrm>
        </p:spPr>
        <p:txBody>
          <a:bodyPr/>
          <a:lstStyle/>
          <a:p>
            <a:r>
              <a:rPr lang="en-US" dirty="0" smtClean="0"/>
              <a:t>Religion- organized system of beliefs, ceremonies, practices and worship that centers around one or more gods</a:t>
            </a:r>
          </a:p>
          <a:p>
            <a:r>
              <a:rPr lang="en-US" dirty="0" smtClean="0"/>
              <a:t>Has had significant impact on world history</a:t>
            </a:r>
          </a:p>
          <a:p>
            <a:pPr lvl="1"/>
            <a:r>
              <a:rPr lang="en-US" dirty="0" smtClean="0"/>
              <a:t>Guided beliefs and actions of millions                                   around the globe</a:t>
            </a:r>
          </a:p>
          <a:p>
            <a:pPr lvl="1"/>
            <a:r>
              <a:rPr lang="en-US" dirty="0" smtClean="0"/>
              <a:t>Brought people together and torn them                                     apart</a:t>
            </a:r>
          </a:p>
          <a:p>
            <a:pPr lvl="1"/>
            <a:r>
              <a:rPr lang="en-US" dirty="0" smtClean="0"/>
              <a:t>Effects what people wear and how                                              they behave</a:t>
            </a:r>
          </a:p>
          <a:p>
            <a:pPr lvl="1"/>
            <a:r>
              <a:rPr lang="en-US" dirty="0" smtClean="0"/>
              <a:t>Thousands of religions in the world</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4534" y="3138391"/>
            <a:ext cx="3344091" cy="3213559"/>
          </a:xfrm>
          <a:prstGeom prst="rect">
            <a:avLst/>
          </a:prstGeom>
        </p:spPr>
      </p:pic>
    </p:spTree>
    <p:extLst>
      <p:ext uri="{BB962C8B-B14F-4D97-AF65-F5344CB8AC3E}">
        <p14:creationId xmlns:p14="http://schemas.microsoft.com/office/powerpoint/2010/main" val="215767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Hinduism</a:t>
            </a:r>
            <a:endParaRPr lang="en-US" dirty="0"/>
          </a:p>
        </p:txBody>
      </p:sp>
      <p:sp>
        <p:nvSpPr>
          <p:cNvPr id="3" name="Content Placeholder 2"/>
          <p:cNvSpPr>
            <a:spLocks noGrp="1"/>
          </p:cNvSpPr>
          <p:nvPr>
            <p:ph idx="1"/>
          </p:nvPr>
        </p:nvSpPr>
        <p:spPr>
          <a:xfrm>
            <a:off x="369778" y="1637250"/>
            <a:ext cx="8601388" cy="4680228"/>
          </a:xfrm>
        </p:spPr>
        <p:txBody>
          <a:bodyPr/>
          <a:lstStyle/>
          <a:p>
            <a:r>
              <a:rPr lang="en-US" dirty="0" smtClean="0"/>
              <a:t>Worship, ritual and celebration-</a:t>
            </a:r>
          </a:p>
          <a:p>
            <a:pPr lvl="1"/>
            <a:r>
              <a:rPr lang="en-US" dirty="0" smtClean="0"/>
              <a:t>Festival of </a:t>
            </a:r>
            <a:r>
              <a:rPr lang="en-US" dirty="0" err="1" smtClean="0"/>
              <a:t>Holi</a:t>
            </a:r>
            <a:endParaRPr lang="en-US" dirty="0" smtClean="0"/>
          </a:p>
          <a:p>
            <a:pPr lvl="2"/>
            <a:r>
              <a:rPr lang="en-US" dirty="0" smtClean="0"/>
              <a:t>Originally harvest festival</a:t>
            </a:r>
          </a:p>
          <a:p>
            <a:pPr lvl="2"/>
            <a:r>
              <a:rPr lang="en-US" dirty="0" smtClean="0"/>
              <a:t>Symbolizes triumph of good over evil</a:t>
            </a:r>
          </a:p>
          <a:p>
            <a:pPr lvl="2"/>
            <a:r>
              <a:rPr lang="en-US" dirty="0" smtClean="0"/>
              <a:t>Recalls story of Prince </a:t>
            </a:r>
            <a:r>
              <a:rPr lang="en-US" dirty="0" err="1" smtClean="0"/>
              <a:t>Prahlada</a:t>
            </a:r>
            <a:r>
              <a:rPr lang="en-US" dirty="0" smtClean="0"/>
              <a:t>- faced death rather than cease worshipping Vishnu</a:t>
            </a:r>
          </a:p>
          <a:p>
            <a:pPr lvl="2"/>
            <a:r>
              <a:rPr lang="en-US" dirty="0" smtClean="0"/>
              <a:t>People dance in streets in colored powder and dyed water</a:t>
            </a:r>
          </a:p>
          <a:p>
            <a:pPr lvl="2"/>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452" y="4386761"/>
            <a:ext cx="3760879" cy="241009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5367" y="4386761"/>
            <a:ext cx="3617407" cy="2410097"/>
          </a:xfrm>
          <a:prstGeom prst="rect">
            <a:avLst/>
          </a:prstGeom>
        </p:spPr>
      </p:pic>
    </p:spTree>
    <p:extLst>
      <p:ext uri="{BB962C8B-B14F-4D97-AF65-F5344CB8AC3E}">
        <p14:creationId xmlns:p14="http://schemas.microsoft.com/office/powerpoint/2010/main" val="2557780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Hinduism</a:t>
            </a:r>
            <a:endParaRPr lang="en-US" dirty="0"/>
          </a:p>
        </p:txBody>
      </p:sp>
      <p:sp>
        <p:nvSpPr>
          <p:cNvPr id="3" name="Content Placeholder 2"/>
          <p:cNvSpPr>
            <a:spLocks noGrp="1"/>
          </p:cNvSpPr>
          <p:nvPr>
            <p:ph idx="1"/>
          </p:nvPr>
        </p:nvSpPr>
        <p:spPr>
          <a:xfrm>
            <a:off x="241160" y="2073675"/>
            <a:ext cx="4598126" cy="3991845"/>
          </a:xfrm>
        </p:spPr>
        <p:txBody>
          <a:bodyPr/>
          <a:lstStyle/>
          <a:p>
            <a:r>
              <a:rPr lang="en-US" dirty="0" smtClean="0"/>
              <a:t>Leadership-</a:t>
            </a:r>
          </a:p>
          <a:p>
            <a:pPr lvl="1"/>
            <a:r>
              <a:rPr lang="en-US" dirty="0" smtClean="0"/>
              <a:t>Gurus- spiritual teachers- spread Hindu beliefs</a:t>
            </a:r>
          </a:p>
          <a:p>
            <a:pPr lvl="2"/>
            <a:r>
              <a:rPr lang="en-US" dirty="0" smtClean="0"/>
              <a:t>Believed to have had the gods’ word revealed to them</a:t>
            </a:r>
          </a:p>
          <a:p>
            <a:pPr lvl="1"/>
            <a:r>
              <a:rPr lang="en-US" dirty="0" smtClean="0"/>
              <a:t>Brahmin priests- take care of the divine images in temples and read from the sacred books</a:t>
            </a:r>
          </a:p>
          <a:p>
            <a:pPr lvl="2"/>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1449" y="1800402"/>
            <a:ext cx="4119620" cy="3231075"/>
          </a:xfrm>
          <a:prstGeom prst="rect">
            <a:avLst/>
          </a:prstGeom>
        </p:spPr>
      </p:pic>
    </p:spTree>
    <p:extLst>
      <p:ext uri="{BB962C8B-B14F-4D97-AF65-F5344CB8AC3E}">
        <p14:creationId xmlns:p14="http://schemas.microsoft.com/office/powerpoint/2010/main" val="259111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Hinduism</a:t>
            </a:r>
            <a:endParaRPr lang="en-US" dirty="0"/>
          </a:p>
        </p:txBody>
      </p:sp>
      <p:sp>
        <p:nvSpPr>
          <p:cNvPr id="3" name="Content Placeholder 2"/>
          <p:cNvSpPr>
            <a:spLocks noGrp="1"/>
          </p:cNvSpPr>
          <p:nvPr>
            <p:ph idx="1"/>
          </p:nvPr>
        </p:nvSpPr>
        <p:spPr>
          <a:xfrm>
            <a:off x="482320" y="1720026"/>
            <a:ext cx="7763155" cy="4645677"/>
          </a:xfrm>
        </p:spPr>
        <p:txBody>
          <a:bodyPr>
            <a:normAutofit/>
          </a:bodyPr>
          <a:lstStyle/>
          <a:p>
            <a:r>
              <a:rPr lang="en-US" dirty="0" smtClean="0"/>
              <a:t>Major sects-</a:t>
            </a:r>
          </a:p>
          <a:p>
            <a:pPr lvl="1"/>
            <a:r>
              <a:rPr lang="en-US" dirty="0" err="1" smtClean="0"/>
              <a:t>Shaktism</a:t>
            </a:r>
            <a:endParaRPr lang="en-US" dirty="0" smtClean="0"/>
          </a:p>
          <a:p>
            <a:pPr lvl="1"/>
            <a:r>
              <a:rPr lang="en-US" dirty="0" smtClean="0"/>
              <a:t>Reform Hinduism</a:t>
            </a:r>
          </a:p>
          <a:p>
            <a:pPr lvl="1"/>
            <a:r>
              <a:rPr lang="en-US" dirty="0" err="1" smtClean="0"/>
              <a:t>Vaishnavites</a:t>
            </a:r>
            <a:endParaRPr lang="en-US" dirty="0" smtClean="0"/>
          </a:p>
          <a:p>
            <a:pPr lvl="1"/>
            <a:r>
              <a:rPr lang="en-US" dirty="0" err="1" smtClean="0"/>
              <a:t>Shaivites</a:t>
            </a:r>
            <a:endParaRPr lang="en-US" dirty="0" smtClean="0"/>
          </a:p>
          <a:p>
            <a:r>
              <a:rPr lang="en-US" dirty="0" smtClean="0"/>
              <a:t>Three main gods-</a:t>
            </a:r>
          </a:p>
          <a:p>
            <a:pPr lvl="1"/>
            <a:r>
              <a:rPr lang="en-US" dirty="0" smtClean="0"/>
              <a:t>Brahma- creator of the universe</a:t>
            </a:r>
          </a:p>
          <a:p>
            <a:pPr lvl="1"/>
            <a:r>
              <a:rPr lang="en-US" dirty="0" smtClean="0"/>
              <a:t>Vishnu- preserver of the universe</a:t>
            </a:r>
          </a:p>
          <a:p>
            <a:pPr lvl="1"/>
            <a:r>
              <a:rPr lang="en-US" dirty="0" smtClean="0"/>
              <a:t>Shiva- destroyer of the universe</a:t>
            </a:r>
            <a:endParaRPr lang="en-US" dirty="0"/>
          </a:p>
          <a:p>
            <a:pPr lvl="1"/>
            <a:endParaRPr lang="en-US" dirty="0" smtClean="0"/>
          </a:p>
          <a:p>
            <a:pPr lvl="2"/>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6061" y="1157401"/>
            <a:ext cx="1669953" cy="2282652"/>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1475" y="2797052"/>
            <a:ext cx="1669953" cy="228551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6061" y="4372403"/>
            <a:ext cx="1669953" cy="2242850"/>
          </a:xfrm>
          <a:prstGeom prst="rect">
            <a:avLst/>
          </a:prstGeom>
        </p:spPr>
      </p:pic>
    </p:spTree>
    <p:extLst>
      <p:ext uri="{BB962C8B-B14F-4D97-AF65-F5344CB8AC3E}">
        <p14:creationId xmlns:p14="http://schemas.microsoft.com/office/powerpoint/2010/main" val="2433795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Hinduism</a:t>
            </a:r>
            <a:endParaRPr lang="en-US" dirty="0"/>
          </a:p>
        </p:txBody>
      </p:sp>
      <p:sp>
        <p:nvSpPr>
          <p:cNvPr id="3" name="Content Placeholder 2"/>
          <p:cNvSpPr>
            <a:spLocks noGrp="1"/>
          </p:cNvSpPr>
          <p:nvPr>
            <p:ph idx="1"/>
          </p:nvPr>
        </p:nvSpPr>
        <p:spPr>
          <a:xfrm>
            <a:off x="257238" y="1703951"/>
            <a:ext cx="8610992" cy="4361570"/>
          </a:xfrm>
        </p:spPr>
        <p:txBody>
          <a:bodyPr>
            <a:normAutofit/>
          </a:bodyPr>
          <a:lstStyle/>
          <a:p>
            <a:r>
              <a:rPr lang="en-US" dirty="0" smtClean="0"/>
              <a:t>Vedas are oldest Hindu scriptures</a:t>
            </a:r>
          </a:p>
          <a:p>
            <a:pPr lvl="1"/>
            <a:r>
              <a:rPr lang="en-US" dirty="0" smtClean="0"/>
              <a:t>Older than sacred writings of any other major religion</a:t>
            </a:r>
          </a:p>
          <a:p>
            <a:r>
              <a:rPr lang="en-US" dirty="0" smtClean="0"/>
              <a:t>Rig Veda (oldest of four Vedas):</a:t>
            </a:r>
          </a:p>
          <a:p>
            <a:pPr lvl="1"/>
            <a:r>
              <a:rPr lang="en-US" dirty="0" smtClean="0"/>
              <a:t>“He who gives liberally goes straight to the gods; on the high ridge of heaven he stands exalted” Rig Veda 1.125.5</a:t>
            </a:r>
            <a:endParaRPr lang="en-US" dirty="0"/>
          </a:p>
          <a:p>
            <a:pPr lvl="1"/>
            <a:endParaRPr lang="en-US" dirty="0" smtClean="0"/>
          </a:p>
          <a:p>
            <a:pPr lvl="2"/>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2639" y="4001882"/>
            <a:ext cx="4398722" cy="2585967"/>
          </a:xfrm>
          <a:prstGeom prst="rect">
            <a:avLst/>
          </a:prstGeom>
        </p:spPr>
      </p:pic>
    </p:spTree>
    <p:extLst>
      <p:ext uri="{BB962C8B-B14F-4D97-AF65-F5344CB8AC3E}">
        <p14:creationId xmlns:p14="http://schemas.microsoft.com/office/powerpoint/2010/main" val="858114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Content Placeholder 2"/>
          <p:cNvSpPr>
            <a:spLocks noGrp="1"/>
          </p:cNvSpPr>
          <p:nvPr>
            <p:ph idx="1"/>
          </p:nvPr>
        </p:nvSpPr>
        <p:spPr>
          <a:xfrm>
            <a:off x="289393" y="1720026"/>
            <a:ext cx="8569233" cy="4661752"/>
          </a:xfrm>
        </p:spPr>
        <p:txBody>
          <a:bodyPr/>
          <a:lstStyle/>
          <a:p>
            <a:r>
              <a:rPr lang="en-US" dirty="0" smtClean="0"/>
              <a:t>Based on teachings of Muhammad (called                             the Prophet by followers)</a:t>
            </a:r>
          </a:p>
          <a:p>
            <a:r>
              <a:rPr lang="en-US" dirty="0" smtClean="0"/>
              <a:t>Followers known as Muslims</a:t>
            </a:r>
          </a:p>
          <a:p>
            <a:r>
              <a:rPr lang="en-US" dirty="0" smtClean="0"/>
              <a:t>Believe God revealed teachings to                           Muhammad through angel Gabriel</a:t>
            </a:r>
          </a:p>
          <a:p>
            <a:r>
              <a:rPr lang="en-US" dirty="0" smtClean="0"/>
              <a:t>Southwest to Central Asia, parts of Africa,                 Southeast Asia</a:t>
            </a:r>
          </a:p>
          <a:p>
            <a:r>
              <a:rPr lang="en-US" dirty="0" smtClean="0"/>
              <a:t>Sunni- believe leaders should follow Muhammad’s example</a:t>
            </a:r>
          </a:p>
          <a:p>
            <a:r>
              <a:rPr lang="en-US" dirty="0" smtClean="0"/>
              <a:t>Shi’a- believe leaders should be Muhammad’s descendants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7022" y="1671801"/>
            <a:ext cx="2411605" cy="3620658"/>
          </a:xfrm>
          <a:prstGeom prst="rect">
            <a:avLst/>
          </a:prstGeom>
        </p:spPr>
      </p:pic>
    </p:spTree>
    <p:extLst>
      <p:ext uri="{BB962C8B-B14F-4D97-AF65-F5344CB8AC3E}">
        <p14:creationId xmlns:p14="http://schemas.microsoft.com/office/powerpoint/2010/main" val="307904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Content Placeholder 2"/>
          <p:cNvSpPr>
            <a:spLocks noGrp="1"/>
          </p:cNvSpPr>
          <p:nvPr>
            <p:ph idx="1"/>
          </p:nvPr>
        </p:nvSpPr>
        <p:spPr>
          <a:xfrm>
            <a:off x="369778" y="1720026"/>
            <a:ext cx="8569233" cy="4661752"/>
          </a:xfrm>
        </p:spPr>
        <p:txBody>
          <a:bodyPr>
            <a:normAutofit lnSpcReduction="10000"/>
          </a:bodyPr>
          <a:lstStyle/>
          <a:p>
            <a:r>
              <a:rPr lang="en-US" dirty="0" smtClean="0"/>
              <a:t>Only one God, called Allah</a:t>
            </a:r>
          </a:p>
          <a:p>
            <a:r>
              <a:rPr lang="en-US" dirty="0" smtClean="0"/>
              <a:t>Believe in all prophets of Judaism and Christianity</a:t>
            </a:r>
          </a:p>
          <a:p>
            <a:r>
              <a:rPr lang="en-US" dirty="0" smtClean="0"/>
              <a:t>Show devotion by performing lifelong acts of worship known as the Five Pillars of Islam</a:t>
            </a:r>
          </a:p>
          <a:p>
            <a:pPr lvl="1"/>
            <a:r>
              <a:rPr lang="en-US" dirty="0" smtClean="0"/>
              <a:t>Faith, prayer, almsgiving (charity), fasting and a pilgrimage to Mecca</a:t>
            </a:r>
          </a:p>
          <a:p>
            <a:r>
              <a:rPr lang="en-US" dirty="0" smtClean="0"/>
              <a:t>Crescent moon – relates to new moon                         beginning each month in Islamic lunar                          calendar</a:t>
            </a:r>
          </a:p>
          <a:p>
            <a:pPr lvl="1"/>
            <a:r>
              <a:rPr lang="en-US" dirty="0" smtClean="0"/>
              <a:t>Orders religious life for Muslims</a:t>
            </a:r>
          </a:p>
          <a:p>
            <a:pPr lvl="1"/>
            <a:r>
              <a:rPr lang="en-US" dirty="0" smtClean="0"/>
              <a:t>Points of star represent 5 pillars</a:t>
            </a:r>
          </a:p>
        </p:txBody>
      </p:sp>
      <p:pic>
        <p:nvPicPr>
          <p:cNvPr id="5" name="Picture 4"/>
          <p:cNvPicPr>
            <a:picLocks noChangeAspect="1"/>
          </p:cNvPicPr>
          <p:nvPr/>
        </p:nvPicPr>
        <p:blipFill>
          <a:blip r:embed="rId2"/>
          <a:stretch>
            <a:fillRect/>
          </a:stretch>
        </p:blipFill>
        <p:spPr>
          <a:xfrm>
            <a:off x="5854250" y="3909749"/>
            <a:ext cx="3136438" cy="2948251"/>
          </a:xfrm>
          <a:prstGeom prst="rect">
            <a:avLst/>
          </a:prstGeom>
        </p:spPr>
      </p:pic>
    </p:spTree>
    <p:extLst>
      <p:ext uri="{BB962C8B-B14F-4D97-AF65-F5344CB8AC3E}">
        <p14:creationId xmlns:p14="http://schemas.microsoft.com/office/powerpoint/2010/main" val="2529995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Content Placeholder 2"/>
          <p:cNvSpPr>
            <a:spLocks noGrp="1"/>
          </p:cNvSpPr>
          <p:nvPr>
            <p:ph idx="1"/>
          </p:nvPr>
        </p:nvSpPr>
        <p:spPr>
          <a:xfrm>
            <a:off x="289393" y="1720026"/>
            <a:ext cx="8569233" cy="4661752"/>
          </a:xfrm>
        </p:spPr>
        <p:txBody>
          <a:bodyPr>
            <a:normAutofit/>
          </a:bodyPr>
          <a:lstStyle/>
          <a:p>
            <a:r>
              <a:rPr lang="en-US" dirty="0" smtClean="0"/>
              <a:t>Worship practices-</a:t>
            </a:r>
          </a:p>
          <a:p>
            <a:pPr lvl="1"/>
            <a:r>
              <a:rPr lang="en-US" dirty="0" smtClean="0"/>
              <a:t>Face Mecca and pray 5 times throughout the day</a:t>
            </a:r>
          </a:p>
          <a:p>
            <a:pPr lvl="1"/>
            <a:r>
              <a:rPr lang="en-US" dirty="0" smtClean="0"/>
              <a:t>No priests or clergy</a:t>
            </a:r>
          </a:p>
          <a:p>
            <a:pPr lvl="1"/>
            <a:r>
              <a:rPr lang="en-US" dirty="0" smtClean="0"/>
              <a:t>Imam- Muslim community leader who conducts prayers in a mosque</a:t>
            </a:r>
          </a:p>
          <a:p>
            <a:pPr lvl="1"/>
            <a:r>
              <a:rPr lang="en-US" dirty="0" err="1" smtClean="0"/>
              <a:t>Ulama</a:t>
            </a:r>
            <a:r>
              <a:rPr lang="en-US" dirty="0" smtClean="0"/>
              <a:t>- scholar class including religious teachers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7180" y="4287577"/>
            <a:ext cx="4569641" cy="2570423"/>
          </a:xfrm>
          <a:prstGeom prst="rect">
            <a:avLst/>
          </a:prstGeom>
        </p:spPr>
      </p:pic>
    </p:spTree>
    <p:extLst>
      <p:ext uri="{BB962C8B-B14F-4D97-AF65-F5344CB8AC3E}">
        <p14:creationId xmlns:p14="http://schemas.microsoft.com/office/powerpoint/2010/main" val="2772818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Content Placeholder 2"/>
          <p:cNvSpPr>
            <a:spLocks noGrp="1"/>
          </p:cNvSpPr>
          <p:nvPr>
            <p:ph idx="1"/>
          </p:nvPr>
        </p:nvSpPr>
        <p:spPr>
          <a:xfrm>
            <a:off x="257239" y="1752176"/>
            <a:ext cx="8569233" cy="4661752"/>
          </a:xfrm>
        </p:spPr>
        <p:txBody>
          <a:bodyPr>
            <a:normAutofit/>
          </a:bodyPr>
          <a:lstStyle/>
          <a:p>
            <a:r>
              <a:rPr lang="en-US" dirty="0" smtClean="0"/>
              <a:t>Rituals and celebrations-</a:t>
            </a:r>
          </a:p>
          <a:p>
            <a:pPr lvl="1"/>
            <a:r>
              <a:rPr lang="en-US" dirty="0" smtClean="0"/>
              <a:t>Hajj- pilgrimage to Mecca in Saudi                                         Arabia at least once in your life (if                                     physically and financially able)</a:t>
            </a:r>
          </a:p>
          <a:p>
            <a:pPr lvl="2"/>
            <a:r>
              <a:rPr lang="en-US" dirty="0" smtClean="0"/>
              <a:t>Perform several rites, or acts of                                                    worship- walk seven times around the                                           </a:t>
            </a:r>
            <a:r>
              <a:rPr lang="en-US" dirty="0" err="1" smtClean="0"/>
              <a:t>Ka’aba</a:t>
            </a:r>
            <a:r>
              <a:rPr lang="en-US" dirty="0" smtClean="0"/>
              <a:t> (house of worship that Muslims face in prayer)</a:t>
            </a:r>
          </a:p>
          <a:p>
            <a:pPr lvl="1"/>
            <a:r>
              <a:rPr lang="en-US" dirty="0" smtClean="0"/>
              <a:t>Ramadan- sacred month when Muslims fast- abstain from food and drink from dawn to sunset</a:t>
            </a:r>
          </a:p>
          <a:p>
            <a:pPr lvl="2"/>
            <a:r>
              <a:rPr lang="en-US" dirty="0" smtClean="0"/>
              <a:t>Night of Power- most important night of Ramadan, when angel Gabriel first spoke to Muhammad</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7955" y="1671801"/>
            <a:ext cx="3576748" cy="2234425"/>
          </a:xfrm>
          <a:prstGeom prst="rect">
            <a:avLst/>
          </a:prstGeom>
        </p:spPr>
      </p:pic>
    </p:spTree>
    <p:extLst>
      <p:ext uri="{BB962C8B-B14F-4D97-AF65-F5344CB8AC3E}">
        <p14:creationId xmlns:p14="http://schemas.microsoft.com/office/powerpoint/2010/main" val="75485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Content Placeholder 2"/>
          <p:cNvSpPr>
            <a:spLocks noGrp="1"/>
          </p:cNvSpPr>
          <p:nvPr>
            <p:ph idx="1"/>
          </p:nvPr>
        </p:nvSpPr>
        <p:spPr>
          <a:xfrm>
            <a:off x="434088" y="1720026"/>
            <a:ext cx="4791055" cy="4661752"/>
          </a:xfrm>
        </p:spPr>
        <p:txBody>
          <a:bodyPr>
            <a:normAutofit/>
          </a:bodyPr>
          <a:lstStyle/>
          <a:p>
            <a:r>
              <a:rPr lang="en-US" dirty="0" smtClean="0"/>
              <a:t>Major sects-</a:t>
            </a:r>
          </a:p>
          <a:p>
            <a:pPr lvl="1"/>
            <a:r>
              <a:rPr lang="en-US" dirty="0" smtClean="0"/>
              <a:t>Sunni</a:t>
            </a:r>
          </a:p>
          <a:p>
            <a:pPr lvl="1"/>
            <a:r>
              <a:rPr lang="en-US" dirty="0" smtClean="0"/>
              <a:t>Shi’a</a:t>
            </a:r>
          </a:p>
          <a:p>
            <a:r>
              <a:rPr lang="en-US" dirty="0" smtClean="0"/>
              <a:t>Prayer Rug-</a:t>
            </a:r>
          </a:p>
          <a:p>
            <a:pPr lvl="1"/>
            <a:r>
              <a:rPr lang="en-US" dirty="0" smtClean="0"/>
              <a:t>Pray by kneeling on rug</a:t>
            </a:r>
          </a:p>
          <a:p>
            <a:pPr lvl="1"/>
            <a:r>
              <a:rPr lang="en-US" dirty="0" smtClean="0"/>
              <a:t>Design includes a pointed or arch-shaped pattern</a:t>
            </a:r>
          </a:p>
          <a:p>
            <a:pPr lvl="1"/>
            <a:r>
              <a:rPr lang="en-US" dirty="0" smtClean="0"/>
              <a:t>Rug must be placed so arch points toward Mecca</a:t>
            </a:r>
            <a:endParaRPr lang="en-US" dirty="0"/>
          </a:p>
          <a:p>
            <a:pPr lvl="1"/>
            <a:endParaRPr lang="en-US" dirty="0" smtClean="0"/>
          </a:p>
        </p:txBody>
      </p:sp>
      <p:pic>
        <p:nvPicPr>
          <p:cNvPr id="4" name="Picture 3"/>
          <p:cNvPicPr>
            <a:picLocks noChangeAspect="1"/>
          </p:cNvPicPr>
          <p:nvPr/>
        </p:nvPicPr>
        <p:blipFill>
          <a:blip r:embed="rId2"/>
          <a:stretch>
            <a:fillRect/>
          </a:stretch>
        </p:blipFill>
        <p:spPr>
          <a:xfrm>
            <a:off x="5558624" y="1807749"/>
            <a:ext cx="3148385" cy="4525803"/>
          </a:xfrm>
          <a:prstGeom prst="rect">
            <a:avLst/>
          </a:prstGeom>
        </p:spPr>
      </p:pic>
    </p:spTree>
    <p:extLst>
      <p:ext uri="{BB962C8B-B14F-4D97-AF65-F5344CB8AC3E}">
        <p14:creationId xmlns:p14="http://schemas.microsoft.com/office/powerpoint/2010/main" val="652780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Content Placeholder 2"/>
          <p:cNvSpPr>
            <a:spLocks noGrp="1"/>
          </p:cNvSpPr>
          <p:nvPr>
            <p:ph idx="1"/>
          </p:nvPr>
        </p:nvSpPr>
        <p:spPr>
          <a:xfrm>
            <a:off x="2931483" y="1720026"/>
            <a:ext cx="5975374" cy="4661752"/>
          </a:xfrm>
        </p:spPr>
        <p:txBody>
          <a:bodyPr>
            <a:normAutofit/>
          </a:bodyPr>
          <a:lstStyle/>
          <a:p>
            <a:r>
              <a:rPr lang="en-US" dirty="0" smtClean="0"/>
              <a:t>The Qur’an- sacred book of Muslims</a:t>
            </a:r>
          </a:p>
          <a:p>
            <a:pPr lvl="1"/>
            <a:r>
              <a:rPr lang="en-US" dirty="0" smtClean="0"/>
              <a:t>Spiritual guide on matters of Muslim faith and daily life</a:t>
            </a:r>
          </a:p>
          <a:p>
            <a:r>
              <a:rPr lang="en-US" dirty="0" smtClean="0"/>
              <a:t>Qur’an (instructing to appreciate the world’s physical and spiritual riches):</a:t>
            </a:r>
          </a:p>
          <a:p>
            <a:pPr lvl="1"/>
            <a:r>
              <a:rPr lang="en-US" dirty="0" smtClean="0"/>
              <a:t>“Do you not see that God has subjected to your use all things in the heavens and on earth, and has made His bounties flow to you in exceeding measure, both seen and unseen?” Qur’an, </a:t>
            </a:r>
            <a:r>
              <a:rPr lang="en-US" dirty="0" err="1" smtClean="0"/>
              <a:t>sura</a:t>
            </a:r>
            <a:r>
              <a:rPr lang="en-US" dirty="0" smtClean="0"/>
              <a:t> 31:20</a:t>
            </a:r>
            <a:endParaRPr lang="en-US" dirty="0"/>
          </a:p>
          <a:p>
            <a:pPr lvl="1"/>
            <a:endParaRPr lang="en-US"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393" y="1816477"/>
            <a:ext cx="2593859" cy="4018752"/>
          </a:xfrm>
          <a:prstGeom prst="rect">
            <a:avLst/>
          </a:prstGeom>
        </p:spPr>
      </p:pic>
    </p:spTree>
    <p:extLst>
      <p:ext uri="{BB962C8B-B14F-4D97-AF65-F5344CB8AC3E}">
        <p14:creationId xmlns:p14="http://schemas.microsoft.com/office/powerpoint/2010/main" val="264412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2123502"/>
              </p:ext>
            </p:extLst>
          </p:nvPr>
        </p:nvGraphicFramePr>
        <p:xfrm>
          <a:off x="305470" y="1752176"/>
          <a:ext cx="8500281" cy="46135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993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a:t>
            </a:r>
            <a:endParaRPr lang="en-US" dirty="0"/>
          </a:p>
        </p:txBody>
      </p:sp>
      <p:sp>
        <p:nvSpPr>
          <p:cNvPr id="3" name="Content Placeholder 2"/>
          <p:cNvSpPr>
            <a:spLocks noGrp="1"/>
          </p:cNvSpPr>
          <p:nvPr>
            <p:ph idx="1"/>
          </p:nvPr>
        </p:nvSpPr>
        <p:spPr>
          <a:xfrm>
            <a:off x="305470" y="1703951"/>
            <a:ext cx="8553157" cy="4629602"/>
          </a:xfrm>
        </p:spPr>
        <p:txBody>
          <a:bodyPr>
            <a:normAutofit fontScale="92500" lnSpcReduction="20000"/>
          </a:bodyPr>
          <a:lstStyle/>
          <a:p>
            <a:r>
              <a:rPr lang="en-US" dirty="0" smtClean="0"/>
              <a:t>About 14 million followers</a:t>
            </a:r>
          </a:p>
          <a:p>
            <a:r>
              <a:rPr lang="en-US" dirty="0" smtClean="0"/>
              <a:t>First major religion to teach existence of only one                       God</a:t>
            </a:r>
          </a:p>
          <a:p>
            <a:r>
              <a:rPr lang="en-US" dirty="0" smtClean="0"/>
              <a:t>Basic laws and teachings come from Torah- first                            five books of Hebrew Bible</a:t>
            </a:r>
          </a:p>
          <a:p>
            <a:r>
              <a:rPr lang="en-US" dirty="0" smtClean="0"/>
              <a:t>Serve God by studying Torah and living by its teachings</a:t>
            </a:r>
          </a:p>
          <a:p>
            <a:r>
              <a:rPr lang="en-US" dirty="0" smtClean="0"/>
              <a:t>Orthodox- closely observe laws of Torah</a:t>
            </a:r>
          </a:p>
          <a:p>
            <a:r>
              <a:rPr lang="en-US" dirty="0" smtClean="0"/>
              <a:t>Conservative and Reform- interpret Torah less strictly and literally</a:t>
            </a:r>
          </a:p>
          <a:p>
            <a:r>
              <a:rPr lang="en-US" dirty="0" smtClean="0"/>
              <a:t>Star of David- universal symbol of Judaism- refers to King David- ruled Kingdom of Israel from 1000-962 B.C.</a:t>
            </a:r>
          </a:p>
        </p:txBody>
      </p:sp>
      <p:pic>
        <p:nvPicPr>
          <p:cNvPr id="4" name="Picture 3"/>
          <p:cNvPicPr>
            <a:picLocks noChangeAspect="1"/>
          </p:cNvPicPr>
          <p:nvPr/>
        </p:nvPicPr>
        <p:blipFill>
          <a:blip r:embed="rId2"/>
          <a:stretch>
            <a:fillRect/>
          </a:stretch>
        </p:blipFill>
        <p:spPr>
          <a:xfrm>
            <a:off x="6816805" y="1703952"/>
            <a:ext cx="1902092" cy="2089002"/>
          </a:xfrm>
          <a:prstGeom prst="rect">
            <a:avLst/>
          </a:prstGeom>
        </p:spPr>
      </p:pic>
    </p:spTree>
    <p:extLst>
      <p:ext uri="{BB962C8B-B14F-4D97-AF65-F5344CB8AC3E}">
        <p14:creationId xmlns:p14="http://schemas.microsoft.com/office/powerpoint/2010/main" val="1413690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a:t>
            </a:r>
            <a:endParaRPr lang="en-US" dirty="0"/>
          </a:p>
        </p:txBody>
      </p:sp>
      <p:sp>
        <p:nvSpPr>
          <p:cNvPr id="3" name="Content Placeholder 2"/>
          <p:cNvSpPr>
            <a:spLocks noGrp="1"/>
          </p:cNvSpPr>
          <p:nvPr>
            <p:ph idx="1"/>
          </p:nvPr>
        </p:nvSpPr>
        <p:spPr>
          <a:xfrm>
            <a:off x="353701" y="1737363"/>
            <a:ext cx="5252953" cy="4692640"/>
          </a:xfrm>
        </p:spPr>
        <p:txBody>
          <a:bodyPr/>
          <a:lstStyle/>
          <a:p>
            <a:r>
              <a:rPr lang="en-US" dirty="0" smtClean="0"/>
              <a:t>Worship practices-</a:t>
            </a:r>
          </a:p>
          <a:p>
            <a:pPr lvl="1"/>
            <a:r>
              <a:rPr lang="en-US" dirty="0" smtClean="0"/>
              <a:t>Synagogue- Jewish home of worship and center of Jewish community life</a:t>
            </a:r>
          </a:p>
          <a:p>
            <a:pPr lvl="1"/>
            <a:r>
              <a:rPr lang="en-US" dirty="0" smtClean="0"/>
              <a:t>Many make pilgrimage to Western Wall</a:t>
            </a:r>
          </a:p>
          <a:p>
            <a:pPr lvl="2"/>
            <a:r>
              <a:rPr lang="en-US" dirty="0" smtClean="0"/>
              <a:t>Built in second century B.C.</a:t>
            </a:r>
          </a:p>
          <a:p>
            <a:pPr lvl="2"/>
            <a:r>
              <a:rPr lang="en-US" dirty="0" smtClean="0"/>
              <a:t>Forms western wall of courtyard of Second Temple of Jerusalem</a:t>
            </a:r>
          </a:p>
          <a:p>
            <a:pPr lvl="2"/>
            <a:r>
              <a:rPr lang="en-US" dirty="0" smtClean="0"/>
              <a:t>Temple destroyed by Romans in 70 A.D.</a:t>
            </a:r>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9513" y="1673063"/>
            <a:ext cx="3191886" cy="239391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6269" y="4131277"/>
            <a:ext cx="3465130" cy="2598847"/>
          </a:xfrm>
          <a:prstGeom prst="rect">
            <a:avLst/>
          </a:prstGeom>
        </p:spPr>
      </p:pic>
    </p:spTree>
    <p:extLst>
      <p:ext uri="{BB962C8B-B14F-4D97-AF65-F5344CB8AC3E}">
        <p14:creationId xmlns:p14="http://schemas.microsoft.com/office/powerpoint/2010/main" val="3187859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a:t>
            </a:r>
            <a:endParaRPr lang="en-US" dirty="0"/>
          </a:p>
        </p:txBody>
      </p:sp>
      <p:sp>
        <p:nvSpPr>
          <p:cNvPr id="3" name="Content Placeholder 2"/>
          <p:cNvSpPr>
            <a:spLocks noGrp="1"/>
          </p:cNvSpPr>
          <p:nvPr>
            <p:ph idx="1"/>
          </p:nvPr>
        </p:nvSpPr>
        <p:spPr>
          <a:xfrm>
            <a:off x="3569175" y="1703952"/>
            <a:ext cx="5289452" cy="4763325"/>
          </a:xfrm>
        </p:spPr>
        <p:txBody>
          <a:bodyPr/>
          <a:lstStyle/>
          <a:p>
            <a:r>
              <a:rPr lang="en-US" dirty="0" smtClean="0"/>
              <a:t>Ritual and celebration-</a:t>
            </a:r>
          </a:p>
          <a:p>
            <a:pPr lvl="1"/>
            <a:r>
              <a:rPr lang="en-US" dirty="0" smtClean="0"/>
              <a:t>At age 12 (girls) and 13 (boys)- enter adult religious community</a:t>
            </a:r>
          </a:p>
          <a:p>
            <a:pPr lvl="2"/>
            <a:r>
              <a:rPr lang="en-US" dirty="0" smtClean="0"/>
              <a:t>Marked in synagogue with event called bar mitzvah for boy and bat mitzvah for girl</a:t>
            </a:r>
          </a:p>
          <a:p>
            <a:pPr lvl="1"/>
            <a:r>
              <a:rPr lang="en-US" dirty="0" smtClean="0"/>
              <a:t>Many different holidays honoring their history and God</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826" y="1703952"/>
            <a:ext cx="2680729" cy="229872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825" y="4115202"/>
            <a:ext cx="3350003" cy="2234426"/>
          </a:xfrm>
          <a:prstGeom prst="rect">
            <a:avLst/>
          </a:prstGeom>
        </p:spPr>
      </p:pic>
    </p:spTree>
    <p:extLst>
      <p:ext uri="{BB962C8B-B14F-4D97-AF65-F5344CB8AC3E}">
        <p14:creationId xmlns:p14="http://schemas.microsoft.com/office/powerpoint/2010/main" val="393890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a:t>
            </a:r>
            <a:endParaRPr lang="en-US" dirty="0"/>
          </a:p>
        </p:txBody>
      </p:sp>
      <p:sp>
        <p:nvSpPr>
          <p:cNvPr id="3" name="Content Placeholder 2"/>
          <p:cNvSpPr>
            <a:spLocks noGrp="1"/>
          </p:cNvSpPr>
          <p:nvPr>
            <p:ph idx="1"/>
          </p:nvPr>
        </p:nvSpPr>
        <p:spPr/>
        <p:txBody>
          <a:bodyPr/>
          <a:lstStyle/>
          <a:p>
            <a:r>
              <a:rPr lang="en-US" dirty="0" smtClean="0"/>
              <a:t>Leadership-</a:t>
            </a:r>
          </a:p>
          <a:p>
            <a:pPr lvl="1"/>
            <a:r>
              <a:rPr lang="en-US" dirty="0" smtClean="0"/>
              <a:t>Rabbi- congregation’s teacher and spiritual leader</a:t>
            </a:r>
            <a:endParaRPr lang="en-US" dirty="0"/>
          </a:p>
        </p:txBody>
      </p:sp>
    </p:spTree>
    <p:extLst>
      <p:ext uri="{BB962C8B-B14F-4D97-AF65-F5344CB8AC3E}">
        <p14:creationId xmlns:p14="http://schemas.microsoft.com/office/powerpoint/2010/main" val="598475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a:t>
            </a:r>
            <a:endParaRPr lang="en-US" dirty="0"/>
          </a:p>
        </p:txBody>
      </p:sp>
      <p:sp>
        <p:nvSpPr>
          <p:cNvPr id="3" name="Content Placeholder 2"/>
          <p:cNvSpPr>
            <a:spLocks noGrp="1"/>
          </p:cNvSpPr>
          <p:nvPr>
            <p:ph idx="1"/>
          </p:nvPr>
        </p:nvSpPr>
        <p:spPr>
          <a:xfrm>
            <a:off x="994995" y="1793736"/>
            <a:ext cx="7345363" cy="3931920"/>
          </a:xfrm>
        </p:spPr>
        <p:txBody>
          <a:bodyPr/>
          <a:lstStyle/>
          <a:p>
            <a:r>
              <a:rPr lang="en-US" dirty="0" smtClean="0"/>
              <a:t>Major sects-</a:t>
            </a:r>
          </a:p>
          <a:p>
            <a:pPr lvl="1"/>
            <a:r>
              <a:rPr lang="en-US" dirty="0" smtClean="0"/>
              <a:t>Reform</a:t>
            </a:r>
          </a:p>
          <a:p>
            <a:pPr lvl="1"/>
            <a:r>
              <a:rPr lang="en-US" dirty="0" smtClean="0"/>
              <a:t>Orthodox</a:t>
            </a:r>
          </a:p>
          <a:p>
            <a:pPr lvl="1"/>
            <a:r>
              <a:rPr lang="en-US" dirty="0" smtClean="0"/>
              <a:t>Conservative</a:t>
            </a:r>
          </a:p>
          <a:p>
            <a:pPr lvl="1"/>
            <a:endParaRPr lang="en-US" dirty="0" smtClean="0"/>
          </a:p>
          <a:p>
            <a:r>
              <a:rPr lang="en-US" dirty="0" smtClean="0"/>
              <a:t>Yarmulke</a:t>
            </a:r>
          </a:p>
          <a:p>
            <a:pPr lvl="1"/>
            <a:r>
              <a:rPr lang="en-US" dirty="0" smtClean="0"/>
              <a:t>Men are not supposed to leave their head uncovered</a:t>
            </a:r>
          </a:p>
          <a:p>
            <a:pPr lvl="1"/>
            <a:r>
              <a:rPr lang="en-US" dirty="0" smtClean="0"/>
              <a:t>Many wear cap called yarmulke or </a:t>
            </a:r>
            <a:r>
              <a:rPr lang="en-US" dirty="0" err="1" smtClean="0"/>
              <a:t>kippah</a:t>
            </a:r>
            <a:endParaRPr lang="en-US" dirty="0"/>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0673" y="1793736"/>
            <a:ext cx="2713278" cy="2670883"/>
          </a:xfrm>
          <a:prstGeom prst="rect">
            <a:avLst/>
          </a:prstGeom>
        </p:spPr>
      </p:pic>
    </p:spTree>
    <p:extLst>
      <p:ext uri="{BB962C8B-B14F-4D97-AF65-F5344CB8AC3E}">
        <p14:creationId xmlns:p14="http://schemas.microsoft.com/office/powerpoint/2010/main" val="3499397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Judaism</a:t>
            </a:r>
            <a:endParaRPr lang="en-US" dirty="0"/>
          </a:p>
        </p:txBody>
      </p:sp>
      <p:sp>
        <p:nvSpPr>
          <p:cNvPr id="3" name="Content Placeholder 2"/>
          <p:cNvSpPr>
            <a:spLocks noGrp="1"/>
          </p:cNvSpPr>
          <p:nvPr>
            <p:ph idx="1"/>
          </p:nvPr>
        </p:nvSpPr>
        <p:spPr>
          <a:xfrm>
            <a:off x="257238" y="1720026"/>
            <a:ext cx="8617466" cy="4345495"/>
          </a:xfrm>
        </p:spPr>
        <p:txBody>
          <a:bodyPr/>
          <a:lstStyle/>
          <a:p>
            <a:r>
              <a:rPr lang="en-US" dirty="0" smtClean="0"/>
              <a:t>Torah- during synagogue service the scroll is lifted and congregation declares “This is the Law which Moses set before the children of Israel”</a:t>
            </a:r>
          </a:p>
          <a:p>
            <a:r>
              <a:rPr lang="en-US" dirty="0" smtClean="0"/>
              <a:t>Torah (Moses’s law regarding belief in one God):</a:t>
            </a:r>
          </a:p>
          <a:p>
            <a:pPr lvl="1"/>
            <a:r>
              <a:rPr lang="en-US" dirty="0" smtClean="0"/>
              <a:t>“Hear O Israel: the Lord our God, the Lord is One” Deuteronomy 6:4</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5601" y="4279427"/>
            <a:ext cx="5372798" cy="2401747"/>
          </a:xfrm>
          <a:prstGeom prst="rect">
            <a:avLst/>
          </a:prstGeom>
        </p:spPr>
      </p:pic>
    </p:spTree>
    <p:extLst>
      <p:ext uri="{BB962C8B-B14F-4D97-AF65-F5344CB8AC3E}">
        <p14:creationId xmlns:p14="http://schemas.microsoft.com/office/powerpoint/2010/main" val="3584590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3" name="Content Placeholder 2"/>
          <p:cNvSpPr>
            <a:spLocks noGrp="1"/>
          </p:cNvSpPr>
          <p:nvPr>
            <p:ph idx="1"/>
          </p:nvPr>
        </p:nvSpPr>
        <p:spPr>
          <a:xfrm>
            <a:off x="257238" y="1703950"/>
            <a:ext cx="8601389" cy="4645677"/>
          </a:xfrm>
        </p:spPr>
        <p:txBody>
          <a:bodyPr>
            <a:normAutofit fontScale="92500" lnSpcReduction="10000"/>
          </a:bodyPr>
          <a:lstStyle/>
          <a:p>
            <a:r>
              <a:rPr lang="en-US" dirty="0" smtClean="0"/>
              <a:t>Not a religion in traditional sense- no clergy and no gods to worship</a:t>
            </a:r>
          </a:p>
          <a:p>
            <a:r>
              <a:rPr lang="en-US" dirty="0" smtClean="0"/>
              <a:t>Ethical system providing direction for personal behavior and good government</a:t>
            </a:r>
          </a:p>
          <a:p>
            <a:r>
              <a:rPr lang="en-US" dirty="0" smtClean="0"/>
              <a:t>Guides millions of Chinese and people of the East- many view it as a religion</a:t>
            </a:r>
          </a:p>
          <a:p>
            <a:r>
              <a:rPr lang="en-US" dirty="0" smtClean="0"/>
              <a:t>Based on teachings of Chinese scholar Confucius</a:t>
            </a:r>
          </a:p>
          <a:p>
            <a:r>
              <a:rPr lang="en-US" dirty="0" smtClean="0"/>
              <a:t>Stresses social and civic responsibility</a:t>
            </a:r>
          </a:p>
          <a:p>
            <a:r>
              <a:rPr lang="en-US" dirty="0" smtClean="0"/>
              <a:t>Yin and yang symbol- represents opposite forces                               in the world working together- social order and                     harmony that Confucianism stresses</a:t>
            </a:r>
            <a:endParaRPr lang="en-US" dirty="0"/>
          </a:p>
        </p:txBody>
      </p:sp>
      <p:pic>
        <p:nvPicPr>
          <p:cNvPr id="5" name="Picture 4"/>
          <p:cNvPicPr>
            <a:picLocks noChangeAspect="1"/>
          </p:cNvPicPr>
          <p:nvPr/>
        </p:nvPicPr>
        <p:blipFill>
          <a:blip r:embed="rId2"/>
          <a:stretch>
            <a:fillRect/>
          </a:stretch>
        </p:blipFill>
        <p:spPr>
          <a:xfrm>
            <a:off x="6543487" y="4258748"/>
            <a:ext cx="2429552" cy="2429552"/>
          </a:xfrm>
          <a:prstGeom prst="rect">
            <a:avLst/>
          </a:prstGeom>
        </p:spPr>
      </p:pic>
    </p:spTree>
    <p:extLst>
      <p:ext uri="{BB962C8B-B14F-4D97-AF65-F5344CB8AC3E}">
        <p14:creationId xmlns:p14="http://schemas.microsoft.com/office/powerpoint/2010/main" val="2855725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3" name="Content Placeholder 2"/>
          <p:cNvSpPr>
            <a:spLocks noGrp="1"/>
          </p:cNvSpPr>
          <p:nvPr>
            <p:ph idx="1"/>
          </p:nvPr>
        </p:nvSpPr>
        <p:spPr/>
        <p:txBody>
          <a:bodyPr/>
          <a:lstStyle/>
          <a:p>
            <a:r>
              <a:rPr lang="en-US" dirty="0" smtClean="0"/>
              <a:t>Ritual and celebration-</a:t>
            </a:r>
          </a:p>
          <a:p>
            <a:pPr lvl="1"/>
            <a:r>
              <a:rPr lang="en-US" dirty="0" smtClean="0"/>
              <a:t>Filial piety- respect children owe their parents</a:t>
            </a:r>
          </a:p>
          <a:p>
            <a:pPr lvl="2"/>
            <a:r>
              <a:rPr lang="en-US" dirty="0" smtClean="0"/>
              <a:t>Traditionally- complete obedience</a:t>
            </a:r>
          </a:p>
          <a:p>
            <a:pPr lvl="1"/>
            <a:r>
              <a:rPr lang="en-US" dirty="0" smtClean="0"/>
              <a:t>Celebrate Confucius’s birthday on September 28</a:t>
            </a:r>
          </a:p>
          <a:p>
            <a:pPr lvl="2"/>
            <a:r>
              <a:rPr lang="en-US" dirty="0" smtClean="0"/>
              <a:t>Known as Teacher’s Day in Taiwan- Confucius was a teacher and pushed education as part of fulfilled life</a:t>
            </a:r>
            <a:endParaRPr lang="en-US" dirty="0"/>
          </a:p>
        </p:txBody>
      </p:sp>
    </p:spTree>
    <p:extLst>
      <p:ext uri="{BB962C8B-B14F-4D97-AF65-F5344CB8AC3E}">
        <p14:creationId xmlns:p14="http://schemas.microsoft.com/office/powerpoint/2010/main" val="1285472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3" name="Content Placeholder 2"/>
          <p:cNvSpPr>
            <a:spLocks noGrp="1"/>
          </p:cNvSpPr>
          <p:nvPr>
            <p:ph idx="1"/>
          </p:nvPr>
        </p:nvSpPr>
        <p:spPr>
          <a:xfrm>
            <a:off x="289394" y="2133601"/>
            <a:ext cx="8510728" cy="3931920"/>
          </a:xfrm>
        </p:spPr>
        <p:txBody>
          <a:bodyPr/>
          <a:lstStyle/>
          <a:p>
            <a:r>
              <a:rPr lang="en-US" dirty="0" smtClean="0"/>
              <a:t>Leadership-</a:t>
            </a:r>
          </a:p>
          <a:p>
            <a:pPr lvl="1"/>
            <a:r>
              <a:rPr lang="en-US" dirty="0" smtClean="0"/>
              <a:t>Confucius born during crisis and                                         violence in China</a:t>
            </a:r>
          </a:p>
          <a:p>
            <a:pPr lvl="1"/>
            <a:endParaRPr lang="en-US" dirty="0" smtClean="0"/>
          </a:p>
          <a:p>
            <a:pPr lvl="1"/>
            <a:r>
              <a:rPr lang="en-US" dirty="0" smtClean="0"/>
              <a:t>Hoped teachings would restore                                                order- never had political power to                                               put teachings into practice</a:t>
            </a:r>
          </a:p>
          <a:p>
            <a:pPr lvl="1"/>
            <a:endParaRPr lang="en-US" dirty="0" smtClean="0"/>
          </a:p>
          <a:p>
            <a:pPr lvl="1"/>
            <a:r>
              <a:rPr lang="en-US" dirty="0" smtClean="0"/>
              <a:t>Ideas became foundation of Chinese thought for more than 2,000 years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6913" y="2298726"/>
            <a:ext cx="3708457" cy="2781343"/>
          </a:xfrm>
          <a:prstGeom prst="rect">
            <a:avLst/>
          </a:prstGeom>
        </p:spPr>
      </p:pic>
    </p:spTree>
    <p:extLst>
      <p:ext uri="{BB962C8B-B14F-4D97-AF65-F5344CB8AC3E}">
        <p14:creationId xmlns:p14="http://schemas.microsoft.com/office/powerpoint/2010/main" val="2583643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3" name="Content Placeholder 2"/>
          <p:cNvSpPr>
            <a:spLocks noGrp="1"/>
          </p:cNvSpPr>
          <p:nvPr>
            <p:ph idx="1"/>
          </p:nvPr>
        </p:nvSpPr>
        <p:spPr/>
        <p:txBody>
          <a:bodyPr/>
          <a:lstStyle/>
          <a:p>
            <a:r>
              <a:rPr lang="en-US" dirty="0" smtClean="0"/>
              <a:t>The Five Relationships- believed society should be organized around five basic relationships between the following:</a:t>
            </a:r>
          </a:p>
          <a:p>
            <a:pPr lvl="1"/>
            <a:r>
              <a:rPr lang="en-US" dirty="0" smtClean="0"/>
              <a:t>Ruler                        Subject</a:t>
            </a:r>
          </a:p>
          <a:p>
            <a:pPr lvl="1"/>
            <a:r>
              <a:rPr lang="en-US" dirty="0" smtClean="0"/>
              <a:t>Father                        Son</a:t>
            </a:r>
          </a:p>
          <a:p>
            <a:pPr lvl="1"/>
            <a:r>
              <a:rPr lang="en-US" dirty="0" smtClean="0"/>
              <a:t>Husband                        Wife</a:t>
            </a:r>
          </a:p>
          <a:p>
            <a:pPr lvl="1"/>
            <a:r>
              <a:rPr lang="en-US" dirty="0" smtClean="0"/>
              <a:t>Older brother                        younger brother</a:t>
            </a:r>
          </a:p>
          <a:p>
            <a:pPr lvl="1"/>
            <a:r>
              <a:rPr lang="en-US" dirty="0" smtClean="0"/>
              <a:t>Friend                        Friend</a:t>
            </a:r>
            <a:endParaRPr lang="en-US" dirty="0"/>
          </a:p>
        </p:txBody>
      </p:sp>
      <p:cxnSp>
        <p:nvCxnSpPr>
          <p:cNvPr id="6" name="Straight Arrow Connector 5"/>
          <p:cNvCxnSpPr/>
          <p:nvPr/>
        </p:nvCxnSpPr>
        <p:spPr>
          <a:xfrm>
            <a:off x="2459836" y="3536502"/>
            <a:ext cx="123795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596159" y="3930027"/>
            <a:ext cx="123795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869474" y="4347977"/>
            <a:ext cx="123795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424144" y="4782002"/>
            <a:ext cx="123795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596159" y="5183877"/>
            <a:ext cx="123795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240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Religions by Region</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28683"/>
            <a:ext cx="9144000" cy="4654132"/>
          </a:xfrm>
          <a:prstGeom prst="rect">
            <a:avLst/>
          </a:prstGeom>
        </p:spPr>
      </p:pic>
    </p:spTree>
    <p:extLst>
      <p:ext uri="{BB962C8B-B14F-4D97-AF65-F5344CB8AC3E}">
        <p14:creationId xmlns:p14="http://schemas.microsoft.com/office/powerpoint/2010/main" val="2252077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3" name="Content Placeholder 2"/>
          <p:cNvSpPr>
            <a:spLocks noGrp="1"/>
          </p:cNvSpPr>
          <p:nvPr>
            <p:ph idx="1"/>
          </p:nvPr>
        </p:nvSpPr>
        <p:spPr/>
        <p:txBody>
          <a:bodyPr/>
          <a:lstStyle/>
          <a:p>
            <a:r>
              <a:rPr lang="en-US" dirty="0" smtClean="0"/>
              <a:t>Golden rule- “do not do unto others what you would not want others to do unto you”</a:t>
            </a:r>
            <a:endParaRPr lang="en-US" dirty="0"/>
          </a:p>
        </p:txBody>
      </p:sp>
    </p:spTree>
    <p:extLst>
      <p:ext uri="{BB962C8B-B14F-4D97-AF65-F5344CB8AC3E}">
        <p14:creationId xmlns:p14="http://schemas.microsoft.com/office/powerpoint/2010/main" val="3816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3" name="Content Placeholder 2"/>
          <p:cNvSpPr>
            <a:spLocks noGrp="1"/>
          </p:cNvSpPr>
          <p:nvPr>
            <p:ph idx="1"/>
          </p:nvPr>
        </p:nvSpPr>
        <p:spPr>
          <a:xfrm>
            <a:off x="257237" y="1703951"/>
            <a:ext cx="8570712" cy="4693902"/>
          </a:xfrm>
        </p:spPr>
        <p:txBody>
          <a:bodyPr>
            <a:normAutofit/>
          </a:bodyPr>
          <a:lstStyle/>
          <a:p>
            <a:r>
              <a:rPr lang="en-US" dirty="0" smtClean="0"/>
              <a:t>The Analects- earliest and most                                    authentic record of Confucius’s ideas</a:t>
            </a:r>
          </a:p>
          <a:p>
            <a:pPr lvl="1"/>
            <a:r>
              <a:rPr lang="en-US" dirty="0" smtClean="0"/>
              <a:t>Collected by his students around 400 B.C.</a:t>
            </a:r>
          </a:p>
          <a:p>
            <a:r>
              <a:rPr lang="en-US" dirty="0" smtClean="0"/>
              <a:t>Analects (gives advice regarding virtue                                  and pride):</a:t>
            </a:r>
          </a:p>
          <a:p>
            <a:pPr lvl="1"/>
            <a:r>
              <a:rPr lang="en-US" dirty="0" smtClean="0"/>
              <a:t>“The Master said: ‘Don’t worry if people don’t recognize your merits; worry that you may not recognize theirs’” Analects 1.16</a:t>
            </a:r>
          </a:p>
          <a:p>
            <a:pPr lvl="1"/>
            <a:r>
              <a:rPr lang="en-US" dirty="0" smtClean="0"/>
              <a:t>“The Master said: ‘Do not be concerned that others do not recognize you; be concerned about what you are yet unable to do” Analects 14.30</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1701" y="1671801"/>
            <a:ext cx="2934479" cy="2241843"/>
          </a:xfrm>
          <a:prstGeom prst="rect">
            <a:avLst/>
          </a:prstGeom>
        </p:spPr>
      </p:pic>
    </p:spTree>
    <p:extLst>
      <p:ext uri="{BB962C8B-B14F-4D97-AF65-F5344CB8AC3E}">
        <p14:creationId xmlns:p14="http://schemas.microsoft.com/office/powerpoint/2010/main" val="187595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3" name="Content Placeholder 2"/>
          <p:cNvSpPr>
            <a:spLocks noGrp="1"/>
          </p:cNvSpPr>
          <p:nvPr>
            <p:ph idx="1"/>
          </p:nvPr>
        </p:nvSpPr>
        <p:spPr>
          <a:xfrm>
            <a:off x="257238" y="1720026"/>
            <a:ext cx="8609344" cy="4640025"/>
          </a:xfrm>
        </p:spPr>
        <p:txBody>
          <a:bodyPr/>
          <a:lstStyle/>
          <a:p>
            <a:r>
              <a:rPr lang="en-US" dirty="0" smtClean="0"/>
              <a:t>Influenced Asian religion, society and culture for over 2,500 years</a:t>
            </a:r>
          </a:p>
          <a:p>
            <a:r>
              <a:rPr lang="en-US" dirty="0" smtClean="0"/>
              <a:t>Today, most live in Sri Lanka, east and Southeast Asia, and Japan</a:t>
            </a:r>
          </a:p>
          <a:p>
            <a:r>
              <a:rPr lang="en-US" dirty="0" smtClean="0"/>
              <a:t>Several sects- group within religion                                        that distinguishes itself by one or                                         more unique beliefs</a:t>
            </a:r>
          </a:p>
        </p:txBody>
      </p:sp>
      <p:pic>
        <p:nvPicPr>
          <p:cNvPr id="4" name="Picture 3"/>
          <p:cNvPicPr>
            <a:picLocks noChangeAspect="1"/>
          </p:cNvPicPr>
          <p:nvPr/>
        </p:nvPicPr>
        <p:blipFill>
          <a:blip r:embed="rId2"/>
          <a:stretch>
            <a:fillRect/>
          </a:stretch>
        </p:blipFill>
        <p:spPr>
          <a:xfrm>
            <a:off x="5337684" y="3311275"/>
            <a:ext cx="3528898" cy="3048776"/>
          </a:xfrm>
          <a:prstGeom prst="rect">
            <a:avLst/>
          </a:prstGeom>
        </p:spPr>
      </p:pic>
    </p:spTree>
    <p:extLst>
      <p:ext uri="{BB962C8B-B14F-4D97-AF65-F5344CB8AC3E}">
        <p14:creationId xmlns:p14="http://schemas.microsoft.com/office/powerpoint/2010/main" val="129948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3" name="Content Placeholder 2"/>
          <p:cNvSpPr>
            <a:spLocks noGrp="1"/>
          </p:cNvSpPr>
          <p:nvPr>
            <p:ph idx="1"/>
          </p:nvPr>
        </p:nvSpPr>
        <p:spPr>
          <a:xfrm>
            <a:off x="257238" y="1703951"/>
            <a:ext cx="8602196" cy="4652898"/>
          </a:xfrm>
        </p:spPr>
        <p:txBody>
          <a:bodyPr/>
          <a:lstStyle/>
          <a:p>
            <a:r>
              <a:rPr lang="en-US" dirty="0" smtClean="0"/>
              <a:t>United in belief in Buddha’s teachings</a:t>
            </a:r>
          </a:p>
          <a:p>
            <a:pPr lvl="1"/>
            <a:r>
              <a:rPr lang="en-US" dirty="0" smtClean="0"/>
              <a:t>Known as Dharma</a:t>
            </a:r>
          </a:p>
          <a:p>
            <a:pPr lvl="1"/>
            <a:r>
              <a:rPr lang="en-US" dirty="0" smtClean="0"/>
              <a:t>Teaching symbolized by a wheel</a:t>
            </a:r>
          </a:p>
          <a:p>
            <a:r>
              <a:rPr lang="en-US" dirty="0" smtClean="0"/>
              <a:t>Key to happiness is detachment from all worldly goods and desires</a:t>
            </a:r>
          </a:p>
          <a:p>
            <a:pPr lvl="1"/>
            <a:r>
              <a:rPr lang="en-US" dirty="0" smtClean="0"/>
              <a:t>Achieved by following the                                                         Noble Eightfold Path, or                                                                 the Middle Way, a life                                                            between earthly desires and                                                    extreme forms of self-denial</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0501" y="3646763"/>
            <a:ext cx="4598933" cy="2710086"/>
          </a:xfrm>
          <a:prstGeom prst="rect">
            <a:avLst/>
          </a:prstGeom>
        </p:spPr>
      </p:pic>
    </p:spTree>
    <p:extLst>
      <p:ext uri="{BB962C8B-B14F-4D97-AF65-F5344CB8AC3E}">
        <p14:creationId xmlns:p14="http://schemas.microsoft.com/office/powerpoint/2010/main" val="406706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3" name="Content Placeholder 2"/>
          <p:cNvSpPr>
            <a:spLocks noGrp="1"/>
          </p:cNvSpPr>
          <p:nvPr>
            <p:ph idx="1"/>
          </p:nvPr>
        </p:nvSpPr>
        <p:spPr>
          <a:xfrm>
            <a:off x="241162" y="2133601"/>
            <a:ext cx="5094110" cy="3931920"/>
          </a:xfrm>
        </p:spPr>
        <p:txBody>
          <a:bodyPr/>
          <a:lstStyle/>
          <a:p>
            <a:r>
              <a:rPr lang="en-US" dirty="0" smtClean="0"/>
              <a:t>Worship practices-</a:t>
            </a:r>
          </a:p>
          <a:p>
            <a:pPr lvl="1"/>
            <a:r>
              <a:rPr lang="en-US" dirty="0" smtClean="0"/>
              <a:t>Statues of Buddha appear in shrines</a:t>
            </a:r>
          </a:p>
          <a:p>
            <a:pPr lvl="1"/>
            <a:r>
              <a:rPr lang="en-US" dirty="0" smtClean="0"/>
              <a:t>Strive to follow Buddha’s teachings</a:t>
            </a:r>
          </a:p>
          <a:p>
            <a:pPr lvl="1"/>
            <a:r>
              <a:rPr lang="en-US" dirty="0" smtClean="0"/>
              <a:t>Meditation- form of religious contemplation</a:t>
            </a:r>
          </a:p>
          <a:p>
            <a:pPr lvl="1"/>
            <a:r>
              <a:rPr lang="en-US" dirty="0" smtClean="0"/>
              <a:t>Make offerings at shrines, temples and monasteries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5826" y="2133601"/>
            <a:ext cx="3735233" cy="2801425"/>
          </a:xfrm>
          <a:prstGeom prst="rect">
            <a:avLst/>
          </a:prstGeom>
        </p:spPr>
      </p:pic>
    </p:spTree>
    <p:extLst>
      <p:ext uri="{BB962C8B-B14F-4D97-AF65-F5344CB8AC3E}">
        <p14:creationId xmlns:p14="http://schemas.microsoft.com/office/powerpoint/2010/main" val="331530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3" name="Content Placeholder 2"/>
          <p:cNvSpPr>
            <a:spLocks noGrp="1"/>
          </p:cNvSpPr>
          <p:nvPr>
            <p:ph idx="1"/>
          </p:nvPr>
        </p:nvSpPr>
        <p:spPr/>
        <p:txBody>
          <a:bodyPr/>
          <a:lstStyle/>
          <a:p>
            <a:r>
              <a:rPr lang="en-US" dirty="0" smtClean="0"/>
              <a:t>Worship practices-</a:t>
            </a:r>
          </a:p>
          <a:p>
            <a:pPr lvl="1"/>
            <a:r>
              <a:rPr lang="en-US" dirty="0" smtClean="0"/>
              <a:t>Believe in rebirth- all living beings are reborn after death and continue to exist</a:t>
            </a:r>
          </a:p>
          <a:p>
            <a:pPr lvl="1"/>
            <a:r>
              <a:rPr lang="en-US" dirty="0" smtClean="0"/>
              <a:t>All living beings possess potential for spiritual growth and possibility of rebirth as humans</a:t>
            </a:r>
          </a:p>
        </p:txBody>
      </p:sp>
    </p:spTree>
    <p:extLst>
      <p:ext uri="{BB962C8B-B14F-4D97-AF65-F5344CB8AC3E}">
        <p14:creationId xmlns:p14="http://schemas.microsoft.com/office/powerpoint/2010/main" val="93274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3" name="Content Placeholder 2"/>
          <p:cNvSpPr>
            <a:spLocks noGrp="1"/>
          </p:cNvSpPr>
          <p:nvPr>
            <p:ph idx="1"/>
          </p:nvPr>
        </p:nvSpPr>
        <p:spPr>
          <a:xfrm>
            <a:off x="257238" y="1655725"/>
            <a:ext cx="8613445" cy="4661751"/>
          </a:xfrm>
        </p:spPr>
        <p:txBody>
          <a:bodyPr/>
          <a:lstStyle/>
          <a:p>
            <a:r>
              <a:rPr lang="en-US" dirty="0" smtClean="0"/>
              <a:t>Leadership-</a:t>
            </a:r>
          </a:p>
          <a:p>
            <a:pPr lvl="1"/>
            <a:r>
              <a:rPr lang="en-US" dirty="0" smtClean="0"/>
              <a:t>Buddhist monks and nuns- those who dedicated their entire life to the teachings of Buddha</a:t>
            </a:r>
          </a:p>
          <a:p>
            <a:pPr lvl="1"/>
            <a:r>
              <a:rPr lang="en-US" dirty="0" smtClean="0"/>
              <a:t>Expected to live a life of poverty, mediation and study</a:t>
            </a:r>
          </a:p>
          <a:p>
            <a:pPr lvl="1"/>
            <a:r>
              <a:rPr lang="en-US" dirty="0" smtClean="0"/>
              <a:t>Learn humility by begging for food and money</a:t>
            </a:r>
          </a:p>
          <a:p>
            <a:pPr lvl="1"/>
            <a:endParaRPr lang="en-US" dirty="0" smtClean="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0611" y="3765476"/>
            <a:ext cx="3902778" cy="2600226"/>
          </a:xfrm>
          <a:prstGeom prst="rect">
            <a:avLst/>
          </a:prstGeom>
        </p:spPr>
      </p:pic>
    </p:spTree>
    <p:extLst>
      <p:ext uri="{BB962C8B-B14F-4D97-AF65-F5344CB8AC3E}">
        <p14:creationId xmlns:p14="http://schemas.microsoft.com/office/powerpoint/2010/main" val="36941704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324</TotalTime>
  <Words>1836</Words>
  <Application>Microsoft Macintosh PowerPoint</Application>
  <PresentationFormat>On-screen Show (4:3)</PresentationFormat>
  <Paragraphs>246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Capital</vt:lpstr>
      <vt:lpstr>World Religions and Ethical Systems</vt:lpstr>
      <vt:lpstr>Global View</vt:lpstr>
      <vt:lpstr>Global View</vt:lpstr>
      <vt:lpstr>Religions by Region</vt:lpstr>
      <vt:lpstr>Buddhism</vt:lpstr>
      <vt:lpstr>Buddhism</vt:lpstr>
      <vt:lpstr>Buddhism</vt:lpstr>
      <vt:lpstr>Buddhism</vt:lpstr>
      <vt:lpstr>Buddhism</vt:lpstr>
      <vt:lpstr>Buddhism</vt:lpstr>
      <vt:lpstr>Buddhism</vt:lpstr>
      <vt:lpstr>Christianity</vt:lpstr>
      <vt:lpstr>Christianity</vt:lpstr>
      <vt:lpstr>Christianity</vt:lpstr>
      <vt:lpstr>Christianity</vt:lpstr>
      <vt:lpstr>Christianity</vt:lpstr>
      <vt:lpstr>Christianity</vt:lpstr>
      <vt:lpstr>Hinduism</vt:lpstr>
      <vt:lpstr>Hinduism</vt:lpstr>
      <vt:lpstr>Hinduism</vt:lpstr>
      <vt:lpstr>Hinduism</vt:lpstr>
      <vt:lpstr>Hinduism</vt:lpstr>
      <vt:lpstr>Hinduism</vt:lpstr>
      <vt:lpstr>Islam</vt:lpstr>
      <vt:lpstr>Islam</vt:lpstr>
      <vt:lpstr>Islam</vt:lpstr>
      <vt:lpstr>Islam</vt:lpstr>
      <vt:lpstr>Islam</vt:lpstr>
      <vt:lpstr>Islam</vt:lpstr>
      <vt:lpstr>Judaism</vt:lpstr>
      <vt:lpstr>Judaism</vt:lpstr>
      <vt:lpstr>Judaism</vt:lpstr>
      <vt:lpstr>Judaism</vt:lpstr>
      <vt:lpstr>Judaism</vt:lpstr>
      <vt:lpstr>Judaism</vt:lpstr>
      <vt:lpstr>Confucianism</vt:lpstr>
      <vt:lpstr>Confucianism</vt:lpstr>
      <vt:lpstr>Confucianism</vt:lpstr>
      <vt:lpstr>Confucianism</vt:lpstr>
      <vt:lpstr>Confucianism</vt:lpstr>
      <vt:lpstr>Confucianism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Religions and Ethical Systems</dc:title>
  <dc:creator>Greg Sederberg</dc:creator>
  <cp:lastModifiedBy>Greg Sederberg</cp:lastModifiedBy>
  <cp:revision>66</cp:revision>
  <dcterms:created xsi:type="dcterms:W3CDTF">2015-06-04T16:48:05Z</dcterms:created>
  <dcterms:modified xsi:type="dcterms:W3CDTF">2015-08-10T22:30:40Z</dcterms:modified>
</cp:coreProperties>
</file>